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handoutMasterIdLst>
    <p:handoutMasterId r:id="rId229"/>
  </p:handoutMasterIdLst>
  <p:sldIdLst>
    <p:sldId id="291" r:id="rId3"/>
    <p:sldId id="316" r:id="rId4"/>
    <p:sldId id="298" r:id="rId5"/>
    <p:sldId id="318" r:id="rId6"/>
    <p:sldId id="296" r:id="rId7"/>
    <p:sldId id="292" r:id="rId8"/>
    <p:sldId id="299" r:id="rId9"/>
    <p:sldId id="317" r:id="rId10"/>
    <p:sldId id="321" r:id="rId11"/>
    <p:sldId id="320" r:id="rId12"/>
    <p:sldId id="322" r:id="rId13"/>
    <p:sldId id="302" r:id="rId14"/>
    <p:sldId id="539" r:id="rId15"/>
    <p:sldId id="541" r:id="rId16"/>
    <p:sldId id="540" r:id="rId17"/>
    <p:sldId id="355" r:id="rId18"/>
    <p:sldId id="323" r:id="rId19"/>
    <p:sldId id="324" r:id="rId20"/>
    <p:sldId id="303" r:id="rId22"/>
    <p:sldId id="325" r:id="rId23"/>
    <p:sldId id="545" r:id="rId24"/>
    <p:sldId id="356" r:id="rId25"/>
    <p:sldId id="304" r:id="rId26"/>
    <p:sldId id="544" r:id="rId27"/>
    <p:sldId id="306" r:id="rId28"/>
    <p:sldId id="305" r:id="rId29"/>
    <p:sldId id="309" r:id="rId30"/>
    <p:sldId id="542" r:id="rId31"/>
    <p:sldId id="308" r:id="rId32"/>
    <p:sldId id="312" r:id="rId33"/>
    <p:sldId id="543" r:id="rId34"/>
    <p:sldId id="550" r:id="rId35"/>
    <p:sldId id="314" r:id="rId36"/>
    <p:sldId id="551" r:id="rId37"/>
    <p:sldId id="327" r:id="rId38"/>
    <p:sldId id="354" r:id="rId39"/>
    <p:sldId id="328" r:id="rId40"/>
    <p:sldId id="330" r:id="rId41"/>
    <p:sldId id="331" r:id="rId42"/>
    <p:sldId id="333" r:id="rId43"/>
    <p:sldId id="334" r:id="rId44"/>
    <p:sldId id="357" r:id="rId45"/>
    <p:sldId id="546" r:id="rId46"/>
    <p:sldId id="547" r:id="rId47"/>
    <p:sldId id="548" r:id="rId48"/>
    <p:sldId id="549" r:id="rId49"/>
    <p:sldId id="336" r:id="rId50"/>
    <p:sldId id="507" r:id="rId51"/>
    <p:sldId id="359" r:id="rId52"/>
    <p:sldId id="360" r:id="rId53"/>
    <p:sldId id="361" r:id="rId54"/>
    <p:sldId id="555" r:id="rId55"/>
    <p:sldId id="492" r:id="rId56"/>
    <p:sldId id="347" r:id="rId57"/>
    <p:sldId id="348" r:id="rId58"/>
    <p:sldId id="349" r:id="rId59"/>
    <p:sldId id="350" r:id="rId60"/>
    <p:sldId id="552" r:id="rId61"/>
    <p:sldId id="352" r:id="rId62"/>
    <p:sldId id="353" r:id="rId63"/>
    <p:sldId id="553" r:id="rId64"/>
    <p:sldId id="522" r:id="rId65"/>
    <p:sldId id="554" r:id="rId66"/>
    <p:sldId id="363" r:id="rId67"/>
    <p:sldId id="395" r:id="rId68"/>
    <p:sldId id="556" r:id="rId69"/>
    <p:sldId id="557" r:id="rId70"/>
    <p:sldId id="558" r:id="rId71"/>
    <p:sldId id="559" r:id="rId72"/>
    <p:sldId id="560" r:id="rId73"/>
    <p:sldId id="561" r:id="rId74"/>
    <p:sldId id="562" r:id="rId75"/>
    <p:sldId id="563" r:id="rId76"/>
    <p:sldId id="564" r:id="rId77"/>
    <p:sldId id="565" r:id="rId78"/>
    <p:sldId id="566" r:id="rId79"/>
    <p:sldId id="567" r:id="rId80"/>
    <p:sldId id="396" r:id="rId81"/>
    <p:sldId id="364" r:id="rId82"/>
    <p:sldId id="366" r:id="rId83"/>
    <p:sldId id="397" r:id="rId84"/>
    <p:sldId id="368" r:id="rId85"/>
    <p:sldId id="508" r:id="rId86"/>
    <p:sldId id="375" r:id="rId87"/>
    <p:sldId id="509" r:id="rId88"/>
    <p:sldId id="568" r:id="rId89"/>
    <p:sldId id="569" r:id="rId90"/>
    <p:sldId id="570" r:id="rId91"/>
    <p:sldId id="571" r:id="rId92"/>
    <p:sldId id="572" r:id="rId93"/>
    <p:sldId id="573" r:id="rId94"/>
    <p:sldId id="574" r:id="rId95"/>
    <p:sldId id="575" r:id="rId96"/>
    <p:sldId id="576" r:id="rId97"/>
    <p:sldId id="577" r:id="rId98"/>
    <p:sldId id="578" r:id="rId99"/>
    <p:sldId id="579" r:id="rId100"/>
    <p:sldId id="580" r:id="rId101"/>
    <p:sldId id="581" r:id="rId102"/>
    <p:sldId id="582" r:id="rId103"/>
    <p:sldId id="583" r:id="rId104"/>
    <p:sldId id="584" r:id="rId105"/>
    <p:sldId id="585" r:id="rId106"/>
    <p:sldId id="586" r:id="rId107"/>
    <p:sldId id="587" r:id="rId108"/>
    <p:sldId id="588" r:id="rId109"/>
    <p:sldId id="589" r:id="rId110"/>
    <p:sldId id="590" r:id="rId111"/>
    <p:sldId id="591" r:id="rId112"/>
    <p:sldId id="592" r:id="rId113"/>
    <p:sldId id="593" r:id="rId114"/>
    <p:sldId id="594" r:id="rId115"/>
    <p:sldId id="595" r:id="rId116"/>
    <p:sldId id="596" r:id="rId117"/>
    <p:sldId id="597" r:id="rId118"/>
    <p:sldId id="598" r:id="rId119"/>
    <p:sldId id="599" r:id="rId120"/>
    <p:sldId id="600" r:id="rId121"/>
    <p:sldId id="601" r:id="rId122"/>
    <p:sldId id="602" r:id="rId123"/>
    <p:sldId id="603" r:id="rId124"/>
    <p:sldId id="604" r:id="rId125"/>
    <p:sldId id="605" r:id="rId126"/>
    <p:sldId id="606" r:id="rId127"/>
    <p:sldId id="607" r:id="rId128"/>
    <p:sldId id="608" r:id="rId129"/>
    <p:sldId id="615" r:id="rId130"/>
    <p:sldId id="616" r:id="rId131"/>
    <p:sldId id="617" r:id="rId132"/>
    <p:sldId id="618" r:id="rId133"/>
    <p:sldId id="613" r:id="rId134"/>
    <p:sldId id="614" r:id="rId135"/>
    <p:sldId id="609" r:id="rId136"/>
    <p:sldId id="610" r:id="rId137"/>
    <p:sldId id="611" r:id="rId138"/>
    <p:sldId id="612" r:id="rId139"/>
    <p:sldId id="377" r:id="rId140"/>
    <p:sldId id="379" r:id="rId141"/>
    <p:sldId id="381" r:id="rId142"/>
    <p:sldId id="538" r:id="rId143"/>
    <p:sldId id="493" r:id="rId144"/>
    <p:sldId id="503" r:id="rId145"/>
    <p:sldId id="510" r:id="rId146"/>
    <p:sldId id="383" r:id="rId147"/>
    <p:sldId id="384" r:id="rId148"/>
    <p:sldId id="385" r:id="rId149"/>
    <p:sldId id="512" r:id="rId150"/>
    <p:sldId id="386" r:id="rId151"/>
    <p:sldId id="513" r:id="rId152"/>
    <p:sldId id="387" r:id="rId153"/>
    <p:sldId id="514" r:id="rId154"/>
    <p:sldId id="388" r:id="rId155"/>
    <p:sldId id="389" r:id="rId156"/>
    <p:sldId id="390" r:id="rId157"/>
    <p:sldId id="391" r:id="rId158"/>
    <p:sldId id="515" r:id="rId159"/>
    <p:sldId id="392" r:id="rId160"/>
    <p:sldId id="516" r:id="rId161"/>
    <p:sldId id="398" r:id="rId162"/>
    <p:sldId id="393" r:id="rId163"/>
    <p:sldId id="394" r:id="rId164"/>
    <p:sldId id="399" r:id="rId165"/>
    <p:sldId id="537" r:id="rId166"/>
    <p:sldId id="400" r:id="rId167"/>
    <p:sldId id="517" r:id="rId168"/>
    <p:sldId id="401" r:id="rId169"/>
    <p:sldId id="404" r:id="rId170"/>
    <p:sldId id="434" r:id="rId171"/>
    <p:sldId id="405" r:id="rId172"/>
    <p:sldId id="619" r:id="rId173"/>
    <p:sldId id="406" r:id="rId174"/>
    <p:sldId id="407" r:id="rId175"/>
    <p:sldId id="408" r:id="rId176"/>
    <p:sldId id="410" r:id="rId177"/>
    <p:sldId id="620" r:id="rId178"/>
    <p:sldId id="621" r:id="rId179"/>
    <p:sldId id="622" r:id="rId180"/>
    <p:sldId id="623" r:id="rId181"/>
    <p:sldId id="624" r:id="rId182"/>
    <p:sldId id="412" r:id="rId183"/>
    <p:sldId id="435" r:id="rId184"/>
    <p:sldId id="456" r:id="rId185"/>
    <p:sldId id="436" r:id="rId186"/>
    <p:sldId id="518" r:id="rId187"/>
    <p:sldId id="457" r:id="rId188"/>
    <p:sldId id="519" r:id="rId189"/>
    <p:sldId id="531" r:id="rId190"/>
    <p:sldId id="532" r:id="rId191"/>
    <p:sldId id="533" r:id="rId192"/>
    <p:sldId id="534" r:id="rId193"/>
    <p:sldId id="535" r:id="rId194"/>
    <p:sldId id="459" r:id="rId195"/>
    <p:sldId id="460" r:id="rId196"/>
    <p:sldId id="462" r:id="rId197"/>
    <p:sldId id="458" r:id="rId198"/>
    <p:sldId id="463" r:id="rId199"/>
    <p:sldId id="469" r:id="rId200"/>
    <p:sldId id="414" r:id="rId201"/>
    <p:sldId id="415" r:id="rId202"/>
    <p:sldId id="416" r:id="rId203"/>
    <p:sldId id="625" r:id="rId204"/>
    <p:sldId id="420" r:id="rId205"/>
    <p:sldId id="521" r:id="rId206"/>
    <p:sldId id="472" r:id="rId207"/>
    <p:sldId id="476" r:id="rId208"/>
    <p:sldId id="481" r:id="rId209"/>
    <p:sldId id="482" r:id="rId210"/>
    <p:sldId id="495" r:id="rId211"/>
    <p:sldId id="483" r:id="rId212"/>
    <p:sldId id="485" r:id="rId213"/>
    <p:sldId id="484" r:id="rId214"/>
    <p:sldId id="486" r:id="rId215"/>
    <p:sldId id="491" r:id="rId216"/>
    <p:sldId id="501" r:id="rId217"/>
    <p:sldId id="487" r:id="rId218"/>
    <p:sldId id="488" r:id="rId219"/>
    <p:sldId id="489" r:id="rId220"/>
    <p:sldId id="523" r:id="rId221"/>
    <p:sldId id="524" r:id="rId222"/>
    <p:sldId id="526" r:id="rId223"/>
    <p:sldId id="536" r:id="rId224"/>
    <p:sldId id="527" r:id="rId225"/>
    <p:sldId id="528" r:id="rId226"/>
    <p:sldId id="529" r:id="rId227"/>
    <p:sldId id="530" r:id="rId228"/>
  </p:sldIdLst>
  <p:sldSz cx="9144000" cy="6858000" type="screen4x3"/>
  <p:notesSz cx="7010400" cy="9296400"/>
  <p:embeddedFontLst>
    <p:embeddedFont>
      <p:font typeface="Wingdings 2" panose="05020102010507070707"/>
      <p:regular r:id="rId233"/>
    </p:embeddedFont>
    <p:embeddedFont>
      <p:font typeface="Cambria Math" panose="02040503050406030204" pitchFamily="18" charset="0"/>
      <p:regular r:id="rId234"/>
    </p:embeddedFont>
    <p:embeddedFont>
      <p:font typeface="Cambria Math" panose="02040503050406030204"/>
      <p:regular r:id="rId235"/>
    </p:embeddedFont>
    <p:embeddedFont>
      <p:font typeface="Constantia" panose="02030602050306030303" charset="0"/>
      <p:regular r:id="rId236"/>
      <p:bold r:id="rId237"/>
      <p:italic r:id="rId238"/>
      <p:boldItalic r:id="rId239"/>
    </p:embeddedFont>
    <p:embeddedFont>
      <p:font typeface="Calibri" panose="020F0502020204030204" charset="0"/>
      <p:regular r:id="rId240"/>
      <p:bold r:id="rId241"/>
      <p:italic r:id="rId242"/>
      <p:boldItalic r:id="rId243"/>
    </p:embeddedFont>
    <p:embeddedFont>
      <p:font typeface="MS Reference Sans Serif" panose="020B0604030504040204" pitchFamily="34" charset="0"/>
      <p:regular r:id="rId244"/>
    </p:embeddedFont>
    <p:embeddedFont>
      <p:font typeface="Brush Script MT" panose="03060802040406070304" pitchFamily="66" charset="0"/>
      <p:italic r:id="rId245"/>
    </p:embeddedFont>
    <p:embeddedFont>
      <p:font typeface="Lucida Calligraphy" panose="03010101010101010101"/>
      <p:regular r:id="rId246"/>
      <p:italic r:id="rId247"/>
    </p:embeddedFont>
    <p:embeddedFont>
      <p:font typeface="Lucida Calligraphy" panose="03010101010101010101" pitchFamily="66" charset="0"/>
      <p:regular r:id="rId248"/>
      <p:italic r:id="rId2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6" autoAdjust="0"/>
    <p:restoredTop sz="94660"/>
  </p:normalViewPr>
  <p:slideViewPr>
    <p:cSldViewPr>
      <p:cViewPr varScale="1">
        <p:scale>
          <a:sx n="82" d="100"/>
          <a:sy n="82" d="100"/>
        </p:scale>
        <p:origin x="1498"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9" Type="http://schemas.openxmlformats.org/officeDocument/2006/relationships/font" Target="fonts/font17.fntdata"/><Relationship Id="rId248" Type="http://schemas.openxmlformats.org/officeDocument/2006/relationships/font" Target="fonts/font16.fntdata"/><Relationship Id="rId247" Type="http://schemas.openxmlformats.org/officeDocument/2006/relationships/font" Target="fonts/font15.fntdata"/><Relationship Id="rId246" Type="http://schemas.openxmlformats.org/officeDocument/2006/relationships/font" Target="fonts/font14.fntdata"/><Relationship Id="rId245" Type="http://schemas.openxmlformats.org/officeDocument/2006/relationships/font" Target="fonts/font13.fntdata"/><Relationship Id="rId244" Type="http://schemas.openxmlformats.org/officeDocument/2006/relationships/font" Target="fonts/font12.fntdata"/><Relationship Id="rId243" Type="http://schemas.openxmlformats.org/officeDocument/2006/relationships/font" Target="fonts/font11.fntdata"/><Relationship Id="rId242" Type="http://schemas.openxmlformats.org/officeDocument/2006/relationships/font" Target="fonts/font10.fntdata"/><Relationship Id="rId241" Type="http://schemas.openxmlformats.org/officeDocument/2006/relationships/font" Target="fonts/font9.fntdata"/><Relationship Id="rId240" Type="http://schemas.openxmlformats.org/officeDocument/2006/relationships/font" Target="fonts/font8.fntdata"/><Relationship Id="rId24" Type="http://schemas.openxmlformats.org/officeDocument/2006/relationships/slide" Target="slides/slide21.xml"/><Relationship Id="rId239" Type="http://schemas.openxmlformats.org/officeDocument/2006/relationships/font" Target="fonts/font7.fntdata"/><Relationship Id="rId238" Type="http://schemas.openxmlformats.org/officeDocument/2006/relationships/font" Target="fonts/font6.fntdata"/><Relationship Id="rId237" Type="http://schemas.openxmlformats.org/officeDocument/2006/relationships/font" Target="fonts/font5.fntdata"/><Relationship Id="rId236" Type="http://schemas.openxmlformats.org/officeDocument/2006/relationships/font" Target="fonts/font4.fntdata"/><Relationship Id="rId235" Type="http://schemas.openxmlformats.org/officeDocument/2006/relationships/font" Target="fonts/font3.fntdata"/><Relationship Id="rId234" Type="http://schemas.openxmlformats.org/officeDocument/2006/relationships/font" Target="fonts/font2.fntdata"/><Relationship Id="rId233" Type="http://schemas.openxmlformats.org/officeDocument/2006/relationships/font" Target="fonts/font1.fntdata"/><Relationship Id="rId232" Type="http://schemas.openxmlformats.org/officeDocument/2006/relationships/tableStyles" Target="tableStyles.xml"/><Relationship Id="rId231" Type="http://schemas.openxmlformats.org/officeDocument/2006/relationships/viewProps" Target="viewProps.xml"/><Relationship Id="rId230" Type="http://schemas.openxmlformats.org/officeDocument/2006/relationships/presProps" Target="presProps.xml"/><Relationship Id="rId23" Type="http://schemas.openxmlformats.org/officeDocument/2006/relationships/slide" Target="slides/slide20.xml"/><Relationship Id="rId229" Type="http://schemas.openxmlformats.org/officeDocument/2006/relationships/handoutMaster" Target="handoutMasters/handoutMaster1.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notesMaster" Target="notesMasters/notesMaster1.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A1:</a:t>
            </a:r>
            <a:r>
              <a:rPr lang="en-CA" baseline="0" dirty="0"/>
              <a:t> ceiling of 100/8 = 13; A2: floor of (60 x 500.0000)/ (53 x 8) = floor of 30.000.000/424 = 70.754  </a:t>
            </a:r>
            <a:endParaRPr lang="en-CA" dirty="0"/>
          </a:p>
        </p:txBody>
      </p:sp>
      <p:sp>
        <p:nvSpPr>
          <p:cNvPr id="4" name="Slide Number Placeholder 3"/>
          <p:cNvSpPr>
            <a:spLocks noGrp="1"/>
          </p:cNvSpPr>
          <p:nvPr>
            <p:ph type="sldNum" sz="quarter" idx="10"/>
          </p:nvPr>
        </p:nvSpPr>
        <p:spPr/>
        <p:txBody>
          <a:bodyPr/>
          <a:lstStyle/>
          <a:p>
            <a:fld id="{A56D6F1B-26ED-417A-B5D8-8AED7AD37922}"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For</a:t>
            </a:r>
            <a:r>
              <a:rPr lang="en-CA" baseline="0" dirty="0"/>
              <a:t> any ratio, any three consecutive terms a, b, c will satisfy b^2 = ac, i.e., b is the geometric mean of a and c</a:t>
            </a:r>
            <a:endParaRPr lang="en-CA" dirty="0"/>
          </a:p>
        </p:txBody>
      </p:sp>
      <p:sp>
        <p:nvSpPr>
          <p:cNvPr id="4" name="Slide Number Placeholder 3"/>
          <p:cNvSpPr>
            <a:spLocks noGrp="1"/>
          </p:cNvSpPr>
          <p:nvPr>
            <p:ph type="sldNum" sz="quarter" idx="10"/>
          </p:nvPr>
        </p:nvSpPr>
        <p:spPr/>
        <p:txBody>
          <a:bodyPr/>
          <a:lstStyle/>
          <a:p>
            <a:fld id="{A56D6F1B-26ED-417A-B5D8-8AED7AD37922}"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For any difference,  any three consecutive terms a, b, c will satisfy b = (a + c) /2, i.e. b</a:t>
            </a:r>
            <a:r>
              <a:rPr lang="en-CA" baseline="0" dirty="0"/>
              <a:t> </a:t>
            </a:r>
            <a:r>
              <a:rPr lang="en-CA" dirty="0"/>
              <a:t>is the arithmetic mean of a</a:t>
            </a:r>
            <a:r>
              <a:rPr lang="en-CA" baseline="0" dirty="0"/>
              <a:t> and c</a:t>
            </a:r>
            <a:endParaRPr lang="en-CA" dirty="0"/>
          </a:p>
        </p:txBody>
      </p:sp>
      <p:sp>
        <p:nvSpPr>
          <p:cNvPr id="4" name="Slide Number Placeholder 3"/>
          <p:cNvSpPr>
            <a:spLocks noGrp="1"/>
          </p:cNvSpPr>
          <p:nvPr>
            <p:ph type="sldNum" sz="quarter" idx="10"/>
          </p:nvPr>
        </p:nvSpPr>
        <p:spPr/>
        <p:txBody>
          <a:bodyPr/>
          <a:lstStyle/>
          <a:p>
            <a:fld id="{A56D6F1B-26ED-417A-B5D8-8AED7AD37922}"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a:p>
        </p:txBody>
      </p:sp>
      <p:sp>
        <p:nvSpPr>
          <p:cNvPr id="30" name="Date Placeholder 29"/>
          <p:cNvSpPr>
            <a:spLocks noGrp="1"/>
          </p:cNvSpPr>
          <p:nvPr>
            <p:ph type="dt" sz="half" idx="10"/>
          </p:nvPr>
        </p:nvSpPr>
        <p:spPr/>
        <p:txBody>
          <a:bodyPr/>
          <a:lstStyle/>
          <a:p>
            <a:fld id="{3D15220D-0BB5-4C71-B862-812B075D02FE}" type="datetimeFigureOut">
              <a:rPr lang="en-US" smtClean="0"/>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endParaRPr kumimoji="0" lang="en-US"/>
          </a:p>
        </p:txBody>
      </p:sp>
      <p:sp>
        <p:nvSpPr>
          <p:cNvPr id="3" name="Date Placeholder 2"/>
          <p:cNvSpPr>
            <a:spLocks noGrp="1"/>
          </p:cNvSpPr>
          <p:nvPr>
            <p:ph type="dt" sz="half" idx="10"/>
          </p:nvPr>
        </p:nvSpPr>
        <p:spPr/>
        <p:txBody>
          <a:bodyPr/>
          <a:lstStyle/>
          <a:p>
            <a:fld id="{3D15220D-0BB5-4C71-B862-812B075D02F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endParaRPr kumimoji="0" lang="en-US"/>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endParaRPr kumimoji="0" lang="en-US"/>
          </a:p>
          <a:p>
            <a:pPr lvl="1" eaLnBrk="1" latinLnBrk="0" hangingPunct="1"/>
            <a:r>
              <a:rPr kumimoji="0" lang="en-US"/>
              <a:t>Second level</a:t>
            </a:r>
            <a:endParaRPr kumimoji="0" lang="en-US"/>
          </a:p>
          <a:p>
            <a:pPr lvl="2" eaLnBrk="1" latinLnBrk="0" hangingPunct="1"/>
            <a:r>
              <a:rPr kumimoji="0" lang="en-US"/>
              <a:t>Third level</a:t>
            </a:r>
            <a:endParaRPr kumimoji="0" lang="en-US"/>
          </a:p>
          <a:p>
            <a:pPr lvl="3" eaLnBrk="1" latinLnBrk="0" hangingPunct="1"/>
            <a:r>
              <a:rPr kumimoji="0" lang="en-US"/>
              <a:t>Fourth level</a:t>
            </a:r>
            <a:endParaRPr kumimoji="0" lang="en-US"/>
          </a:p>
          <a:p>
            <a:pPr lvl="4" eaLnBrk="1" latinLnBrk="0" hangingPunct="1"/>
            <a:r>
              <a:rPr kumimoji="0" lang="en-US"/>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image" Target="../media/image140.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png"/><Relationship Id="rId1" Type="http://schemas.openxmlformats.org/officeDocument/2006/relationships/image" Target="../media/image143.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image" Target="../media/image146.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9.png"/><Relationship Id="rId1" Type="http://schemas.openxmlformats.org/officeDocument/2006/relationships/image" Target="../media/image148.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image" Target="../media/image150.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3.png"/><Relationship Id="rId1" Type="http://schemas.openxmlformats.org/officeDocument/2006/relationships/image" Target="../media/image152.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6.png"/><Relationship Id="rId1" Type="http://schemas.openxmlformats.org/officeDocument/2006/relationships/image" Target="../media/image155.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4.png"/><Relationship Id="rId1" Type="http://schemas.openxmlformats.org/officeDocument/2006/relationships/image" Target="../media/image163.png"/></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9.png"/><Relationship Id="rId1" Type="http://schemas.openxmlformats.org/officeDocument/2006/relationships/image" Target="../media/image168.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0.png"/></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6.png"/><Relationship Id="rId1" Type="http://schemas.openxmlformats.org/officeDocument/2006/relationships/image" Target="../media/image175.png"/></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1.png"/><Relationship Id="rId1" Type="http://schemas.openxmlformats.org/officeDocument/2006/relationships/image" Target="../media/image180.png"/></Relationships>
</file>

<file path=ppt/slides/_rels/slide1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image" Target="../media/image185.png"/></Relationships>
</file>

<file path=ppt/slides/_rels/slide1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image" Target="../media/image188.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2.png"/><Relationship Id="rId1" Type="http://schemas.openxmlformats.org/officeDocument/2006/relationships/image" Target="../media/image191.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image" Target="../media/image196.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image" Target="../media/image200.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4.png"/><Relationship Id="rId1" Type="http://schemas.openxmlformats.org/officeDocument/2006/relationships/image" Target="../media/image203.png"/></Relationships>
</file>

<file path=ppt/slides/_rels/slide1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image" Target="../media/image205.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9.png"/><Relationship Id="rId1" Type="http://schemas.openxmlformats.org/officeDocument/2006/relationships/image" Target="../media/image208.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wmf"/></Relationships>
</file>

<file path=ppt/slides/_rels/slide1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tags" Target="../tags/tag58.xml"/><Relationship Id="rId4" Type="http://schemas.openxmlformats.org/officeDocument/2006/relationships/image" Target="../media/image212.png"/><Relationship Id="rId3" Type="http://schemas.openxmlformats.org/officeDocument/2006/relationships/tags" Target="../tags/tag57.xml"/><Relationship Id="rId2" Type="http://schemas.openxmlformats.org/officeDocument/2006/relationships/image" Target="../media/image211.png"/><Relationship Id="rId1" Type="http://schemas.openxmlformats.org/officeDocument/2006/relationships/tags" Target="../tags/tag5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4.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5.jpe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8.jpeg"/><Relationship Id="rId4" Type="http://schemas.openxmlformats.org/officeDocument/2006/relationships/image" Target="../media/image217.png"/><Relationship Id="rId3" Type="http://schemas.openxmlformats.org/officeDocument/2006/relationships/tags" Target="../tags/tag60.xml"/><Relationship Id="rId2" Type="http://schemas.openxmlformats.org/officeDocument/2006/relationships/image" Target="../media/image216.png"/><Relationship Id="rId1" Type="http://schemas.openxmlformats.org/officeDocument/2006/relationships/tags" Target="../tags/tag59.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6.png"/><Relationship Id="rId1" Type="http://schemas.openxmlformats.org/officeDocument/2006/relationships/tags" Target="../tags/tag6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9.png"/><Relationship Id="rId1" Type="http://schemas.openxmlformats.org/officeDocument/2006/relationships/tags" Target="../tags/tag62.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9.png"/><Relationship Id="rId1" Type="http://schemas.openxmlformats.org/officeDocument/2006/relationships/tags" Target="../tags/tag63.xml"/></Relationships>
</file>

<file path=ppt/slides/_rels/slide1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2.jpeg"/><Relationship Id="rId4" Type="http://schemas.openxmlformats.org/officeDocument/2006/relationships/image" Target="../media/image221.png"/><Relationship Id="rId3" Type="http://schemas.openxmlformats.org/officeDocument/2006/relationships/tags" Target="../tags/tag65.xml"/><Relationship Id="rId2" Type="http://schemas.openxmlformats.org/officeDocument/2006/relationships/image" Target="../media/image220.png"/><Relationship Id="rId1" Type="http://schemas.openxmlformats.org/officeDocument/2006/relationships/tags" Target="../tags/tag64.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0.png"/><Relationship Id="rId1" Type="http://schemas.openxmlformats.org/officeDocument/2006/relationships/tags" Target="../tags/tag66.xml"/></Relationships>
</file>

<file path=ppt/slides/_rels/slide15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5.png"/><Relationship Id="rId7" Type="http://schemas.openxmlformats.org/officeDocument/2006/relationships/tags" Target="../tags/tag70.xml"/><Relationship Id="rId6" Type="http://schemas.openxmlformats.org/officeDocument/2006/relationships/image" Target="../media/image224.png"/><Relationship Id="rId5" Type="http://schemas.openxmlformats.org/officeDocument/2006/relationships/tags" Target="../tags/tag69.xml"/><Relationship Id="rId4" Type="http://schemas.openxmlformats.org/officeDocument/2006/relationships/image" Target="../media/image223.png"/><Relationship Id="rId3" Type="http://schemas.openxmlformats.org/officeDocument/2006/relationships/tags" Target="../tags/tag68.xml"/><Relationship Id="rId2" Type="http://schemas.openxmlformats.org/officeDocument/2006/relationships/image" Target="../media/image219.png"/><Relationship Id="rId1" Type="http://schemas.openxmlformats.org/officeDocument/2006/relationships/tags" Target="../tags/tag6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7.jpeg"/><Relationship Id="rId1" Type="http://schemas.openxmlformats.org/officeDocument/2006/relationships/image" Target="../media/image22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60.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image" Target="../media/image231.png"/><Relationship Id="rId7" Type="http://schemas.openxmlformats.org/officeDocument/2006/relationships/tags" Target="../tags/tag74.xml"/><Relationship Id="rId6" Type="http://schemas.openxmlformats.org/officeDocument/2006/relationships/image" Target="../media/image230.png"/><Relationship Id="rId5" Type="http://schemas.openxmlformats.org/officeDocument/2006/relationships/tags" Target="../tags/tag73.xml"/><Relationship Id="rId4" Type="http://schemas.openxmlformats.org/officeDocument/2006/relationships/image" Target="../media/image229.png"/><Relationship Id="rId3" Type="http://schemas.openxmlformats.org/officeDocument/2006/relationships/tags" Target="../tags/tag72.xml"/><Relationship Id="rId2" Type="http://schemas.openxmlformats.org/officeDocument/2006/relationships/image" Target="../media/image228.png"/><Relationship Id="rId13" Type="http://schemas.openxmlformats.org/officeDocument/2006/relationships/slideLayout" Target="../slideLayouts/slideLayout2.xml"/><Relationship Id="rId12" Type="http://schemas.openxmlformats.org/officeDocument/2006/relationships/image" Target="../media/image233.png"/><Relationship Id="rId11" Type="http://schemas.openxmlformats.org/officeDocument/2006/relationships/tags" Target="../tags/tag76.xml"/><Relationship Id="rId10" Type="http://schemas.openxmlformats.org/officeDocument/2006/relationships/image" Target="../media/image232.png"/><Relationship Id="rId1" Type="http://schemas.openxmlformats.org/officeDocument/2006/relationships/tags" Target="../tags/tag71.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4.jpe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5.jpe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7.png"/><Relationship Id="rId3" Type="http://schemas.openxmlformats.org/officeDocument/2006/relationships/tags" Target="../tags/tag78.xml"/><Relationship Id="rId2" Type="http://schemas.openxmlformats.org/officeDocument/2006/relationships/image" Target="../media/image236.png"/><Relationship Id="rId1" Type="http://schemas.openxmlformats.org/officeDocument/2006/relationships/tags" Target="../tags/tag7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9.png"/><Relationship Id="rId1" Type="http://schemas.openxmlformats.org/officeDocument/2006/relationships/image" Target="../media/image23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3.png"/><Relationship Id="rId7" Type="http://schemas.openxmlformats.org/officeDocument/2006/relationships/tags" Target="../tags/tag82.xml"/><Relationship Id="rId6" Type="http://schemas.openxmlformats.org/officeDocument/2006/relationships/image" Target="../media/image242.png"/><Relationship Id="rId5" Type="http://schemas.openxmlformats.org/officeDocument/2006/relationships/tags" Target="../tags/tag81.xml"/><Relationship Id="rId4" Type="http://schemas.openxmlformats.org/officeDocument/2006/relationships/image" Target="../media/image241.png"/><Relationship Id="rId3" Type="http://schemas.openxmlformats.org/officeDocument/2006/relationships/tags" Target="../tags/tag80.xml"/><Relationship Id="rId2" Type="http://schemas.openxmlformats.org/officeDocument/2006/relationships/image" Target="../media/image240.png"/><Relationship Id="rId1" Type="http://schemas.openxmlformats.org/officeDocument/2006/relationships/tags" Target="../tags/tag79.xml"/></Relationships>
</file>

<file path=ppt/slides/_rels/slide17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7.png"/><Relationship Id="rId7" Type="http://schemas.openxmlformats.org/officeDocument/2006/relationships/tags" Target="../tags/tag86.xml"/><Relationship Id="rId6" Type="http://schemas.openxmlformats.org/officeDocument/2006/relationships/image" Target="../media/image246.png"/><Relationship Id="rId5" Type="http://schemas.openxmlformats.org/officeDocument/2006/relationships/tags" Target="../tags/tag85.xml"/><Relationship Id="rId4" Type="http://schemas.openxmlformats.org/officeDocument/2006/relationships/image" Target="../media/image245.png"/><Relationship Id="rId3" Type="http://schemas.openxmlformats.org/officeDocument/2006/relationships/tags" Target="../tags/tag84.xml"/><Relationship Id="rId2" Type="http://schemas.openxmlformats.org/officeDocument/2006/relationships/image" Target="../media/image244.png"/><Relationship Id="rId10" Type="http://schemas.openxmlformats.org/officeDocument/2006/relationships/notesSlide" Target="../notesSlides/notesSlide6.xml"/><Relationship Id="rId1" Type="http://schemas.openxmlformats.org/officeDocument/2006/relationships/tags" Target="../tags/tag83.xml"/></Relationships>
</file>

<file path=ppt/slides/_rels/slide17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1.png"/><Relationship Id="rId7" Type="http://schemas.openxmlformats.org/officeDocument/2006/relationships/tags" Target="../tags/tag90.xml"/><Relationship Id="rId6" Type="http://schemas.openxmlformats.org/officeDocument/2006/relationships/image" Target="../media/image250.png"/><Relationship Id="rId5" Type="http://schemas.openxmlformats.org/officeDocument/2006/relationships/tags" Target="../tags/tag89.xml"/><Relationship Id="rId4" Type="http://schemas.openxmlformats.org/officeDocument/2006/relationships/image" Target="../media/image249.png"/><Relationship Id="rId3" Type="http://schemas.openxmlformats.org/officeDocument/2006/relationships/tags" Target="../tags/tag88.xml"/><Relationship Id="rId2" Type="http://schemas.openxmlformats.org/officeDocument/2006/relationships/image" Target="../media/image248.png"/><Relationship Id="rId10" Type="http://schemas.openxmlformats.org/officeDocument/2006/relationships/notesSlide" Target="../notesSlides/notesSlide7.xml"/><Relationship Id="rId1" Type="http://schemas.openxmlformats.org/officeDocument/2006/relationships/tags" Target="../tags/tag87.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3.png"/><Relationship Id="rId1" Type="http://schemas.openxmlformats.org/officeDocument/2006/relationships/image" Target="../media/image252.png"/></Relationships>
</file>

<file path=ppt/slides/_rels/slide17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7.png"/><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image" Target="../media/image254.png"/></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9.png"/><Relationship Id="rId1" Type="http://schemas.openxmlformats.org/officeDocument/2006/relationships/image" Target="../media/image258.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1.png"/><Relationship Id="rId1" Type="http://schemas.openxmlformats.org/officeDocument/2006/relationships/image" Target="../media/image260.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3.png"/><Relationship Id="rId1" Type="http://schemas.openxmlformats.org/officeDocument/2006/relationships/image" Target="../media/image26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5.jpeg"/><Relationship Id="rId1" Type="http://schemas.openxmlformats.org/officeDocument/2006/relationships/image" Target="../media/image264.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jpeg"/></Relationships>
</file>

<file path=ppt/slides/_rels/slide1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9.GIF"/><Relationship Id="rId2" Type="http://schemas.openxmlformats.org/officeDocument/2006/relationships/image" Target="../media/image268.GIF"/><Relationship Id="rId1" Type="http://schemas.openxmlformats.org/officeDocument/2006/relationships/image" Target="../media/image267.GI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GIF"/></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jpe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2.jpeg"/></Relationships>
</file>

<file path=ppt/slides/_rels/slide198.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image" Target="../media/image276.png"/><Relationship Id="rId7" Type="http://schemas.openxmlformats.org/officeDocument/2006/relationships/tags" Target="../tags/tag94.xml"/><Relationship Id="rId6" Type="http://schemas.openxmlformats.org/officeDocument/2006/relationships/image" Target="../media/image275.png"/><Relationship Id="rId5" Type="http://schemas.openxmlformats.org/officeDocument/2006/relationships/tags" Target="../tags/tag93.xml"/><Relationship Id="rId4" Type="http://schemas.openxmlformats.org/officeDocument/2006/relationships/image" Target="../media/image274.png"/><Relationship Id="rId3" Type="http://schemas.openxmlformats.org/officeDocument/2006/relationships/tags" Target="../tags/tag92.xml"/><Relationship Id="rId2" Type="http://schemas.openxmlformats.org/officeDocument/2006/relationships/image" Target="../media/image273.png"/><Relationship Id="rId13" Type="http://schemas.openxmlformats.org/officeDocument/2006/relationships/slideLayout" Target="../slideLayouts/slideLayout2.xml"/><Relationship Id="rId12" Type="http://schemas.openxmlformats.org/officeDocument/2006/relationships/image" Target="../media/image278.png"/><Relationship Id="rId11" Type="http://schemas.openxmlformats.org/officeDocument/2006/relationships/tags" Target="../tags/tag96.xml"/><Relationship Id="rId10" Type="http://schemas.openxmlformats.org/officeDocument/2006/relationships/image" Target="../media/image277.png"/><Relationship Id="rId1" Type="http://schemas.openxmlformats.org/officeDocument/2006/relationships/tags" Target="../tags/tag91.xml"/></Relationships>
</file>

<file path=ppt/slides/_rels/slide19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82.png"/><Relationship Id="rId7" Type="http://schemas.openxmlformats.org/officeDocument/2006/relationships/tags" Target="../tags/tag100.xml"/><Relationship Id="rId6" Type="http://schemas.openxmlformats.org/officeDocument/2006/relationships/image" Target="../media/image281.png"/><Relationship Id="rId5" Type="http://schemas.openxmlformats.org/officeDocument/2006/relationships/tags" Target="../tags/tag99.xml"/><Relationship Id="rId4" Type="http://schemas.openxmlformats.org/officeDocument/2006/relationships/image" Target="../media/image280.png"/><Relationship Id="rId3" Type="http://schemas.openxmlformats.org/officeDocument/2006/relationships/tags" Target="../tags/tag98.xml"/><Relationship Id="rId2" Type="http://schemas.openxmlformats.org/officeDocument/2006/relationships/image" Target="../media/image279.png"/><Relationship Id="rId1" Type="http://schemas.openxmlformats.org/officeDocument/2006/relationships/tags" Target="../tags/tag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image" Target="../media/image284.png"/><Relationship Id="rId7" Type="http://schemas.openxmlformats.org/officeDocument/2006/relationships/tags" Target="../tags/tag104.xml"/><Relationship Id="rId6" Type="http://schemas.openxmlformats.org/officeDocument/2006/relationships/image" Target="../media/image283.png"/><Relationship Id="rId5" Type="http://schemas.openxmlformats.org/officeDocument/2006/relationships/tags" Target="../tags/tag103.xml"/><Relationship Id="rId4" Type="http://schemas.openxmlformats.org/officeDocument/2006/relationships/image" Target="../media/image240.png"/><Relationship Id="rId3" Type="http://schemas.openxmlformats.org/officeDocument/2006/relationships/tags" Target="../tags/tag102.xml"/><Relationship Id="rId2" Type="http://schemas.openxmlformats.org/officeDocument/2006/relationships/image" Target="../media/image273.png"/><Relationship Id="rId13" Type="http://schemas.openxmlformats.org/officeDocument/2006/relationships/slideLayout" Target="../slideLayouts/slideLayout2.xml"/><Relationship Id="rId12" Type="http://schemas.openxmlformats.org/officeDocument/2006/relationships/image" Target="../media/image286.png"/><Relationship Id="rId11" Type="http://schemas.openxmlformats.org/officeDocument/2006/relationships/tags" Target="../tags/tag106.xml"/><Relationship Id="rId10" Type="http://schemas.openxmlformats.org/officeDocument/2006/relationships/image" Target="../media/image285.png"/><Relationship Id="rId1" Type="http://schemas.openxmlformats.org/officeDocument/2006/relationships/tags" Target="../tags/tag101.xml"/></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8.png"/><Relationship Id="rId1" Type="http://schemas.openxmlformats.org/officeDocument/2006/relationships/image" Target="../media/image287.png"/></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9.png"/><Relationship Id="rId1" Type="http://schemas.openxmlformats.org/officeDocument/2006/relationships/tags" Target="../tags/tag107.xml"/></Relationships>
</file>

<file path=ppt/slides/_rels/slide20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92.png"/><Relationship Id="rId7" Type="http://schemas.openxmlformats.org/officeDocument/2006/relationships/tags" Target="../tags/tag111.xml"/><Relationship Id="rId6" Type="http://schemas.openxmlformats.org/officeDocument/2006/relationships/image" Target="../media/image291.png"/><Relationship Id="rId5" Type="http://schemas.openxmlformats.org/officeDocument/2006/relationships/tags" Target="../tags/tag110.xml"/><Relationship Id="rId4" Type="http://schemas.openxmlformats.org/officeDocument/2006/relationships/image" Target="../media/image290.png"/><Relationship Id="rId3" Type="http://schemas.openxmlformats.org/officeDocument/2006/relationships/tags" Target="../tags/tag109.xml"/><Relationship Id="rId2" Type="http://schemas.openxmlformats.org/officeDocument/2006/relationships/image" Target="../media/image289.png"/><Relationship Id="rId1" Type="http://schemas.openxmlformats.org/officeDocument/2006/relationships/tags" Target="../tags/tag108.xml"/></Relationships>
</file>

<file path=ppt/slides/_rels/slide204.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image" Target="../media/image295.png"/><Relationship Id="rId7" Type="http://schemas.openxmlformats.org/officeDocument/2006/relationships/tags" Target="../tags/tag115.xml"/><Relationship Id="rId6" Type="http://schemas.openxmlformats.org/officeDocument/2006/relationships/image" Target="../media/image294.png"/><Relationship Id="rId5" Type="http://schemas.openxmlformats.org/officeDocument/2006/relationships/tags" Target="../tags/tag114.xml"/><Relationship Id="rId4" Type="http://schemas.openxmlformats.org/officeDocument/2006/relationships/image" Target="../media/image293.png"/><Relationship Id="rId3" Type="http://schemas.openxmlformats.org/officeDocument/2006/relationships/tags" Target="../tags/tag113.xml"/><Relationship Id="rId2" Type="http://schemas.openxmlformats.org/officeDocument/2006/relationships/image" Target="../media/image292.png"/><Relationship Id="rId15" Type="http://schemas.openxmlformats.org/officeDocument/2006/relationships/slideLayout" Target="../slideLayouts/slideLayout2.xml"/><Relationship Id="rId14" Type="http://schemas.openxmlformats.org/officeDocument/2006/relationships/image" Target="../media/image298.png"/><Relationship Id="rId13" Type="http://schemas.openxmlformats.org/officeDocument/2006/relationships/tags" Target="../tags/tag118.xml"/><Relationship Id="rId12" Type="http://schemas.openxmlformats.org/officeDocument/2006/relationships/image" Target="../media/image297.png"/><Relationship Id="rId11" Type="http://schemas.openxmlformats.org/officeDocument/2006/relationships/tags" Target="../tags/tag117.xml"/><Relationship Id="rId10" Type="http://schemas.openxmlformats.org/officeDocument/2006/relationships/image" Target="../media/image296.png"/><Relationship Id="rId1" Type="http://schemas.openxmlformats.org/officeDocument/2006/relationships/tags" Target="../tags/tag11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9.jpe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1.xml"/><Relationship Id="rId4" Type="http://schemas.openxmlformats.org/officeDocument/2006/relationships/image" Target="../media/image301.png"/><Relationship Id="rId3" Type="http://schemas.openxmlformats.org/officeDocument/2006/relationships/tags" Target="../tags/tag120.xml"/><Relationship Id="rId2" Type="http://schemas.openxmlformats.org/officeDocument/2006/relationships/image" Target="../media/image300.png"/><Relationship Id="rId1" Type="http://schemas.openxmlformats.org/officeDocument/2006/relationships/tags" Target="../tags/tag1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25.xml"/><Relationship Id="rId6" Type="http://schemas.openxmlformats.org/officeDocument/2006/relationships/image" Target="../media/image301.png"/><Relationship Id="rId5" Type="http://schemas.openxmlformats.org/officeDocument/2006/relationships/tags" Target="../tags/tag124.xml"/><Relationship Id="rId4" Type="http://schemas.openxmlformats.org/officeDocument/2006/relationships/image" Target="../media/image303.png"/><Relationship Id="rId3" Type="http://schemas.openxmlformats.org/officeDocument/2006/relationships/tags" Target="../tags/tag123.xml"/><Relationship Id="rId2" Type="http://schemas.openxmlformats.org/officeDocument/2006/relationships/image" Target="../media/image302.png"/><Relationship Id="rId1" Type="http://schemas.openxmlformats.org/officeDocument/2006/relationships/tags" Target="../tags/tag122.xml"/></Relationships>
</file>

<file path=ppt/slides/_rels/slide2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8.xml"/><Relationship Id="rId4" Type="http://schemas.openxmlformats.org/officeDocument/2006/relationships/image" Target="../media/image301.png"/><Relationship Id="rId3" Type="http://schemas.openxmlformats.org/officeDocument/2006/relationships/tags" Target="../tags/tag127.xml"/><Relationship Id="rId2" Type="http://schemas.openxmlformats.org/officeDocument/2006/relationships/image" Target="../media/image304.png"/><Relationship Id="rId1" Type="http://schemas.openxmlformats.org/officeDocument/2006/relationships/tags" Target="../tags/tag126.xml"/></Relationships>
</file>

<file path=ppt/slides/_rels/slide2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image" Target="../media/image301.png"/><Relationship Id="rId3" Type="http://schemas.openxmlformats.org/officeDocument/2006/relationships/tags" Target="../tags/tag130.xml"/><Relationship Id="rId2" Type="http://schemas.openxmlformats.org/officeDocument/2006/relationships/image" Target="../media/image305.png"/><Relationship Id="rId1" Type="http://schemas.openxmlformats.org/officeDocument/2006/relationships/tags" Target="../tags/tag129.xml"/></Relationships>
</file>

<file path=ppt/slides/_rels/slide2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09.png"/><Relationship Id="rId7" Type="http://schemas.openxmlformats.org/officeDocument/2006/relationships/tags" Target="../tags/tag136.xml"/><Relationship Id="rId6" Type="http://schemas.openxmlformats.org/officeDocument/2006/relationships/image" Target="../media/image308.png"/><Relationship Id="rId5" Type="http://schemas.openxmlformats.org/officeDocument/2006/relationships/tags" Target="../tags/tag135.xml"/><Relationship Id="rId4" Type="http://schemas.openxmlformats.org/officeDocument/2006/relationships/image" Target="../media/image307.png"/><Relationship Id="rId3" Type="http://schemas.openxmlformats.org/officeDocument/2006/relationships/tags" Target="../tags/tag134.xml"/><Relationship Id="rId2" Type="http://schemas.openxmlformats.org/officeDocument/2006/relationships/image" Target="../media/image306.png"/><Relationship Id="rId1" Type="http://schemas.openxmlformats.org/officeDocument/2006/relationships/tags" Target="../tags/tag133.xml"/></Relationships>
</file>

<file path=ppt/slides/_rels/slide2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13.png"/><Relationship Id="rId7" Type="http://schemas.openxmlformats.org/officeDocument/2006/relationships/tags" Target="../tags/tag140.xml"/><Relationship Id="rId6" Type="http://schemas.openxmlformats.org/officeDocument/2006/relationships/image" Target="../media/image312.png"/><Relationship Id="rId5" Type="http://schemas.openxmlformats.org/officeDocument/2006/relationships/tags" Target="../tags/tag139.xml"/><Relationship Id="rId4" Type="http://schemas.openxmlformats.org/officeDocument/2006/relationships/image" Target="../media/image311.png"/><Relationship Id="rId3" Type="http://schemas.openxmlformats.org/officeDocument/2006/relationships/tags" Target="../tags/tag138.xml"/><Relationship Id="rId2" Type="http://schemas.openxmlformats.org/officeDocument/2006/relationships/image" Target="../media/image310.png"/><Relationship Id="rId1" Type="http://schemas.openxmlformats.org/officeDocument/2006/relationships/tags" Target="../tags/tag137.xml"/></Relationships>
</file>

<file path=ppt/slides/_rels/slide2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3.xml"/><Relationship Id="rId4" Type="http://schemas.openxmlformats.org/officeDocument/2006/relationships/image" Target="../media/image301.png"/><Relationship Id="rId3" Type="http://schemas.openxmlformats.org/officeDocument/2006/relationships/tags" Target="../tags/tag142.xml"/><Relationship Id="rId2" Type="http://schemas.openxmlformats.org/officeDocument/2006/relationships/image" Target="../media/image314.png"/><Relationship Id="rId1" Type="http://schemas.openxmlformats.org/officeDocument/2006/relationships/tags" Target="../tags/tag141.xml"/></Relationships>
</file>

<file path=ppt/slides/_rels/slide2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46.xml"/><Relationship Id="rId4" Type="http://schemas.openxmlformats.org/officeDocument/2006/relationships/image" Target="../media/image301.png"/><Relationship Id="rId3" Type="http://schemas.openxmlformats.org/officeDocument/2006/relationships/tags" Target="../tags/tag145.xml"/><Relationship Id="rId2" Type="http://schemas.openxmlformats.org/officeDocument/2006/relationships/image" Target="../media/image315.png"/><Relationship Id="rId1" Type="http://schemas.openxmlformats.org/officeDocument/2006/relationships/tags" Target="../tags/tag144.xml"/></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6.png"/><Relationship Id="rId1" Type="http://schemas.openxmlformats.org/officeDocument/2006/relationships/tags" Target="../tags/tag147.xml"/></Relationships>
</file>

<file path=ppt/slides/_rels/slide2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8.png"/><Relationship Id="rId3" Type="http://schemas.openxmlformats.org/officeDocument/2006/relationships/tags" Target="../tags/tag149.xml"/><Relationship Id="rId2" Type="http://schemas.openxmlformats.org/officeDocument/2006/relationships/image" Target="../media/image317.png"/><Relationship Id="rId1" Type="http://schemas.openxmlformats.org/officeDocument/2006/relationships/tags" Target="../tags/tag14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tags" Target="../tags/tag4.xml"/><Relationship Id="rId2" Type="http://schemas.openxmlformats.org/officeDocument/2006/relationships/image" Target="../media/image16.png"/><Relationship Id="rId1" Type="http://schemas.openxmlformats.org/officeDocument/2006/relationships/tags" Target="../tags/tag3.xml"/></Relationships>
</file>

<file path=ppt/slides/_rels/slide2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0.png"/><Relationship Id="rId3" Type="http://schemas.openxmlformats.org/officeDocument/2006/relationships/tags" Target="../tags/tag151.xml"/><Relationship Id="rId2" Type="http://schemas.openxmlformats.org/officeDocument/2006/relationships/image" Target="../media/image319.png"/><Relationship Id="rId1" Type="http://schemas.openxmlformats.org/officeDocument/2006/relationships/tags" Target="../tags/tag150.xml"/></Relationships>
</file>

<file path=ppt/slides/_rels/slide2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22.png"/><Relationship Id="rId7" Type="http://schemas.openxmlformats.org/officeDocument/2006/relationships/tags" Target="../tags/tag155.xml"/><Relationship Id="rId6" Type="http://schemas.openxmlformats.org/officeDocument/2006/relationships/image" Target="../media/image321.png"/><Relationship Id="rId5" Type="http://schemas.openxmlformats.org/officeDocument/2006/relationships/tags" Target="../tags/tag154.xml"/><Relationship Id="rId4" Type="http://schemas.openxmlformats.org/officeDocument/2006/relationships/image" Target="../media/image320.png"/><Relationship Id="rId3" Type="http://schemas.openxmlformats.org/officeDocument/2006/relationships/tags" Target="../tags/tag153.xml"/><Relationship Id="rId2" Type="http://schemas.openxmlformats.org/officeDocument/2006/relationships/image" Target="../media/image319.png"/><Relationship Id="rId1" Type="http://schemas.openxmlformats.org/officeDocument/2006/relationships/tags" Target="../tags/tag152.xml"/></Relationships>
</file>

<file path=ppt/slides/_rels/slide2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image" Target="../media/image301.png"/><Relationship Id="rId5" Type="http://schemas.openxmlformats.org/officeDocument/2006/relationships/tags" Target="../tags/tag158.xml"/><Relationship Id="rId4" Type="http://schemas.openxmlformats.org/officeDocument/2006/relationships/image" Target="../media/image324.png"/><Relationship Id="rId3" Type="http://schemas.openxmlformats.org/officeDocument/2006/relationships/tags" Target="../tags/tag157.xml"/><Relationship Id="rId2" Type="http://schemas.openxmlformats.org/officeDocument/2006/relationships/image" Target="../media/image323.png"/><Relationship Id="rId1" Type="http://schemas.openxmlformats.org/officeDocument/2006/relationships/tags" Target="../tags/tag156.xml"/></Relationships>
</file>

<file path=ppt/slides/_rels/slide223.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327.png"/><Relationship Id="rId5" Type="http://schemas.openxmlformats.org/officeDocument/2006/relationships/tags" Target="../tags/tag163.xml"/><Relationship Id="rId4" Type="http://schemas.openxmlformats.org/officeDocument/2006/relationships/image" Target="../media/image326.png"/><Relationship Id="rId3" Type="http://schemas.openxmlformats.org/officeDocument/2006/relationships/tags" Target="../tags/tag162.xml"/><Relationship Id="rId2" Type="http://schemas.openxmlformats.org/officeDocument/2006/relationships/image" Target="../media/image325.png"/><Relationship Id="rId1" Type="http://schemas.openxmlformats.org/officeDocument/2006/relationships/tags" Target="../tags/tag161.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8.png"/><Relationship Id="rId1" Type="http://schemas.openxmlformats.org/officeDocument/2006/relationships/tags" Target="../tags/tag164.xml"/></Relationships>
</file>

<file path=ppt/slides/_rels/slide225.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image" Target="../media/image332.png"/><Relationship Id="rId7" Type="http://schemas.openxmlformats.org/officeDocument/2006/relationships/tags" Target="../tags/tag168.xml"/><Relationship Id="rId6" Type="http://schemas.openxmlformats.org/officeDocument/2006/relationships/image" Target="../media/image331.png"/><Relationship Id="rId5" Type="http://schemas.openxmlformats.org/officeDocument/2006/relationships/tags" Target="../tags/tag167.xml"/><Relationship Id="rId4" Type="http://schemas.openxmlformats.org/officeDocument/2006/relationships/image" Target="../media/image330.png"/><Relationship Id="rId3" Type="http://schemas.openxmlformats.org/officeDocument/2006/relationships/tags" Target="../tags/tag166.xml"/><Relationship Id="rId2" Type="http://schemas.openxmlformats.org/officeDocument/2006/relationships/image" Target="../media/image329.png"/><Relationship Id="rId11" Type="http://schemas.openxmlformats.org/officeDocument/2006/relationships/slideLayout" Target="../slideLayouts/slideLayout2.xml"/><Relationship Id="rId10" Type="http://schemas.openxmlformats.org/officeDocument/2006/relationships/image" Target="../media/image333.png"/><Relationship Id="rId1" Type="http://schemas.openxmlformats.org/officeDocument/2006/relationships/tags" Target="../tags/tag16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7.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1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12.xml"/></Relationships>
</file>

<file path=ppt/slides/_rels/slide49.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48.png"/><Relationship Id="rId7" Type="http://schemas.openxmlformats.org/officeDocument/2006/relationships/tags" Target="../tags/tag16.xml"/><Relationship Id="rId6" Type="http://schemas.openxmlformats.org/officeDocument/2006/relationships/image" Target="../media/image47.png"/><Relationship Id="rId5" Type="http://schemas.openxmlformats.org/officeDocument/2006/relationships/tags" Target="../tags/tag15.xml"/><Relationship Id="rId4" Type="http://schemas.openxmlformats.org/officeDocument/2006/relationships/image" Target="../media/image46.png"/><Relationship Id="rId3" Type="http://schemas.openxmlformats.org/officeDocument/2006/relationships/tags" Target="../tags/tag14.xml"/><Relationship Id="rId2" Type="http://schemas.openxmlformats.org/officeDocument/2006/relationships/image" Target="../media/image45.png"/><Relationship Id="rId16" Type="http://schemas.openxmlformats.org/officeDocument/2006/relationships/notesSlide" Target="../notesSlides/notesSlide2.xml"/><Relationship Id="rId15" Type="http://schemas.openxmlformats.org/officeDocument/2006/relationships/slideLayout" Target="../slideLayouts/slideLayout2.xml"/><Relationship Id="rId14" Type="http://schemas.openxmlformats.org/officeDocument/2006/relationships/image" Target="../media/image51.png"/><Relationship Id="rId13" Type="http://schemas.openxmlformats.org/officeDocument/2006/relationships/tags" Target="../tags/tag19.xml"/><Relationship Id="rId12" Type="http://schemas.openxmlformats.org/officeDocument/2006/relationships/image" Target="../media/image50.png"/><Relationship Id="rId11" Type="http://schemas.openxmlformats.org/officeDocument/2006/relationships/tags" Target="../tags/tag18.xml"/><Relationship Id="rId10" Type="http://schemas.openxmlformats.org/officeDocument/2006/relationships/image" Target="../media/image49.png"/><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media/image55.png"/><Relationship Id="rId7" Type="http://schemas.openxmlformats.org/officeDocument/2006/relationships/tags" Target="../tags/tag23.xml"/><Relationship Id="rId6" Type="http://schemas.openxmlformats.org/officeDocument/2006/relationships/image" Target="../media/image54.png"/><Relationship Id="rId5" Type="http://schemas.openxmlformats.org/officeDocument/2006/relationships/tags" Target="../tags/tag22.xml"/><Relationship Id="rId4" Type="http://schemas.openxmlformats.org/officeDocument/2006/relationships/image" Target="../media/image53.png"/><Relationship Id="rId3" Type="http://schemas.openxmlformats.org/officeDocument/2006/relationships/tags" Target="../tags/tag21.xml"/><Relationship Id="rId2" Type="http://schemas.openxmlformats.org/officeDocument/2006/relationships/image" Target="../media/image52.png"/><Relationship Id="rId14" Type="http://schemas.openxmlformats.org/officeDocument/2006/relationships/notesSlide" Target="../notesSlides/notesSlide3.xml"/><Relationship Id="rId13" Type="http://schemas.openxmlformats.org/officeDocument/2006/relationships/slideLayout" Target="../slideLayouts/slideLayout2.xml"/><Relationship Id="rId12" Type="http://schemas.openxmlformats.org/officeDocument/2006/relationships/image" Target="../media/image57.png"/><Relationship Id="rId11" Type="http://schemas.openxmlformats.org/officeDocument/2006/relationships/tags" Target="../tags/tag25.xml"/><Relationship Id="rId10" Type="http://schemas.openxmlformats.org/officeDocument/2006/relationships/image" Target="../media/image56.png"/><Relationship Id="rId1" Type="http://schemas.openxmlformats.org/officeDocument/2006/relationships/tags" Target="../tags/tag20.xml"/></Relationships>
</file>

<file path=ppt/slides/_rels/slide51.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image" Target="../media/image61.png"/><Relationship Id="rId7" Type="http://schemas.openxmlformats.org/officeDocument/2006/relationships/tags" Target="../tags/tag29.xml"/><Relationship Id="rId6" Type="http://schemas.openxmlformats.org/officeDocument/2006/relationships/image" Target="../media/image60.png"/><Relationship Id="rId5" Type="http://schemas.openxmlformats.org/officeDocument/2006/relationships/tags" Target="../tags/tag28.xml"/><Relationship Id="rId4" Type="http://schemas.openxmlformats.org/officeDocument/2006/relationships/image" Target="../media/image59.png"/><Relationship Id="rId3" Type="http://schemas.openxmlformats.org/officeDocument/2006/relationships/tags" Target="../tags/tag27.xml"/><Relationship Id="rId2" Type="http://schemas.openxmlformats.org/officeDocument/2006/relationships/image" Target="../media/image58.png"/><Relationship Id="rId14" Type="http://schemas.openxmlformats.org/officeDocument/2006/relationships/notesSlide" Target="../notesSlides/notesSlide4.xml"/><Relationship Id="rId13" Type="http://schemas.openxmlformats.org/officeDocument/2006/relationships/slideLayout" Target="../slideLayouts/slideLayout2.xml"/><Relationship Id="rId12" Type="http://schemas.openxmlformats.org/officeDocument/2006/relationships/image" Target="../media/image63.png"/><Relationship Id="rId11" Type="http://schemas.openxmlformats.org/officeDocument/2006/relationships/tags" Target="../tags/tag31.xml"/><Relationship Id="rId10" Type="http://schemas.openxmlformats.org/officeDocument/2006/relationships/image" Target="../media/image62.png"/><Relationship Id="rId1" Type="http://schemas.openxmlformats.org/officeDocument/2006/relationships/tags" Target="../tags/tag2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tags" Target="../tags/tag34.xml"/><Relationship Id="rId4" Type="http://schemas.openxmlformats.org/officeDocument/2006/relationships/image" Target="../media/image65.png"/><Relationship Id="rId3" Type="http://schemas.openxmlformats.org/officeDocument/2006/relationships/tags" Target="../tags/tag33.xml"/><Relationship Id="rId2" Type="http://schemas.openxmlformats.org/officeDocument/2006/relationships/image" Target="../media/image59.png"/><Relationship Id="rId1" Type="http://schemas.openxmlformats.org/officeDocument/2006/relationships/tags" Target="../tags/tag32.xml"/></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7.png"/><Relationship Id="rId3" Type="http://schemas.openxmlformats.org/officeDocument/2006/relationships/tags" Target="../tags/tag36.xml"/><Relationship Id="rId2" Type="http://schemas.openxmlformats.org/officeDocument/2006/relationships/image" Target="../media/image66.png"/><Relationship Id="rId1" Type="http://schemas.openxmlformats.org/officeDocument/2006/relationships/tags" Target="../tags/tag35.xml"/></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5.png"/><Relationship Id="rId3" Type="http://schemas.openxmlformats.org/officeDocument/2006/relationships/tags" Target="../tags/tag38.xml"/><Relationship Id="rId2" Type="http://schemas.openxmlformats.org/officeDocument/2006/relationships/image" Target="../media/image68.png"/><Relationship Id="rId1" Type="http://schemas.openxmlformats.org/officeDocument/2006/relationships/tags" Target="../tags/tag3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tags" Target="../tags/tag39.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59.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image" Target="../media/image75.png"/><Relationship Id="rId7" Type="http://schemas.openxmlformats.org/officeDocument/2006/relationships/tags" Target="../tags/tag43.xml"/><Relationship Id="rId6" Type="http://schemas.openxmlformats.org/officeDocument/2006/relationships/image" Target="../media/image74.png"/><Relationship Id="rId5" Type="http://schemas.openxmlformats.org/officeDocument/2006/relationships/tags" Target="../tags/tag42.xml"/><Relationship Id="rId4" Type="http://schemas.openxmlformats.org/officeDocument/2006/relationships/image" Target="../media/image73.png"/><Relationship Id="rId3" Type="http://schemas.openxmlformats.org/officeDocument/2006/relationships/tags" Target="../tags/tag41.xml"/><Relationship Id="rId2" Type="http://schemas.openxmlformats.org/officeDocument/2006/relationships/image" Target="../media/image72.png"/><Relationship Id="rId13" Type="http://schemas.openxmlformats.org/officeDocument/2006/relationships/slideLayout" Target="../slideLayouts/slideLayout2.xml"/><Relationship Id="rId12" Type="http://schemas.openxmlformats.org/officeDocument/2006/relationships/image" Target="../media/image57.png"/><Relationship Id="rId11" Type="http://schemas.openxmlformats.org/officeDocument/2006/relationships/tags" Target="../tags/tag45.xml"/><Relationship Id="rId10" Type="http://schemas.openxmlformats.org/officeDocument/2006/relationships/image" Target="../media/image76.png"/><Relationship Id="rId1" Type="http://schemas.openxmlformats.org/officeDocument/2006/relationships/tags" Target="../tags/tag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0.png"/><Relationship Id="rId7" Type="http://schemas.openxmlformats.org/officeDocument/2006/relationships/tags" Target="../tags/tag49.xml"/><Relationship Id="rId6" Type="http://schemas.openxmlformats.org/officeDocument/2006/relationships/image" Target="../media/image79.png"/><Relationship Id="rId5" Type="http://schemas.openxmlformats.org/officeDocument/2006/relationships/tags" Target="../tags/tag48.xml"/><Relationship Id="rId4" Type="http://schemas.openxmlformats.org/officeDocument/2006/relationships/image" Target="../media/image78.png"/><Relationship Id="rId3" Type="http://schemas.openxmlformats.org/officeDocument/2006/relationships/tags" Target="../tags/tag47.xml"/><Relationship Id="rId2" Type="http://schemas.openxmlformats.org/officeDocument/2006/relationships/image" Target="../media/image77.png"/><Relationship Id="rId1" Type="http://schemas.openxmlformats.org/officeDocument/2006/relationships/tags" Target="../tags/tag4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1.png"/><Relationship Id="rId3" Type="http://schemas.openxmlformats.org/officeDocument/2006/relationships/tags" Target="../tags/tag51.xml"/><Relationship Id="rId2" Type="http://schemas.openxmlformats.org/officeDocument/2006/relationships/image" Target="../media/image110.png"/><Relationship Id="rId1" Type="http://schemas.openxmlformats.org/officeDocument/2006/relationships/tags" Target="../tags/tag5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4.png"/><Relationship Id="rId3" Type="http://schemas.openxmlformats.org/officeDocument/2006/relationships/tags" Target="../tags/tag53.xml"/><Relationship Id="rId2" Type="http://schemas.openxmlformats.org/officeDocument/2006/relationships/image" Target="../media/image113.png"/><Relationship Id="rId1" Type="http://schemas.openxmlformats.org/officeDocument/2006/relationships/tags" Target="../tags/tag52.xml"/></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4.png"/><Relationship Id="rId3" Type="http://schemas.openxmlformats.org/officeDocument/2006/relationships/tags" Target="../tags/tag55.xml"/><Relationship Id="rId2" Type="http://schemas.openxmlformats.org/officeDocument/2006/relationships/image" Target="../media/image113.png"/><Relationship Id="rId1" Type="http://schemas.openxmlformats.org/officeDocument/2006/relationships/tags" Target="../tags/tag54.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image" Target="../media/image1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image" Target="../media/image122.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8.png"/><Relationship Id="rId1" Type="http://schemas.openxmlformats.org/officeDocument/2006/relationships/image" Target="../media/image127.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png"/><Relationship Id="rId1" Type="http://schemas.openxmlformats.org/officeDocument/2006/relationships/image" Target="../media/image129.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image" Target="../media/image13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Basic Structures: Sets, Functions, Sequences, Sums, </a:t>
            </a:r>
            <a:r>
              <a:rPr lang="en-US"/>
              <a:t>and Matrices</a:t>
            </a:r>
            <a:endParaRPr lang="en-US" dirty="0"/>
          </a:p>
        </p:txBody>
      </p:sp>
      <p:sp>
        <p:nvSpPr>
          <p:cNvPr id="3" name="Subtitle 2"/>
          <p:cNvSpPr>
            <a:spLocks noGrp="1"/>
          </p:cNvSpPr>
          <p:nvPr>
            <p:ph type="subTitle" idx="1"/>
          </p:nvPr>
        </p:nvSpPr>
        <p:spPr/>
        <p:txBody>
          <a:bodyPr/>
          <a:lstStyle/>
          <a:p>
            <a:r>
              <a:rPr lang="en-US" dirty="0"/>
              <a:t>Chapter 2</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Set-Builder Notation</a:t>
            </a:r>
            <a:endParaRPr lang="en-US" dirty="0"/>
          </a:p>
        </p:txBody>
      </p:sp>
      <p:sp>
        <p:nvSpPr>
          <p:cNvPr id="3" name="Content Placeholder 2"/>
          <p:cNvSpPr>
            <a:spLocks noGrp="1"/>
          </p:cNvSpPr>
          <p:nvPr>
            <p:ph idx="1"/>
          </p:nvPr>
        </p:nvSpPr>
        <p:spPr/>
        <p:txBody>
          <a:bodyPr>
            <a:normAutofit lnSpcReduction="10000"/>
          </a:bodyPr>
          <a:lstStyle/>
          <a:p>
            <a:r>
              <a:rPr lang="en-US" dirty="0"/>
              <a:t>Specify the property or properties that all members must satisfy:</a:t>
            </a:r>
            <a:endParaRPr lang="en-US" dirty="0"/>
          </a:p>
          <a:p>
            <a:pPr>
              <a:buNone/>
            </a:pPr>
            <a:r>
              <a:rPr lang="en-US" dirty="0"/>
              <a:t>     </a:t>
            </a:r>
            <a:r>
              <a:rPr lang="en-US" i="1" dirty="0">
                <a:latin typeface="Cambria Math" panose="02040503050406030204" pitchFamily="18" charset="0"/>
                <a:ea typeface="Cambria Math" panose="02040503050406030204" pitchFamily="18" charset="0"/>
              </a:rPr>
              <a:t>S</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x</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is a positive integer less than 100}</a:t>
            </a:r>
            <a:endParaRPr lang="en-US"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O</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is an odd positive integer less than 10}</a:t>
            </a:r>
            <a:endParaRPr lang="en-US" dirty="0">
              <a:latin typeface="Cambria Math" panose="02040503050406030204" pitchFamily="18" charset="0"/>
              <a:ea typeface="Cambria Math" panose="02040503050406030204" pitchFamily="18" charset="0"/>
            </a:endParaRPr>
          </a:p>
          <a:p>
            <a:pPr>
              <a:buNone/>
            </a:pPr>
            <a:r>
              <a:rPr lang="en-US" b="1"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O</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a:t>
            </a:r>
            <a:r>
              <a:rPr lang="en-US" b="1" dirty="0">
                <a:latin typeface="Cambria Math" panose="02040503050406030204" pitchFamily="18" charset="0"/>
                <a:ea typeface="Cambria Math" panose="02040503050406030204" pitchFamily="18" charset="0"/>
              </a:rPr>
              <a:t> Z⁺</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x</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is odd and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&lt; 10}</a:t>
            </a:r>
            <a:endParaRPr lang="en-US" dirty="0">
              <a:latin typeface="Cambria Math" panose="02040503050406030204" pitchFamily="18" charset="0"/>
              <a:ea typeface="Cambria Math" panose="02040503050406030204" pitchFamily="18" charset="0"/>
            </a:endParaRPr>
          </a:p>
          <a:p>
            <a:r>
              <a:rPr lang="en-US" dirty="0"/>
              <a:t>A predicate may be used: </a:t>
            </a:r>
            <a:endParaRPr lang="en-US" dirty="0"/>
          </a:p>
          <a:p>
            <a:pPr>
              <a:buNone/>
            </a:pPr>
            <a:r>
              <a:rPr lang="en-US" dirty="0"/>
              <a:t>                 </a:t>
            </a:r>
            <a:r>
              <a:rPr lang="en-US" i="1" dirty="0">
                <a:latin typeface="Cambria Math" panose="02040503050406030204" pitchFamily="18" charset="0"/>
                <a:ea typeface="Cambria Math" panose="02040503050406030204" pitchFamily="18" charset="0"/>
              </a:rPr>
              <a:t>S</a:t>
            </a:r>
            <a:r>
              <a:rPr lang="en-US" b="1" i="1"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ea typeface="Cambria Math" panose="02040503050406030204" pitchFamily="18" charset="0"/>
              </a:rPr>
              <a:t>x</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 P(</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r>
              <a:rPr lang="en-US" dirty="0"/>
              <a:t>Example: </a:t>
            </a:r>
            <a:r>
              <a:rPr lang="en-US" i="1" dirty="0">
                <a:latin typeface="Cambria Math" panose="02040503050406030204" pitchFamily="18" charset="0"/>
                <a:ea typeface="Cambria Math" panose="02040503050406030204" pitchFamily="18" charset="0"/>
              </a:rPr>
              <a:t>S</a:t>
            </a:r>
            <a:r>
              <a:rPr lang="en-US" b="1" i="1"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ea typeface="Cambria Math" panose="02040503050406030204" pitchFamily="18" charset="0"/>
              </a:rPr>
              <a:t>x</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Prime(</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Positive rational numbers</a:t>
            </a:r>
            <a:r>
              <a:rPr lang="en-US" i="1" dirty="0">
                <a:ea typeface="Cambria Math" panose="02040503050406030204" pitchFamily="18" charset="0"/>
              </a:rPr>
              <a:t>:</a:t>
            </a:r>
            <a:endParaRPr lang="en-US" i="1" dirty="0">
              <a:ea typeface="Cambria Math" panose="02040503050406030204" pitchFamily="18" charset="0"/>
            </a:endParaRPr>
          </a:p>
          <a:p>
            <a:pPr>
              <a:buNone/>
            </a:pPr>
            <a:r>
              <a:rPr lang="en-US" i="1" dirty="0">
                <a:ea typeface="Cambria Math" panose="02040503050406030204" pitchFamily="18" charset="0"/>
              </a:rPr>
              <a:t>        </a:t>
            </a:r>
            <a:r>
              <a:rPr lang="en-US" b="1" dirty="0">
                <a:latin typeface="Cambria Math" panose="02040503050406030204" pitchFamily="18" charset="0"/>
                <a:ea typeface="Cambria Math" panose="02040503050406030204" pitchFamily="18" charset="0"/>
              </a:rPr>
              <a:t>Q</a:t>
            </a:r>
            <a:r>
              <a:rPr lang="en-US" b="1" baseline="30000" dirty="0">
                <a:latin typeface="Cambria Math" panose="02040503050406030204" pitchFamily="18" charset="0"/>
                <a:ea typeface="Cambria Math" panose="02040503050406030204" pitchFamily="18" charset="0"/>
              </a:rPr>
              <a:t>+</a:t>
            </a:r>
            <a:r>
              <a:rPr lang="en-US" baseline="30000"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 </a:t>
            </a:r>
            <a:r>
              <a:rPr lang="en-US" b="1" dirty="0">
                <a:ea typeface="Cambria Math" panose="02040503050406030204" pitchFamily="18" charset="0"/>
              </a:rPr>
              <a:t>R</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p</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q</a:t>
            </a:r>
            <a:r>
              <a:rPr lang="en-US" dirty="0">
                <a:latin typeface="Cambria Math" panose="02040503050406030204" pitchFamily="18" charset="0"/>
                <a:ea typeface="Cambria Math" panose="02040503050406030204" pitchFamily="18" charset="0"/>
              </a:rPr>
              <a:t>, for some positive integers </a:t>
            </a:r>
            <a:r>
              <a:rPr lang="en-US" i="1" dirty="0" err="1">
                <a:latin typeface="Cambria Math" panose="02040503050406030204" pitchFamily="18" charset="0"/>
                <a:ea typeface="Cambria Math" panose="02040503050406030204" pitchFamily="18" charset="0"/>
              </a:rPr>
              <a:t>p</a:t>
            </a:r>
            <a:r>
              <a:rPr lang="en-US" dirty="0" err="1">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q</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endParaRPr lang="en-US" i="1" dirty="0">
              <a:latin typeface="Cambria Math" panose="02040503050406030204" pitchFamily="18" charset="0"/>
              <a:ea typeface="Cambria Math" panose="02040503050406030204" pitchFamily="18" charset="0"/>
            </a:endParaRPr>
          </a:p>
          <a:p>
            <a:pPr>
              <a:buNone/>
            </a:pP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normAutofit fontScale="90000"/>
          </a:bodyPr>
          <a:lstStyle/>
          <a:p>
            <a:r>
              <a:rPr lang="en-IN" dirty="0"/>
              <a:t>Example: </a:t>
            </a:r>
            <a:r>
              <a:rPr lang="en-US" b="1" dirty="0"/>
              <a:t>A Function of Two Variables</a:t>
            </a:r>
            <a:endParaRPr lang="en-IN" dirty="0"/>
          </a:p>
        </p:txBody>
      </p:sp>
      <p:pic>
        <p:nvPicPr>
          <p:cNvPr id="4" name="Picture 3"/>
          <p:cNvPicPr>
            <a:picLocks noChangeAspect="1"/>
          </p:cNvPicPr>
          <p:nvPr/>
        </p:nvPicPr>
        <p:blipFill>
          <a:blip r:embed="rId1"/>
          <a:stretch>
            <a:fillRect/>
          </a:stretch>
        </p:blipFill>
        <p:spPr>
          <a:xfrm>
            <a:off x="609600" y="2066925"/>
            <a:ext cx="7610475" cy="1362075"/>
          </a:xfrm>
          <a:prstGeom prst="rect">
            <a:avLst/>
          </a:prstGeom>
        </p:spPr>
      </p:pic>
      <p:pic>
        <p:nvPicPr>
          <p:cNvPr id="5" name="Picture 4"/>
          <p:cNvPicPr>
            <a:picLocks noChangeAspect="1"/>
          </p:cNvPicPr>
          <p:nvPr/>
        </p:nvPicPr>
        <p:blipFill>
          <a:blip r:embed="rId2"/>
          <a:stretch>
            <a:fillRect/>
          </a:stretch>
        </p:blipFill>
        <p:spPr>
          <a:xfrm>
            <a:off x="381000" y="4419600"/>
            <a:ext cx="8572500" cy="809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IN" dirty="0"/>
              <a:t>Proof</a:t>
            </a:r>
            <a:endParaRPr lang="en-IN" dirty="0"/>
          </a:p>
        </p:txBody>
      </p:sp>
      <p:pic>
        <p:nvPicPr>
          <p:cNvPr id="4" name="Picture 3"/>
          <p:cNvPicPr>
            <a:picLocks noChangeAspect="1"/>
          </p:cNvPicPr>
          <p:nvPr/>
        </p:nvPicPr>
        <p:blipFill>
          <a:blip r:embed="rId1"/>
          <a:stretch>
            <a:fillRect/>
          </a:stretch>
        </p:blipFill>
        <p:spPr>
          <a:xfrm>
            <a:off x="152400" y="1284514"/>
            <a:ext cx="7740000" cy="3991798"/>
          </a:xfrm>
          <a:prstGeom prst="rect">
            <a:avLst/>
          </a:prstGeom>
        </p:spPr>
      </p:pic>
      <p:pic>
        <p:nvPicPr>
          <p:cNvPr id="5" name="Picture 4"/>
          <p:cNvPicPr>
            <a:picLocks noChangeAspect="1"/>
          </p:cNvPicPr>
          <p:nvPr/>
        </p:nvPicPr>
        <p:blipFill>
          <a:blip r:embed="rId2"/>
          <a:stretch>
            <a:fillRect/>
          </a:stretch>
        </p:blipFill>
        <p:spPr>
          <a:xfrm>
            <a:off x="178837" y="5441716"/>
            <a:ext cx="7956000" cy="12638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Proof</a:t>
            </a:r>
            <a:endParaRPr lang="en-IN" dirty="0"/>
          </a:p>
        </p:txBody>
      </p:sp>
      <p:pic>
        <p:nvPicPr>
          <p:cNvPr id="4" name="Picture 3"/>
          <p:cNvPicPr>
            <a:picLocks noChangeAspect="1"/>
          </p:cNvPicPr>
          <p:nvPr/>
        </p:nvPicPr>
        <p:blipFill>
          <a:blip r:embed="rId1"/>
          <a:stretch>
            <a:fillRect/>
          </a:stretch>
        </p:blipFill>
        <p:spPr>
          <a:xfrm>
            <a:off x="76200" y="2514600"/>
            <a:ext cx="8820000" cy="3712244"/>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lstStyle/>
          <a:p>
            <a:r>
              <a:rPr lang="en-IN" b="1" i="1" dirty="0"/>
              <a:t>Inverse Functions</a:t>
            </a:r>
            <a:endParaRPr lang="en-IN" dirty="0"/>
          </a:p>
        </p:txBody>
      </p:sp>
      <p:pic>
        <p:nvPicPr>
          <p:cNvPr id="4" name="Picture 3"/>
          <p:cNvPicPr>
            <a:picLocks noChangeAspect="1"/>
          </p:cNvPicPr>
          <p:nvPr/>
        </p:nvPicPr>
        <p:blipFill>
          <a:blip r:embed="rId1"/>
          <a:stretch>
            <a:fillRect/>
          </a:stretch>
        </p:blipFill>
        <p:spPr>
          <a:xfrm>
            <a:off x="290512" y="2205037"/>
            <a:ext cx="8562975" cy="2447925"/>
          </a:xfrm>
          <a:prstGeom prst="rect">
            <a:avLst/>
          </a:prstGeom>
        </p:spPr>
      </p:pic>
      <p:pic>
        <p:nvPicPr>
          <p:cNvPr id="6" name="Picture 5"/>
          <p:cNvPicPr>
            <a:picLocks noChangeAspect="1"/>
          </p:cNvPicPr>
          <p:nvPr/>
        </p:nvPicPr>
        <p:blipFill>
          <a:blip r:embed="rId2"/>
          <a:stretch>
            <a:fillRect/>
          </a:stretch>
        </p:blipFill>
        <p:spPr>
          <a:xfrm>
            <a:off x="2209800" y="4767261"/>
            <a:ext cx="4533900" cy="189547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686800" cy="1143000"/>
          </a:xfrm>
        </p:spPr>
        <p:txBody>
          <a:bodyPr>
            <a:noAutofit/>
          </a:bodyPr>
          <a:lstStyle/>
          <a:p>
            <a:r>
              <a:rPr lang="en-US" sz="4000" b="1" dirty="0"/>
              <a:t>Finding an Inverse Function for a Function Given by an Arrow Diagram</a:t>
            </a:r>
            <a:endParaRPr lang="en-IN" sz="4000" dirty="0"/>
          </a:p>
        </p:txBody>
      </p:sp>
      <p:pic>
        <p:nvPicPr>
          <p:cNvPr id="4" name="Picture 3"/>
          <p:cNvPicPr>
            <a:picLocks noChangeAspect="1"/>
          </p:cNvPicPr>
          <p:nvPr/>
        </p:nvPicPr>
        <p:blipFill>
          <a:blip r:embed="rId1"/>
          <a:stretch>
            <a:fillRect/>
          </a:stretch>
        </p:blipFill>
        <p:spPr>
          <a:xfrm>
            <a:off x="0" y="2080327"/>
            <a:ext cx="9144000" cy="2697345"/>
          </a:xfrm>
          <a:prstGeom prst="rect">
            <a:avLst/>
          </a:prstGeom>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endParaRPr lang="en-IN" dirty="0"/>
          </a:p>
        </p:txBody>
      </p:sp>
      <p:pic>
        <p:nvPicPr>
          <p:cNvPr id="4" name="Picture 3"/>
          <p:cNvPicPr>
            <a:picLocks noChangeAspect="1"/>
          </p:cNvPicPr>
          <p:nvPr/>
        </p:nvPicPr>
        <p:blipFill>
          <a:blip r:embed="rId1"/>
          <a:stretch>
            <a:fillRect/>
          </a:stretch>
        </p:blipFill>
        <p:spPr>
          <a:xfrm>
            <a:off x="76200" y="1981200"/>
            <a:ext cx="7267575" cy="1266825"/>
          </a:xfrm>
          <a:prstGeom prst="rect">
            <a:avLst/>
          </a:prstGeom>
        </p:spPr>
      </p:pic>
      <p:pic>
        <p:nvPicPr>
          <p:cNvPr id="5" name="Picture 4"/>
          <p:cNvPicPr>
            <a:picLocks noChangeAspect="1"/>
          </p:cNvPicPr>
          <p:nvPr/>
        </p:nvPicPr>
        <p:blipFill>
          <a:blip r:embed="rId2"/>
          <a:stretch>
            <a:fillRect/>
          </a:stretch>
        </p:blipFill>
        <p:spPr>
          <a:xfrm>
            <a:off x="0" y="3477974"/>
            <a:ext cx="9144000" cy="30658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Proof</a:t>
            </a:r>
            <a:endParaRPr lang="en-IN" dirty="0"/>
          </a:p>
        </p:txBody>
      </p:sp>
      <p:pic>
        <p:nvPicPr>
          <p:cNvPr id="4" name="Picture 3"/>
          <p:cNvPicPr>
            <a:picLocks noChangeAspect="1"/>
          </p:cNvPicPr>
          <p:nvPr/>
        </p:nvPicPr>
        <p:blipFill>
          <a:blip r:embed="rId1"/>
          <a:stretch>
            <a:fillRect/>
          </a:stretch>
        </p:blipFill>
        <p:spPr>
          <a:xfrm>
            <a:off x="209550" y="2209800"/>
            <a:ext cx="8477250" cy="676275"/>
          </a:xfrm>
          <a:prstGeom prst="rect">
            <a:avLst/>
          </a:prstGeom>
        </p:spPr>
      </p:pic>
      <p:pic>
        <p:nvPicPr>
          <p:cNvPr id="5" name="Picture 4"/>
          <p:cNvPicPr>
            <a:picLocks noChangeAspect="1"/>
          </p:cNvPicPr>
          <p:nvPr/>
        </p:nvPicPr>
        <p:blipFill>
          <a:blip r:embed="rId2"/>
          <a:stretch>
            <a:fillRect/>
          </a:stretch>
        </p:blipFill>
        <p:spPr>
          <a:xfrm>
            <a:off x="152400" y="3248787"/>
            <a:ext cx="8420100" cy="3238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Finding an Inverse Function for a Function of Two Variables</a:t>
            </a:r>
            <a:endParaRPr lang="en-IN" sz="3600" dirty="0"/>
          </a:p>
        </p:txBody>
      </p:sp>
      <p:pic>
        <p:nvPicPr>
          <p:cNvPr id="5" name="Picture 4"/>
          <p:cNvPicPr>
            <a:picLocks noChangeAspect="1"/>
          </p:cNvPicPr>
          <p:nvPr/>
        </p:nvPicPr>
        <p:blipFill>
          <a:blip r:embed="rId1"/>
          <a:stretch>
            <a:fillRect/>
          </a:stretch>
        </p:blipFill>
        <p:spPr>
          <a:xfrm>
            <a:off x="100012" y="2743200"/>
            <a:ext cx="8943975" cy="381000"/>
          </a:xfrm>
          <a:prstGeom prst="rect">
            <a:avLst/>
          </a:prstGeom>
        </p:spPr>
      </p:pic>
      <p:pic>
        <p:nvPicPr>
          <p:cNvPr id="6" name="Picture 5"/>
          <p:cNvPicPr>
            <a:picLocks noChangeAspect="1"/>
          </p:cNvPicPr>
          <p:nvPr/>
        </p:nvPicPr>
        <p:blipFill>
          <a:blip r:embed="rId2"/>
          <a:stretch>
            <a:fillRect/>
          </a:stretch>
        </p:blipFill>
        <p:spPr>
          <a:xfrm>
            <a:off x="0" y="3657600"/>
            <a:ext cx="9144000" cy="268297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1143000"/>
          </a:xfrm>
        </p:spPr>
        <p:txBody>
          <a:bodyPr>
            <a:normAutofit/>
          </a:bodyPr>
          <a:lstStyle/>
          <a:p>
            <a:r>
              <a:rPr lang="en-IN" b="1" i="1" dirty="0"/>
              <a:t>Composition of Functions</a:t>
            </a:r>
            <a:endParaRPr lang="en-IN" dirty="0"/>
          </a:p>
        </p:txBody>
      </p:sp>
      <p:pic>
        <p:nvPicPr>
          <p:cNvPr id="4" name="Picture 3"/>
          <p:cNvPicPr>
            <a:picLocks noChangeAspect="1"/>
          </p:cNvPicPr>
          <p:nvPr/>
        </p:nvPicPr>
        <p:blipFill>
          <a:blip r:embed="rId1"/>
          <a:stretch>
            <a:fillRect/>
          </a:stretch>
        </p:blipFill>
        <p:spPr>
          <a:xfrm>
            <a:off x="914400" y="1371615"/>
            <a:ext cx="6192000" cy="2297824"/>
          </a:xfrm>
          <a:prstGeom prst="rect">
            <a:avLst/>
          </a:prstGeom>
        </p:spPr>
      </p:pic>
      <p:pic>
        <p:nvPicPr>
          <p:cNvPr id="5" name="Picture 4"/>
          <p:cNvPicPr>
            <a:picLocks noChangeAspect="1"/>
          </p:cNvPicPr>
          <p:nvPr/>
        </p:nvPicPr>
        <p:blipFill>
          <a:blip r:embed="rId2"/>
          <a:stretch>
            <a:fillRect/>
          </a:stretch>
        </p:blipFill>
        <p:spPr>
          <a:xfrm>
            <a:off x="233362" y="4419600"/>
            <a:ext cx="8677275"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Schematic Representation </a:t>
            </a:r>
            <a:endParaRPr lang="en-IN" dirty="0"/>
          </a:p>
        </p:txBody>
      </p:sp>
      <p:pic>
        <p:nvPicPr>
          <p:cNvPr id="4" name="Picture 3"/>
          <p:cNvPicPr>
            <a:picLocks noChangeAspect="1"/>
          </p:cNvPicPr>
          <p:nvPr/>
        </p:nvPicPr>
        <p:blipFill>
          <a:blip r:embed="rId1"/>
          <a:stretch>
            <a:fillRect/>
          </a:stretch>
        </p:blipFill>
        <p:spPr>
          <a:xfrm>
            <a:off x="1033462" y="2205037"/>
            <a:ext cx="7077075" cy="24479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Notation</a:t>
            </a:r>
            <a:endParaRPr lang="en-US" dirty="0"/>
          </a:p>
        </p:txBody>
      </p:sp>
      <p:sp>
        <p:nvSpPr>
          <p:cNvPr id="3" name="Content Placeholder 2"/>
          <p:cNvSpPr>
            <a:spLocks noGrp="1"/>
          </p:cNvSpPr>
          <p:nvPr>
            <p:ph idx="1"/>
          </p:nvPr>
        </p:nvSpPr>
        <p:spPr/>
        <p:txBody>
          <a:bodyPr/>
          <a:lstStyle/>
          <a:p>
            <a:pPr>
              <a:buNone/>
            </a:pPr>
            <a:endParaRPr lang="en-US" dirty="0"/>
          </a:p>
          <a:p>
            <a:pPr>
              <a:buNone/>
            </a:pPr>
            <a:r>
              <a:rPr lang="en-US" dirty="0">
                <a:latin typeface="Cambria Math" panose="02040503050406030204" pitchFamily="18" charset="0"/>
                <a:ea typeface="Cambria Math" panose="02040503050406030204" pitchFamily="18" charset="0"/>
              </a:rPr>
              <a:t>   [</a:t>
            </a:r>
            <a:r>
              <a:rPr lang="en-US" i="1" dirty="0" err="1">
                <a:latin typeface="Cambria Math" panose="02040503050406030204" pitchFamily="18" charset="0"/>
                <a:ea typeface="Cambria Math" panose="02040503050406030204" pitchFamily="18" charset="0"/>
              </a:rPr>
              <a:t>a</a:t>
            </a:r>
            <a:r>
              <a:rPr lang="en-US" dirty="0" err="1">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b</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 </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a:t>
            </a:r>
            <a:r>
              <a:rPr lang="en-US" i="1" dirty="0">
                <a:latin typeface="Cambria Math" panose="02040503050406030204"/>
                <a:ea typeface="Cambria Math" panose="02040503050406030204"/>
              </a:rPr>
              <a:t>b</a:t>
            </a:r>
            <a:r>
              <a:rPr lang="en-US" dirty="0">
                <a:latin typeface="Cambria Math" panose="02040503050406030204"/>
                <a:ea typeface="Cambria Math" panose="02040503050406030204"/>
              </a:rPr>
              <a:t>}</a:t>
            </a:r>
            <a:endParaRPr lang="en-US" dirty="0">
              <a:latin typeface="Cambria Math" panose="02040503050406030204"/>
              <a:ea typeface="Cambria Math" panose="02040503050406030204"/>
            </a:endParaRPr>
          </a:p>
          <a:p>
            <a:pPr>
              <a:buNone/>
            </a:pPr>
            <a:r>
              <a:rPr lang="en-US" dirty="0">
                <a:latin typeface="Cambria Math" panose="02040503050406030204" pitchFamily="18" charset="0"/>
                <a:ea typeface="Cambria Math" panose="02040503050406030204" pitchFamily="18" charset="0"/>
              </a:rPr>
              <a:t>   [</a:t>
            </a:r>
            <a:r>
              <a:rPr lang="en-US" i="1" dirty="0" err="1">
                <a:latin typeface="Cambria Math" panose="02040503050406030204" pitchFamily="18" charset="0"/>
                <a:ea typeface="Cambria Math" panose="02040503050406030204" pitchFamily="18" charset="0"/>
              </a:rPr>
              <a:t>a</a:t>
            </a:r>
            <a:r>
              <a:rPr lang="en-US" dirty="0" err="1">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b</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 </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&lt; </a:t>
            </a:r>
            <a:r>
              <a:rPr lang="en-US" i="1" dirty="0">
                <a:latin typeface="Cambria Math" panose="02040503050406030204"/>
                <a:ea typeface="Cambria Math" panose="02040503050406030204"/>
              </a:rPr>
              <a:t>b</a:t>
            </a:r>
            <a:r>
              <a:rPr lang="en-US" dirty="0">
                <a:latin typeface="Cambria Math" panose="02040503050406030204"/>
                <a:ea typeface="Cambria Math" panose="02040503050406030204"/>
              </a:rPr>
              <a:t>}  </a:t>
            </a:r>
            <a:endParaRPr lang="en-US" dirty="0">
              <a:latin typeface="Cambria Math" panose="02040503050406030204"/>
              <a:ea typeface="Cambria Math" panose="02040503050406030204"/>
            </a:endParaRPr>
          </a:p>
          <a:p>
            <a:pPr>
              <a:buNone/>
            </a:pPr>
            <a:r>
              <a:rPr lang="en-US" dirty="0">
                <a:latin typeface="Cambria Math" panose="02040503050406030204" pitchFamily="18" charset="0"/>
                <a:ea typeface="Cambria Math" panose="02040503050406030204" pitchFamily="18" charset="0"/>
              </a:rPr>
              <a:t>   (</a:t>
            </a:r>
            <a:r>
              <a:rPr lang="en-US" i="1" dirty="0" err="1">
                <a:latin typeface="Cambria Math" panose="02040503050406030204" pitchFamily="18" charset="0"/>
                <a:ea typeface="Cambria Math" panose="02040503050406030204" pitchFamily="18" charset="0"/>
              </a:rPr>
              <a:t>a</a:t>
            </a:r>
            <a:r>
              <a:rPr lang="en-US" dirty="0" err="1">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b</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&lt; </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a:t>
            </a:r>
            <a:r>
              <a:rPr lang="en-US" i="1" dirty="0">
                <a:latin typeface="Cambria Math" panose="02040503050406030204"/>
                <a:ea typeface="Cambria Math" panose="02040503050406030204"/>
              </a:rPr>
              <a:t>b</a:t>
            </a:r>
            <a:r>
              <a:rPr lang="en-US" dirty="0">
                <a:latin typeface="Cambria Math" panose="02040503050406030204"/>
                <a:ea typeface="Cambria Math" panose="02040503050406030204"/>
              </a:rPr>
              <a:t>}</a:t>
            </a:r>
            <a:endParaRPr lang="en-US" dirty="0">
              <a:latin typeface="Cambria Math" panose="02040503050406030204"/>
              <a:ea typeface="Cambria Math" panose="02040503050406030204"/>
            </a:endParaRPr>
          </a:p>
          <a:p>
            <a:pPr>
              <a:buNone/>
            </a:pPr>
            <a:r>
              <a:rPr lang="en-US" dirty="0">
                <a:latin typeface="Cambria Math" panose="02040503050406030204" pitchFamily="18" charset="0"/>
                <a:ea typeface="Cambria Math" panose="02040503050406030204" pitchFamily="18" charset="0"/>
              </a:rPr>
              <a:t>   (</a:t>
            </a:r>
            <a:r>
              <a:rPr lang="en-US" i="1" dirty="0" err="1">
                <a:latin typeface="Cambria Math" panose="02040503050406030204" pitchFamily="18" charset="0"/>
                <a:ea typeface="Cambria Math" panose="02040503050406030204" pitchFamily="18" charset="0"/>
              </a:rPr>
              <a:t>a</a:t>
            </a:r>
            <a:r>
              <a:rPr lang="en-US" dirty="0" err="1">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b</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x</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&lt; </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&lt; </a:t>
            </a:r>
            <a:r>
              <a:rPr lang="en-US" i="1" dirty="0">
                <a:latin typeface="Cambria Math" panose="02040503050406030204"/>
                <a:ea typeface="Cambria Math" panose="02040503050406030204"/>
              </a:rPr>
              <a:t>b</a:t>
            </a:r>
            <a:r>
              <a:rPr lang="en-US" dirty="0">
                <a:latin typeface="Cambria Math" panose="02040503050406030204"/>
                <a:ea typeface="Cambria Math" panose="02040503050406030204"/>
              </a:rPr>
              <a:t>}</a:t>
            </a:r>
            <a:endParaRPr lang="en-US" dirty="0">
              <a:latin typeface="Cambria Math" panose="02040503050406030204"/>
              <a:ea typeface="Cambria Math" panose="02040503050406030204"/>
            </a:endParaRPr>
          </a:p>
          <a:p>
            <a:pPr>
              <a:buNone/>
            </a:pPr>
            <a:endParaRPr lang="en-US" dirty="0">
              <a:latin typeface="Cambria Math" panose="02040503050406030204"/>
              <a:ea typeface="Cambria Math" panose="02040503050406030204"/>
            </a:endParaRPr>
          </a:p>
          <a:p>
            <a:pPr>
              <a:buNone/>
            </a:pPr>
            <a:r>
              <a:rPr lang="en-US" i="1" dirty="0"/>
              <a:t>  closed interval  </a:t>
            </a:r>
            <a:r>
              <a:rPr lang="en-US" dirty="0"/>
              <a:t>[</a:t>
            </a:r>
            <a:r>
              <a:rPr lang="en-US" dirty="0" err="1"/>
              <a:t>a,b</a:t>
            </a:r>
            <a:r>
              <a:rPr lang="en-US" dirty="0"/>
              <a:t>]</a:t>
            </a:r>
            <a:endParaRPr lang="en-US" dirty="0"/>
          </a:p>
          <a:p>
            <a:pPr>
              <a:buNone/>
            </a:pPr>
            <a:r>
              <a:rPr lang="en-US" i="1" dirty="0"/>
              <a:t>  open interval     </a:t>
            </a:r>
            <a:r>
              <a:rPr lang="en-US" dirty="0"/>
              <a:t>(</a:t>
            </a:r>
            <a:r>
              <a:rPr lang="en-US" dirty="0" err="1"/>
              <a:t>a,b</a:t>
            </a:r>
            <a:r>
              <a:rPr lang="en-US" dirty="0"/>
              <a:t>)</a:t>
            </a:r>
            <a:endParaRPr lang="en-US" dirty="0"/>
          </a:p>
          <a:p>
            <a:pPr>
              <a:buNone/>
            </a:pPr>
            <a:endParaRPr lang="en-US" dirty="0">
              <a:latin typeface="Cambria Math" panose="02040503050406030204" pitchFamily="18" charset="0"/>
              <a:ea typeface="Cambria Math" panose="020405030504060302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1143000"/>
          </a:xfrm>
        </p:spPr>
        <p:txBody>
          <a:bodyPr/>
          <a:lstStyle/>
          <a:p>
            <a:r>
              <a:rPr lang="en-IN" dirty="0"/>
              <a:t>Problem </a:t>
            </a:r>
            <a:endParaRPr lang="en-IN" dirty="0"/>
          </a:p>
        </p:txBody>
      </p:sp>
      <p:pic>
        <p:nvPicPr>
          <p:cNvPr id="4" name="Picture 3"/>
          <p:cNvPicPr>
            <a:picLocks noChangeAspect="1"/>
          </p:cNvPicPr>
          <p:nvPr/>
        </p:nvPicPr>
        <p:blipFill>
          <a:blip r:embed="rId1"/>
          <a:stretch>
            <a:fillRect/>
          </a:stretch>
        </p:blipFill>
        <p:spPr>
          <a:xfrm>
            <a:off x="0" y="1752910"/>
            <a:ext cx="9144000" cy="1676090"/>
          </a:xfrm>
          <a:prstGeom prst="rect">
            <a:avLst/>
          </a:prstGeom>
        </p:spPr>
      </p:pic>
      <p:pic>
        <p:nvPicPr>
          <p:cNvPr id="5" name="Picture 4"/>
          <p:cNvPicPr>
            <a:picLocks noChangeAspect="1"/>
          </p:cNvPicPr>
          <p:nvPr/>
        </p:nvPicPr>
        <p:blipFill>
          <a:blip r:embed="rId2"/>
          <a:stretch>
            <a:fillRect/>
          </a:stretch>
        </p:blipFill>
        <p:spPr>
          <a:xfrm>
            <a:off x="270588" y="4114800"/>
            <a:ext cx="7839075" cy="2038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 </a:t>
            </a:r>
            <a:endParaRPr lang="en-IN" dirty="0"/>
          </a:p>
        </p:txBody>
      </p:sp>
      <p:pic>
        <p:nvPicPr>
          <p:cNvPr id="4" name="Picture 3"/>
          <p:cNvPicPr>
            <a:picLocks noChangeAspect="1"/>
          </p:cNvPicPr>
          <p:nvPr/>
        </p:nvPicPr>
        <p:blipFill>
          <a:blip r:embed="rId1"/>
          <a:stretch>
            <a:fillRect/>
          </a:stretch>
        </p:blipFill>
        <p:spPr>
          <a:xfrm>
            <a:off x="0" y="2087628"/>
            <a:ext cx="9144000" cy="2682744"/>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Composition of Functions Defined on Finite Sets</a:t>
            </a:r>
            <a:endParaRPr lang="en-IN" dirty="0"/>
          </a:p>
        </p:txBody>
      </p:sp>
      <p:pic>
        <p:nvPicPr>
          <p:cNvPr id="4" name="Picture 3"/>
          <p:cNvPicPr>
            <a:picLocks noChangeAspect="1"/>
          </p:cNvPicPr>
          <p:nvPr/>
        </p:nvPicPr>
        <p:blipFill>
          <a:blip r:embed="rId1"/>
          <a:stretch>
            <a:fillRect/>
          </a:stretch>
        </p:blipFill>
        <p:spPr>
          <a:xfrm>
            <a:off x="304800" y="2208974"/>
            <a:ext cx="8244000" cy="3962044"/>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229600" cy="1143000"/>
          </a:xfrm>
        </p:spPr>
        <p:txBody>
          <a:bodyPr/>
          <a:lstStyle/>
          <a:p>
            <a:r>
              <a:rPr lang="en-IN" dirty="0"/>
              <a:t>Solution </a:t>
            </a:r>
            <a:endParaRPr lang="en-IN" dirty="0"/>
          </a:p>
        </p:txBody>
      </p:sp>
      <p:pic>
        <p:nvPicPr>
          <p:cNvPr id="4" name="Picture 3"/>
          <p:cNvPicPr>
            <a:picLocks noChangeAspect="1"/>
          </p:cNvPicPr>
          <p:nvPr/>
        </p:nvPicPr>
        <p:blipFill>
          <a:blip r:embed="rId1"/>
          <a:stretch>
            <a:fillRect/>
          </a:stretch>
        </p:blipFill>
        <p:spPr>
          <a:xfrm>
            <a:off x="379200" y="1764536"/>
            <a:ext cx="7776000" cy="4749786"/>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Composition with the Identity Function</a:t>
            </a:r>
            <a:endParaRPr lang="en-IN" dirty="0"/>
          </a:p>
        </p:txBody>
      </p:sp>
      <p:pic>
        <p:nvPicPr>
          <p:cNvPr id="4" name="Picture 3"/>
          <p:cNvPicPr>
            <a:picLocks noChangeAspect="1"/>
          </p:cNvPicPr>
          <p:nvPr/>
        </p:nvPicPr>
        <p:blipFill>
          <a:blip r:embed="rId1"/>
          <a:stretch>
            <a:fillRect/>
          </a:stretch>
        </p:blipFill>
        <p:spPr>
          <a:xfrm>
            <a:off x="4665" y="2133600"/>
            <a:ext cx="9144000" cy="986763"/>
          </a:xfrm>
          <a:prstGeom prst="rect">
            <a:avLst/>
          </a:prstGeom>
        </p:spPr>
      </p:pic>
      <p:pic>
        <p:nvPicPr>
          <p:cNvPr id="5" name="Picture 4"/>
          <p:cNvPicPr>
            <a:picLocks noChangeAspect="1"/>
          </p:cNvPicPr>
          <p:nvPr/>
        </p:nvPicPr>
        <p:blipFill>
          <a:blip r:embed="rId2"/>
          <a:stretch>
            <a:fillRect/>
          </a:stretch>
        </p:blipFill>
        <p:spPr>
          <a:xfrm>
            <a:off x="2438400" y="3149910"/>
            <a:ext cx="3038475" cy="2057400"/>
          </a:xfrm>
          <a:prstGeom prst="rect">
            <a:avLst/>
          </a:prstGeom>
        </p:spPr>
      </p:pic>
      <p:pic>
        <p:nvPicPr>
          <p:cNvPr id="6" name="Picture 5"/>
          <p:cNvPicPr>
            <a:picLocks noChangeAspect="1"/>
          </p:cNvPicPr>
          <p:nvPr/>
        </p:nvPicPr>
        <p:blipFill>
          <a:blip r:embed="rId3"/>
          <a:stretch>
            <a:fillRect/>
          </a:stretch>
        </p:blipFill>
        <p:spPr>
          <a:xfrm>
            <a:off x="2286000" y="5334000"/>
            <a:ext cx="2447925" cy="48577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lstStyle/>
          <a:p>
            <a:r>
              <a:rPr lang="en-IN" dirty="0"/>
              <a:t>Solution </a:t>
            </a:r>
            <a:endParaRPr lang="en-IN" dirty="0"/>
          </a:p>
        </p:txBody>
      </p:sp>
      <p:pic>
        <p:nvPicPr>
          <p:cNvPr id="4" name="Picture 3"/>
          <p:cNvPicPr>
            <a:picLocks noChangeAspect="1"/>
          </p:cNvPicPr>
          <p:nvPr/>
        </p:nvPicPr>
        <p:blipFill>
          <a:blip r:embed="rId1"/>
          <a:stretch>
            <a:fillRect/>
          </a:stretch>
        </p:blipFill>
        <p:spPr>
          <a:xfrm>
            <a:off x="381000" y="1407367"/>
            <a:ext cx="6984000" cy="3017511"/>
          </a:xfrm>
          <a:prstGeom prst="rect">
            <a:avLst/>
          </a:prstGeom>
        </p:spPr>
      </p:pic>
      <p:pic>
        <p:nvPicPr>
          <p:cNvPr id="5" name="Picture 4"/>
          <p:cNvPicPr>
            <a:picLocks noChangeAspect="1"/>
          </p:cNvPicPr>
          <p:nvPr/>
        </p:nvPicPr>
        <p:blipFill>
          <a:blip r:embed="rId2"/>
          <a:stretch>
            <a:fillRect/>
          </a:stretch>
        </p:blipFill>
        <p:spPr>
          <a:xfrm>
            <a:off x="533400" y="4560769"/>
            <a:ext cx="6480000" cy="2273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Composition with an Identity Function</a:t>
            </a:r>
            <a:endParaRPr lang="en-IN" dirty="0"/>
          </a:p>
        </p:txBody>
      </p:sp>
      <p:pic>
        <p:nvPicPr>
          <p:cNvPr id="4" name="Picture 3"/>
          <p:cNvPicPr>
            <a:picLocks noChangeAspect="1"/>
          </p:cNvPicPr>
          <p:nvPr/>
        </p:nvPicPr>
        <p:blipFill>
          <a:blip r:embed="rId1"/>
          <a:stretch>
            <a:fillRect/>
          </a:stretch>
        </p:blipFill>
        <p:spPr>
          <a:xfrm>
            <a:off x="247650" y="1981205"/>
            <a:ext cx="8244000" cy="1171224"/>
          </a:xfrm>
          <a:prstGeom prst="rect">
            <a:avLst/>
          </a:prstGeom>
        </p:spPr>
      </p:pic>
      <p:pic>
        <p:nvPicPr>
          <p:cNvPr id="5" name="Picture 4"/>
          <p:cNvPicPr>
            <a:picLocks noChangeAspect="1"/>
          </p:cNvPicPr>
          <p:nvPr/>
        </p:nvPicPr>
        <p:blipFill>
          <a:blip r:embed="rId2"/>
          <a:stretch>
            <a:fillRect/>
          </a:stretch>
        </p:blipFill>
        <p:spPr>
          <a:xfrm>
            <a:off x="92925" y="3401197"/>
            <a:ext cx="7884000" cy="1483738"/>
          </a:xfrm>
          <a:prstGeom prst="rect">
            <a:avLst/>
          </a:prstGeom>
        </p:spPr>
      </p:pic>
      <p:pic>
        <p:nvPicPr>
          <p:cNvPr id="6" name="Picture 5"/>
          <p:cNvPicPr>
            <a:picLocks noChangeAspect="1"/>
          </p:cNvPicPr>
          <p:nvPr/>
        </p:nvPicPr>
        <p:blipFill>
          <a:blip r:embed="rId3"/>
          <a:stretch>
            <a:fillRect/>
          </a:stretch>
        </p:blipFill>
        <p:spPr>
          <a:xfrm>
            <a:off x="114696" y="5029200"/>
            <a:ext cx="7452000" cy="1632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Composing a Function with Its Inverse</a:t>
            </a:r>
            <a:endParaRPr lang="en-IN" dirty="0"/>
          </a:p>
        </p:txBody>
      </p:sp>
      <p:pic>
        <p:nvPicPr>
          <p:cNvPr id="4" name="Picture 3"/>
          <p:cNvPicPr>
            <a:picLocks noChangeAspect="1"/>
          </p:cNvPicPr>
          <p:nvPr/>
        </p:nvPicPr>
        <p:blipFill>
          <a:blip r:embed="rId1"/>
          <a:stretch>
            <a:fillRect/>
          </a:stretch>
        </p:blipFill>
        <p:spPr>
          <a:xfrm>
            <a:off x="228600" y="2057400"/>
            <a:ext cx="7056000" cy="1632307"/>
          </a:xfrm>
          <a:prstGeom prst="rect">
            <a:avLst/>
          </a:prstGeom>
        </p:spPr>
      </p:pic>
      <p:pic>
        <p:nvPicPr>
          <p:cNvPr id="5" name="Picture 4"/>
          <p:cNvPicPr>
            <a:picLocks noChangeAspect="1"/>
          </p:cNvPicPr>
          <p:nvPr/>
        </p:nvPicPr>
        <p:blipFill>
          <a:blip r:embed="rId2"/>
          <a:stretch>
            <a:fillRect/>
          </a:stretch>
        </p:blipFill>
        <p:spPr>
          <a:xfrm>
            <a:off x="457200" y="4058729"/>
            <a:ext cx="7200000" cy="1904367"/>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2438400"/>
            <a:ext cx="9144000" cy="3998808"/>
          </a:xfrm>
          <a:prstGeom prst="rect">
            <a:avLst/>
          </a:prstGeom>
        </p:spPr>
      </p:pic>
      <p:sp>
        <p:nvSpPr>
          <p:cNvPr id="5" name="Title 1"/>
          <p:cNvSpPr>
            <a:spLocks noGrp="1"/>
          </p:cNvSpPr>
          <p:nvPr>
            <p:ph type="title"/>
          </p:nvPr>
        </p:nvSpPr>
        <p:spPr>
          <a:xfrm>
            <a:off x="457200" y="704088"/>
            <a:ext cx="8229600" cy="1143000"/>
          </a:xfrm>
        </p:spPr>
        <p:txBody>
          <a:bodyPr>
            <a:normAutofit fontScale="90000"/>
          </a:bodyPr>
          <a:lstStyle/>
          <a:p>
            <a:r>
              <a:rPr lang="en-US" b="1" dirty="0"/>
              <a:t>Composing a Function with Its Inverse</a:t>
            </a:r>
            <a:endParaRPr lang="en-IN"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Composition of a Function with Its Inverse</a:t>
            </a:r>
            <a:endParaRPr lang="en-IN" dirty="0"/>
          </a:p>
        </p:txBody>
      </p:sp>
      <p:pic>
        <p:nvPicPr>
          <p:cNvPr id="4" name="Picture 3"/>
          <p:cNvPicPr>
            <a:picLocks noChangeAspect="1"/>
          </p:cNvPicPr>
          <p:nvPr/>
        </p:nvPicPr>
        <p:blipFill>
          <a:blip r:embed="rId1"/>
          <a:stretch>
            <a:fillRect/>
          </a:stretch>
        </p:blipFill>
        <p:spPr>
          <a:xfrm>
            <a:off x="228600" y="1981200"/>
            <a:ext cx="7812000" cy="1112301"/>
          </a:xfrm>
          <a:prstGeom prst="rect">
            <a:avLst/>
          </a:prstGeom>
        </p:spPr>
      </p:pic>
      <p:pic>
        <p:nvPicPr>
          <p:cNvPr id="5" name="Picture 4"/>
          <p:cNvPicPr>
            <a:picLocks noChangeAspect="1"/>
          </p:cNvPicPr>
          <p:nvPr/>
        </p:nvPicPr>
        <p:blipFill>
          <a:blip r:embed="rId2"/>
          <a:stretch>
            <a:fillRect/>
          </a:stretch>
        </p:blipFill>
        <p:spPr>
          <a:xfrm>
            <a:off x="228600" y="3352800"/>
            <a:ext cx="7884000" cy="1311081"/>
          </a:xfrm>
          <a:prstGeom prst="rect">
            <a:avLst/>
          </a:prstGeom>
        </p:spPr>
      </p:pic>
      <p:pic>
        <p:nvPicPr>
          <p:cNvPr id="6" name="Picture 5"/>
          <p:cNvPicPr>
            <a:picLocks noChangeAspect="1"/>
          </p:cNvPicPr>
          <p:nvPr/>
        </p:nvPicPr>
        <p:blipFill>
          <a:blip r:embed="rId3"/>
          <a:stretch>
            <a:fillRect/>
          </a:stretch>
        </p:blipFill>
        <p:spPr>
          <a:xfrm>
            <a:off x="228600" y="4923180"/>
            <a:ext cx="6984000" cy="17249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Set and Empty Set</a:t>
            </a:r>
            <a:endParaRPr lang="en-US" dirty="0"/>
          </a:p>
        </p:txBody>
      </p:sp>
      <p:sp>
        <p:nvSpPr>
          <p:cNvPr id="3" name="Content Placeholder 2"/>
          <p:cNvSpPr>
            <a:spLocks noGrp="1"/>
          </p:cNvSpPr>
          <p:nvPr>
            <p:ph idx="1"/>
          </p:nvPr>
        </p:nvSpPr>
        <p:spPr/>
        <p:txBody>
          <a:bodyPr/>
          <a:lstStyle/>
          <a:p>
            <a:r>
              <a:rPr lang="en-US" dirty="0"/>
              <a:t>The </a:t>
            </a:r>
            <a:r>
              <a:rPr lang="en-US" i="1" dirty="0"/>
              <a:t>universal set</a:t>
            </a:r>
            <a:r>
              <a:rPr lang="en-US" dirty="0"/>
              <a:t> </a:t>
            </a:r>
            <a:r>
              <a:rPr lang="en-US" i="1" dirty="0"/>
              <a:t>U </a:t>
            </a:r>
            <a:r>
              <a:rPr lang="en-US" dirty="0"/>
              <a:t>is the set containing everything currently under consideration. </a:t>
            </a:r>
            <a:endParaRPr lang="en-US" i="1" dirty="0"/>
          </a:p>
          <a:p>
            <a:pPr lvl="1"/>
            <a:r>
              <a:rPr lang="en-US" dirty="0"/>
              <a:t>Sometimes implicit</a:t>
            </a:r>
            <a:endParaRPr lang="en-US" dirty="0"/>
          </a:p>
          <a:p>
            <a:pPr lvl="1"/>
            <a:r>
              <a:rPr lang="en-US" dirty="0"/>
              <a:t>Sometimes explicitly stated.</a:t>
            </a:r>
            <a:endParaRPr lang="en-US" dirty="0"/>
          </a:p>
          <a:p>
            <a:pPr lvl="1"/>
            <a:r>
              <a:rPr lang="en-US" dirty="0"/>
              <a:t>Contents depend on the context.</a:t>
            </a:r>
            <a:endParaRPr lang="en-US" dirty="0"/>
          </a:p>
          <a:p>
            <a:r>
              <a:rPr lang="en-US" dirty="0"/>
              <a:t>The empty set is the set with no</a:t>
            </a:r>
            <a:endParaRPr lang="en-US" dirty="0"/>
          </a:p>
          <a:p>
            <a:pPr>
              <a:buNone/>
            </a:pPr>
            <a:r>
              <a:rPr lang="en-US" dirty="0"/>
              <a:t>      elements. Symbolized </a:t>
            </a:r>
            <a:r>
              <a:rPr lang="en-US" dirty="0">
                <a:latin typeface="Cambria Math" panose="02040503050406030204"/>
                <a:ea typeface="Cambria Math" panose="02040503050406030204"/>
              </a:rPr>
              <a:t>∅, but</a:t>
            </a:r>
            <a:endParaRPr lang="en-US" dirty="0">
              <a:latin typeface="Cambria Math" panose="02040503050406030204"/>
              <a:ea typeface="Cambria Math" panose="02040503050406030204"/>
            </a:endParaRPr>
          </a:p>
          <a:p>
            <a:pPr>
              <a:buNone/>
            </a:pPr>
            <a:r>
              <a:rPr lang="en-US" dirty="0">
                <a:latin typeface="Cambria Math" panose="02040503050406030204"/>
                <a:ea typeface="Cambria Math" panose="02040503050406030204"/>
              </a:rPr>
              <a:t>       </a:t>
            </a:r>
            <a:r>
              <a:rPr lang="en-US" dirty="0"/>
              <a:t>{} also used.</a:t>
            </a:r>
            <a:endParaRPr lang="en-US" dirty="0">
              <a:ea typeface="Cambria Math" panose="02040503050406030204" pitchFamily="18" charset="0"/>
            </a:endParaRPr>
          </a:p>
        </p:txBody>
      </p:sp>
      <p:sp>
        <p:nvSpPr>
          <p:cNvPr id="4" name="Rectangle 3"/>
          <p:cNvSpPr/>
          <p:nvPr/>
        </p:nvSpPr>
        <p:spPr>
          <a:xfrm>
            <a:off x="5638800" y="3581400"/>
            <a:ext cx="25908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705600" y="4267200"/>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6200" y="3657600"/>
            <a:ext cx="457200" cy="369332"/>
          </a:xfrm>
          <a:prstGeom prst="rect">
            <a:avLst/>
          </a:prstGeom>
          <a:noFill/>
        </p:spPr>
        <p:txBody>
          <a:bodyPr wrap="square" rtlCol="0">
            <a:spAutoFit/>
          </a:bodyPr>
          <a:lstStyle/>
          <a:p>
            <a:r>
              <a:rPr lang="en-US" i="1" dirty="0"/>
              <a:t>U</a:t>
            </a:r>
            <a:endParaRPr lang="en-US" i="1" dirty="0"/>
          </a:p>
        </p:txBody>
      </p:sp>
      <p:sp>
        <p:nvSpPr>
          <p:cNvPr id="7" name="TextBox 6"/>
          <p:cNvSpPr txBox="1"/>
          <p:nvPr/>
        </p:nvSpPr>
        <p:spPr>
          <a:xfrm>
            <a:off x="6248400" y="2895600"/>
            <a:ext cx="1828800" cy="369332"/>
          </a:xfrm>
          <a:prstGeom prst="rect">
            <a:avLst/>
          </a:prstGeom>
          <a:noFill/>
        </p:spPr>
        <p:txBody>
          <a:bodyPr wrap="square" rtlCol="0">
            <a:spAutoFit/>
          </a:bodyPr>
          <a:lstStyle/>
          <a:p>
            <a:r>
              <a:rPr lang="en-US" dirty="0"/>
              <a:t>Venn Diagram</a:t>
            </a:r>
            <a:endParaRPr lang="en-US" dirty="0"/>
          </a:p>
        </p:txBody>
      </p:sp>
      <p:sp>
        <p:nvSpPr>
          <p:cNvPr id="10" name="TextBox 9"/>
          <p:cNvSpPr txBox="1"/>
          <p:nvPr/>
        </p:nvSpPr>
        <p:spPr>
          <a:xfrm>
            <a:off x="6629400" y="4267200"/>
            <a:ext cx="1828800" cy="646331"/>
          </a:xfrm>
          <a:prstGeom prst="rect">
            <a:avLst/>
          </a:prstGeom>
          <a:noFill/>
        </p:spPr>
        <p:txBody>
          <a:bodyPr wrap="square" rtlCol="0">
            <a:spAutoFit/>
          </a:bodyPr>
          <a:lstStyle/>
          <a:p>
            <a:r>
              <a:rPr lang="en-US" dirty="0"/>
              <a:t>   a e </a:t>
            </a:r>
            <a:r>
              <a:rPr lang="en-US" dirty="0" err="1"/>
              <a:t>i</a:t>
            </a:r>
            <a:endParaRPr lang="en-US" dirty="0"/>
          </a:p>
          <a:p>
            <a:r>
              <a:rPr lang="en-US" dirty="0"/>
              <a:t>    o u</a:t>
            </a:r>
            <a:endParaRPr lang="en-US" dirty="0"/>
          </a:p>
        </p:txBody>
      </p:sp>
      <p:sp>
        <p:nvSpPr>
          <p:cNvPr id="11" name="TextBox 10"/>
          <p:cNvSpPr txBox="1"/>
          <p:nvPr/>
        </p:nvSpPr>
        <p:spPr>
          <a:xfrm>
            <a:off x="6400800" y="4267200"/>
            <a:ext cx="457200" cy="369332"/>
          </a:xfrm>
          <a:prstGeom prst="rect">
            <a:avLst/>
          </a:prstGeom>
          <a:noFill/>
        </p:spPr>
        <p:txBody>
          <a:bodyPr wrap="square" rtlCol="0">
            <a:spAutoFit/>
          </a:bodyPr>
          <a:lstStyle/>
          <a:p>
            <a:r>
              <a:rPr lang="en-US" i="1" dirty="0"/>
              <a:t>V</a:t>
            </a:r>
            <a:endParaRPr lang="en-US" i="1" dirty="0"/>
          </a:p>
        </p:txBody>
      </p:sp>
      <p:pic>
        <p:nvPicPr>
          <p:cNvPr id="13" name="Picture 12" descr="0204.jpg"/>
          <p:cNvPicPr>
            <a:picLocks noChangeAspect="1"/>
          </p:cNvPicPr>
          <p:nvPr/>
        </p:nvPicPr>
        <p:blipFill>
          <a:blip r:embed="rId1" cstate="print"/>
          <a:stretch>
            <a:fillRect/>
          </a:stretch>
        </p:blipFill>
        <p:spPr>
          <a:xfrm>
            <a:off x="4800600" y="5486400"/>
            <a:ext cx="893064" cy="1036320"/>
          </a:xfrm>
          <a:prstGeom prst="rect">
            <a:avLst/>
          </a:prstGeom>
        </p:spPr>
      </p:pic>
      <p:sp>
        <p:nvSpPr>
          <p:cNvPr id="14" name="TextBox 13"/>
          <p:cNvSpPr txBox="1"/>
          <p:nvPr/>
        </p:nvSpPr>
        <p:spPr>
          <a:xfrm>
            <a:off x="5943600" y="5638800"/>
            <a:ext cx="2819400" cy="646331"/>
          </a:xfrm>
          <a:prstGeom prst="rect">
            <a:avLst/>
          </a:prstGeom>
          <a:noFill/>
        </p:spPr>
        <p:txBody>
          <a:bodyPr wrap="square" rtlCol="0">
            <a:spAutoFit/>
          </a:bodyPr>
          <a:lstStyle/>
          <a:p>
            <a:r>
              <a:rPr lang="en-US" dirty="0"/>
              <a:t>John Venn (1834-1923)</a:t>
            </a:r>
            <a:endParaRPr lang="en-US" dirty="0"/>
          </a:p>
          <a:p>
            <a:r>
              <a:rPr lang="en-US" dirty="0"/>
              <a:t>Cambridge, UK</a:t>
            </a: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Proof</a:t>
            </a:r>
            <a:endParaRPr lang="en-IN" dirty="0"/>
          </a:p>
        </p:txBody>
      </p:sp>
      <p:pic>
        <p:nvPicPr>
          <p:cNvPr id="4" name="Picture 3"/>
          <p:cNvPicPr>
            <a:picLocks noChangeAspect="1"/>
          </p:cNvPicPr>
          <p:nvPr/>
        </p:nvPicPr>
        <p:blipFill>
          <a:blip r:embed="rId1"/>
          <a:stretch>
            <a:fillRect/>
          </a:stretch>
        </p:blipFill>
        <p:spPr>
          <a:xfrm>
            <a:off x="242887" y="2133600"/>
            <a:ext cx="8658225" cy="37338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i="1" dirty="0"/>
              <a:t>Composition of One-to-One Functions</a:t>
            </a:r>
            <a:endParaRPr lang="en-IN" dirty="0"/>
          </a:p>
        </p:txBody>
      </p:sp>
      <p:pic>
        <p:nvPicPr>
          <p:cNvPr id="4" name="Picture 3"/>
          <p:cNvPicPr>
            <a:picLocks noChangeAspect="1"/>
          </p:cNvPicPr>
          <p:nvPr/>
        </p:nvPicPr>
        <p:blipFill>
          <a:blip r:embed="rId1"/>
          <a:stretch>
            <a:fillRect/>
          </a:stretch>
        </p:blipFill>
        <p:spPr>
          <a:xfrm>
            <a:off x="1828800" y="1828427"/>
            <a:ext cx="4212000" cy="2263299"/>
          </a:xfrm>
          <a:prstGeom prst="rect">
            <a:avLst/>
          </a:prstGeom>
        </p:spPr>
      </p:pic>
      <p:pic>
        <p:nvPicPr>
          <p:cNvPr id="5" name="Picture 4"/>
          <p:cNvPicPr>
            <a:picLocks noChangeAspect="1"/>
          </p:cNvPicPr>
          <p:nvPr/>
        </p:nvPicPr>
        <p:blipFill>
          <a:blip r:embed="rId2"/>
          <a:stretch>
            <a:fillRect/>
          </a:stretch>
        </p:blipFill>
        <p:spPr>
          <a:xfrm>
            <a:off x="838800" y="4280693"/>
            <a:ext cx="6192000" cy="25773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Proof</a:t>
            </a:r>
            <a:endParaRPr lang="en-IN" dirty="0"/>
          </a:p>
        </p:txBody>
      </p:sp>
      <p:pic>
        <p:nvPicPr>
          <p:cNvPr id="4" name="Picture 3"/>
          <p:cNvPicPr>
            <a:picLocks noChangeAspect="1"/>
          </p:cNvPicPr>
          <p:nvPr/>
        </p:nvPicPr>
        <p:blipFill>
          <a:blip r:embed="rId1"/>
          <a:stretch>
            <a:fillRect/>
          </a:stretch>
        </p:blipFill>
        <p:spPr>
          <a:xfrm>
            <a:off x="19050" y="2035629"/>
            <a:ext cx="8667750" cy="542925"/>
          </a:xfrm>
          <a:prstGeom prst="rect">
            <a:avLst/>
          </a:prstGeom>
        </p:spPr>
      </p:pic>
      <p:pic>
        <p:nvPicPr>
          <p:cNvPr id="5" name="Picture 4"/>
          <p:cNvPicPr>
            <a:picLocks noChangeAspect="1"/>
          </p:cNvPicPr>
          <p:nvPr/>
        </p:nvPicPr>
        <p:blipFill>
          <a:blip r:embed="rId2"/>
          <a:stretch>
            <a:fillRect/>
          </a:stretch>
        </p:blipFill>
        <p:spPr>
          <a:xfrm>
            <a:off x="61912" y="2767095"/>
            <a:ext cx="8582025" cy="771525"/>
          </a:xfrm>
          <a:prstGeom prst="rect">
            <a:avLst/>
          </a:prstGeom>
        </p:spPr>
      </p:pic>
      <p:pic>
        <p:nvPicPr>
          <p:cNvPr id="6" name="Picture 5"/>
          <p:cNvPicPr>
            <a:picLocks noChangeAspect="1"/>
          </p:cNvPicPr>
          <p:nvPr/>
        </p:nvPicPr>
        <p:blipFill>
          <a:blip r:embed="rId3"/>
          <a:stretch>
            <a:fillRect/>
          </a:stretch>
        </p:blipFill>
        <p:spPr>
          <a:xfrm>
            <a:off x="680924" y="3716275"/>
            <a:ext cx="7344000" cy="28618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Composition of Onto Functions</a:t>
            </a:r>
            <a:endParaRPr lang="en-IN" dirty="0"/>
          </a:p>
        </p:txBody>
      </p:sp>
      <p:pic>
        <p:nvPicPr>
          <p:cNvPr id="4" name="Picture 3"/>
          <p:cNvPicPr>
            <a:picLocks noChangeAspect="1"/>
          </p:cNvPicPr>
          <p:nvPr/>
        </p:nvPicPr>
        <p:blipFill>
          <a:blip r:embed="rId1"/>
          <a:stretch>
            <a:fillRect/>
          </a:stretch>
        </p:blipFill>
        <p:spPr>
          <a:xfrm>
            <a:off x="2009775" y="2057408"/>
            <a:ext cx="4536000" cy="2133106"/>
          </a:xfrm>
          <a:prstGeom prst="rect">
            <a:avLst/>
          </a:prstGeom>
        </p:spPr>
      </p:pic>
      <p:pic>
        <p:nvPicPr>
          <p:cNvPr id="5" name="Picture 4"/>
          <p:cNvPicPr>
            <a:picLocks noChangeAspect="1"/>
          </p:cNvPicPr>
          <p:nvPr/>
        </p:nvPicPr>
        <p:blipFill>
          <a:blip r:embed="rId2"/>
          <a:stretch>
            <a:fillRect/>
          </a:stretch>
        </p:blipFill>
        <p:spPr>
          <a:xfrm>
            <a:off x="2233612" y="4400834"/>
            <a:ext cx="4676775" cy="2381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lstStyle/>
          <a:p>
            <a:r>
              <a:rPr lang="en-US" dirty="0"/>
              <a:t>Proof</a:t>
            </a:r>
            <a:endParaRPr lang="en-IN" dirty="0"/>
          </a:p>
        </p:txBody>
      </p:sp>
      <p:pic>
        <p:nvPicPr>
          <p:cNvPr id="4" name="Picture 3"/>
          <p:cNvPicPr>
            <a:picLocks noChangeAspect="1"/>
          </p:cNvPicPr>
          <p:nvPr/>
        </p:nvPicPr>
        <p:blipFill>
          <a:blip r:embed="rId1"/>
          <a:stretch>
            <a:fillRect/>
          </a:stretch>
        </p:blipFill>
        <p:spPr>
          <a:xfrm>
            <a:off x="304800" y="1752600"/>
            <a:ext cx="7419975" cy="485775"/>
          </a:xfrm>
          <a:prstGeom prst="rect">
            <a:avLst/>
          </a:prstGeom>
        </p:spPr>
      </p:pic>
      <p:pic>
        <p:nvPicPr>
          <p:cNvPr id="5" name="Picture 4"/>
          <p:cNvPicPr>
            <a:picLocks noChangeAspect="1"/>
          </p:cNvPicPr>
          <p:nvPr/>
        </p:nvPicPr>
        <p:blipFill>
          <a:blip r:embed="rId2"/>
          <a:stretch>
            <a:fillRect/>
          </a:stretch>
        </p:blipFill>
        <p:spPr>
          <a:xfrm>
            <a:off x="228600" y="2514600"/>
            <a:ext cx="8458200" cy="1181100"/>
          </a:xfrm>
          <a:prstGeom prst="rect">
            <a:avLst/>
          </a:prstGeom>
        </p:spPr>
      </p:pic>
      <p:pic>
        <p:nvPicPr>
          <p:cNvPr id="6" name="Picture 5"/>
          <p:cNvPicPr>
            <a:picLocks noChangeAspect="1"/>
          </p:cNvPicPr>
          <p:nvPr/>
        </p:nvPicPr>
        <p:blipFill>
          <a:blip r:embed="rId3"/>
          <a:stretch>
            <a:fillRect/>
          </a:stretch>
        </p:blipFill>
        <p:spPr>
          <a:xfrm>
            <a:off x="653400" y="4004582"/>
            <a:ext cx="7380000" cy="21236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1143000"/>
          </a:xfrm>
        </p:spPr>
        <p:txBody>
          <a:bodyPr/>
          <a:lstStyle/>
          <a:p>
            <a:r>
              <a:rPr lang="en-US" dirty="0"/>
              <a:t>Graphical Illustration </a:t>
            </a:r>
            <a:endParaRPr lang="en-IN" dirty="0"/>
          </a:p>
        </p:txBody>
      </p:sp>
      <p:pic>
        <p:nvPicPr>
          <p:cNvPr id="4" name="Picture 3"/>
          <p:cNvPicPr>
            <a:picLocks noChangeAspect="1"/>
          </p:cNvPicPr>
          <p:nvPr/>
        </p:nvPicPr>
        <p:blipFill>
          <a:blip r:embed="rId1"/>
          <a:stretch>
            <a:fillRect/>
          </a:stretch>
        </p:blipFill>
        <p:spPr>
          <a:xfrm>
            <a:off x="1295400" y="1128667"/>
            <a:ext cx="4680000" cy="1915213"/>
          </a:xfrm>
          <a:prstGeom prst="rect">
            <a:avLst/>
          </a:prstGeom>
        </p:spPr>
      </p:pic>
      <p:pic>
        <p:nvPicPr>
          <p:cNvPr id="5" name="Picture 4"/>
          <p:cNvPicPr>
            <a:picLocks noChangeAspect="1"/>
          </p:cNvPicPr>
          <p:nvPr/>
        </p:nvPicPr>
        <p:blipFill>
          <a:blip r:embed="rId2"/>
          <a:stretch>
            <a:fillRect/>
          </a:stretch>
        </p:blipFill>
        <p:spPr>
          <a:xfrm>
            <a:off x="1447800" y="3124200"/>
            <a:ext cx="5112000" cy="1951577"/>
          </a:xfrm>
          <a:prstGeom prst="rect">
            <a:avLst/>
          </a:prstGeom>
        </p:spPr>
      </p:pic>
      <p:pic>
        <p:nvPicPr>
          <p:cNvPr id="6" name="Picture 5"/>
          <p:cNvPicPr>
            <a:picLocks noChangeAspect="1"/>
          </p:cNvPicPr>
          <p:nvPr/>
        </p:nvPicPr>
        <p:blipFill>
          <a:blip r:embed="rId3"/>
          <a:stretch>
            <a:fillRect/>
          </a:stretch>
        </p:blipFill>
        <p:spPr>
          <a:xfrm>
            <a:off x="1676400" y="5080442"/>
            <a:ext cx="4464000" cy="169301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a:bodyPr>
          <a:lstStyle/>
          <a:p>
            <a:r>
              <a:rPr lang="en-US" b="1" i="1" dirty="0"/>
              <a:t>Cardinality with Applications </a:t>
            </a:r>
            <a:endParaRPr lang="en-IN" dirty="0"/>
          </a:p>
        </p:txBody>
      </p:sp>
      <p:pic>
        <p:nvPicPr>
          <p:cNvPr id="4" name="Picture 3"/>
          <p:cNvPicPr>
            <a:picLocks noChangeAspect="1"/>
          </p:cNvPicPr>
          <p:nvPr/>
        </p:nvPicPr>
        <p:blipFill>
          <a:blip r:embed="rId1"/>
          <a:stretch>
            <a:fillRect/>
          </a:stretch>
        </p:blipFill>
        <p:spPr>
          <a:xfrm>
            <a:off x="1371600" y="1466850"/>
            <a:ext cx="5695950" cy="1809750"/>
          </a:xfrm>
          <a:prstGeom prst="rect">
            <a:avLst/>
          </a:prstGeom>
        </p:spPr>
      </p:pic>
      <p:pic>
        <p:nvPicPr>
          <p:cNvPr id="5" name="Picture 4"/>
          <p:cNvPicPr>
            <a:picLocks noChangeAspect="1"/>
          </p:cNvPicPr>
          <p:nvPr/>
        </p:nvPicPr>
        <p:blipFill>
          <a:blip r:embed="rId2"/>
          <a:stretch>
            <a:fillRect/>
          </a:stretch>
        </p:blipFill>
        <p:spPr>
          <a:xfrm>
            <a:off x="138112" y="3486498"/>
            <a:ext cx="8715375" cy="962025"/>
          </a:xfrm>
          <a:prstGeom prst="rect">
            <a:avLst/>
          </a:prstGeom>
        </p:spPr>
      </p:pic>
      <p:pic>
        <p:nvPicPr>
          <p:cNvPr id="6" name="Picture 5"/>
          <p:cNvPicPr>
            <a:picLocks noChangeAspect="1"/>
          </p:cNvPicPr>
          <p:nvPr/>
        </p:nvPicPr>
        <p:blipFill>
          <a:blip r:embed="rId3"/>
          <a:stretch>
            <a:fillRect/>
          </a:stretch>
        </p:blipFill>
        <p:spPr>
          <a:xfrm>
            <a:off x="407437" y="4658421"/>
            <a:ext cx="7812000" cy="21025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Definition</a:t>
            </a:r>
            <a:endParaRPr lang="en-IN" dirty="0"/>
          </a:p>
        </p:txBody>
      </p:sp>
      <p:pic>
        <p:nvPicPr>
          <p:cNvPr id="4" name="Picture 3"/>
          <p:cNvPicPr>
            <a:picLocks noChangeAspect="1"/>
          </p:cNvPicPr>
          <p:nvPr/>
        </p:nvPicPr>
        <p:blipFill>
          <a:blip r:embed="rId1"/>
          <a:stretch>
            <a:fillRect/>
          </a:stretch>
        </p:blipFill>
        <p:spPr>
          <a:xfrm>
            <a:off x="21771" y="2209800"/>
            <a:ext cx="9144000" cy="746282"/>
          </a:xfrm>
          <a:prstGeom prst="rect">
            <a:avLst/>
          </a:prstGeom>
        </p:spPr>
      </p:pic>
      <p:pic>
        <p:nvPicPr>
          <p:cNvPr id="6" name="Picture 5"/>
          <p:cNvPicPr>
            <a:picLocks noChangeAspect="1"/>
          </p:cNvPicPr>
          <p:nvPr/>
        </p:nvPicPr>
        <p:blipFill>
          <a:blip r:embed="rId2"/>
          <a:stretch>
            <a:fillRect/>
          </a:stretch>
        </p:blipFill>
        <p:spPr>
          <a:xfrm>
            <a:off x="31102" y="4419600"/>
            <a:ext cx="9144000" cy="111332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IN" b="1" dirty="0"/>
              <a:t>Countable Sets</a:t>
            </a:r>
            <a:endParaRPr lang="en-IN" dirty="0"/>
          </a:p>
        </p:txBody>
      </p:sp>
      <p:sp>
        <p:nvSpPr>
          <p:cNvPr id="3" name="Content Placeholder 2"/>
          <p:cNvSpPr>
            <a:spLocks noGrp="1"/>
          </p:cNvSpPr>
          <p:nvPr>
            <p:ph idx="1"/>
          </p:nvPr>
        </p:nvSpPr>
        <p:spPr>
          <a:xfrm>
            <a:off x="76200" y="1752600"/>
            <a:ext cx="8229600" cy="4389120"/>
          </a:xfrm>
        </p:spPr>
        <p:txBody>
          <a:bodyPr/>
          <a:lstStyle/>
          <a:p>
            <a:r>
              <a:rPr lang="en-US" dirty="0"/>
              <a:t>We will now split infinite sets into two groups, those with the same cardinality as the set of natural numbers and those with a different cardinality.</a:t>
            </a:r>
            <a:endParaRPr lang="en-US" dirty="0"/>
          </a:p>
          <a:p>
            <a:r>
              <a:rPr lang="en-US" dirty="0"/>
              <a:t>A set that is either finite or has the same cardinality as the set of positive integers is called </a:t>
            </a:r>
            <a:r>
              <a:rPr lang="en-US" i="1" dirty="0"/>
              <a:t>countable. </a:t>
            </a:r>
            <a:r>
              <a:rPr lang="en-US" dirty="0"/>
              <a:t>A set that is not countable is called </a:t>
            </a:r>
            <a:r>
              <a:rPr lang="en-US" i="1" dirty="0"/>
              <a:t>uncountable </a:t>
            </a:r>
            <a:endParaRPr lang="en-IN" dirty="0"/>
          </a:p>
        </p:txBody>
      </p:sp>
      <p:pic>
        <p:nvPicPr>
          <p:cNvPr id="4" name="Picture 3"/>
          <p:cNvPicPr>
            <a:picLocks noChangeAspect="1"/>
          </p:cNvPicPr>
          <p:nvPr/>
        </p:nvPicPr>
        <p:blipFill>
          <a:blip r:embed="rId1"/>
          <a:stretch>
            <a:fillRect/>
          </a:stretch>
        </p:blipFill>
        <p:spPr>
          <a:xfrm>
            <a:off x="-17106" y="4743811"/>
            <a:ext cx="8136000" cy="1825562"/>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Show that the set of odd positive integers is a countable set.</a:t>
            </a:r>
            <a:endParaRPr lang="en-IN" dirty="0"/>
          </a:p>
        </p:txBody>
      </p:sp>
      <p:pic>
        <p:nvPicPr>
          <p:cNvPr id="4" name="Picture 3"/>
          <p:cNvPicPr>
            <a:picLocks noChangeAspect="1"/>
          </p:cNvPicPr>
          <p:nvPr/>
        </p:nvPicPr>
        <p:blipFill>
          <a:blip r:embed="rId1"/>
          <a:stretch>
            <a:fillRect/>
          </a:stretch>
        </p:blipFill>
        <p:spPr>
          <a:xfrm>
            <a:off x="35767" y="2667000"/>
            <a:ext cx="9144000" cy="27096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52632"/>
            <a:ext cx="8229600" cy="1143000"/>
          </a:xfrm>
        </p:spPr>
        <p:txBody>
          <a:bodyPr/>
          <a:lstStyle/>
          <a:p>
            <a:r>
              <a:rPr lang="en-IN" dirty="0"/>
              <a:t>Example</a:t>
            </a:r>
            <a:endParaRPr lang="en-IN" dirty="0"/>
          </a:p>
        </p:txBody>
      </p:sp>
      <p:pic>
        <p:nvPicPr>
          <p:cNvPr id="6" name="Picture 5"/>
          <p:cNvPicPr>
            <a:picLocks noChangeAspect="1"/>
          </p:cNvPicPr>
          <p:nvPr/>
        </p:nvPicPr>
        <p:blipFill>
          <a:blip r:embed="rId1"/>
          <a:stretch>
            <a:fillRect/>
          </a:stretch>
        </p:blipFill>
        <p:spPr>
          <a:xfrm>
            <a:off x="96028" y="1919303"/>
            <a:ext cx="6400800" cy="466725"/>
          </a:xfrm>
          <a:prstGeom prst="rect">
            <a:avLst/>
          </a:prstGeom>
        </p:spPr>
      </p:pic>
      <p:pic>
        <p:nvPicPr>
          <p:cNvPr id="7" name="Picture 6"/>
          <p:cNvPicPr>
            <a:picLocks noChangeAspect="1"/>
          </p:cNvPicPr>
          <p:nvPr/>
        </p:nvPicPr>
        <p:blipFill>
          <a:blip r:embed="rId2"/>
          <a:stretch>
            <a:fillRect/>
          </a:stretch>
        </p:blipFill>
        <p:spPr>
          <a:xfrm>
            <a:off x="0" y="4072570"/>
            <a:ext cx="8676000" cy="1090039"/>
          </a:xfrm>
          <a:prstGeom prst="rect">
            <a:avLst/>
          </a:prstGeom>
        </p:spPr>
      </p:pic>
      <p:pic>
        <p:nvPicPr>
          <p:cNvPr id="8" name="Picture 7"/>
          <p:cNvPicPr>
            <a:picLocks noChangeAspect="1"/>
          </p:cNvPicPr>
          <p:nvPr/>
        </p:nvPicPr>
        <p:blipFill>
          <a:blip r:embed="rId3"/>
          <a:stretch>
            <a:fillRect/>
          </a:stretch>
        </p:blipFill>
        <p:spPr>
          <a:xfrm>
            <a:off x="96028" y="5537527"/>
            <a:ext cx="7920000" cy="1117339"/>
          </a:xfrm>
          <a:prstGeom prst="rect">
            <a:avLst/>
          </a:prstGeom>
        </p:spPr>
      </p:pic>
      <p:pic>
        <p:nvPicPr>
          <p:cNvPr id="9" name="Picture 8"/>
          <p:cNvPicPr>
            <a:picLocks noChangeAspect="1"/>
          </p:cNvPicPr>
          <p:nvPr/>
        </p:nvPicPr>
        <p:blipFill>
          <a:blip r:embed="rId4"/>
          <a:stretch>
            <a:fillRect/>
          </a:stretch>
        </p:blipFill>
        <p:spPr>
          <a:xfrm>
            <a:off x="0" y="2971800"/>
            <a:ext cx="7596000" cy="6474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Show that the set of all integers is countable.</a:t>
            </a:r>
            <a:endParaRPr lang="en-IN" dirty="0"/>
          </a:p>
        </p:txBody>
      </p:sp>
      <p:pic>
        <p:nvPicPr>
          <p:cNvPr id="4" name="Picture 3"/>
          <p:cNvPicPr>
            <a:picLocks noChangeAspect="1"/>
          </p:cNvPicPr>
          <p:nvPr/>
        </p:nvPicPr>
        <p:blipFill>
          <a:blip r:embed="rId1"/>
          <a:stretch>
            <a:fillRect/>
          </a:stretch>
        </p:blipFill>
        <p:spPr>
          <a:xfrm>
            <a:off x="0" y="2695754"/>
            <a:ext cx="9144000" cy="1466491"/>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1143000"/>
          </a:xfrm>
        </p:spPr>
        <p:txBody>
          <a:bodyPr>
            <a:noAutofit/>
          </a:bodyPr>
          <a:lstStyle/>
          <a:p>
            <a:r>
              <a:rPr lang="en-US" sz="3600" dirty="0"/>
              <a:t>Let 2</a:t>
            </a:r>
            <a:r>
              <a:rPr lang="en-US" sz="3600" b="1" dirty="0"/>
              <a:t>Z </a:t>
            </a:r>
            <a:r>
              <a:rPr lang="en-US" sz="3600" dirty="0"/>
              <a:t>be the set of all even integers. Prove that 2</a:t>
            </a:r>
            <a:r>
              <a:rPr lang="en-US" sz="3600" b="1" dirty="0"/>
              <a:t>Z </a:t>
            </a:r>
            <a:r>
              <a:rPr lang="en-US" sz="3600" dirty="0"/>
              <a:t>and </a:t>
            </a:r>
            <a:r>
              <a:rPr lang="en-US" sz="3600" b="1" dirty="0"/>
              <a:t>Z </a:t>
            </a:r>
            <a:r>
              <a:rPr lang="en-US" sz="3600" dirty="0"/>
              <a:t>have the same cardinality.</a:t>
            </a:r>
            <a:endParaRPr lang="en-IN" sz="3600" dirty="0"/>
          </a:p>
        </p:txBody>
      </p:sp>
      <p:pic>
        <p:nvPicPr>
          <p:cNvPr id="4" name="Picture 3"/>
          <p:cNvPicPr>
            <a:picLocks noChangeAspect="1"/>
          </p:cNvPicPr>
          <p:nvPr/>
        </p:nvPicPr>
        <p:blipFill>
          <a:blip r:embed="rId1"/>
          <a:stretch>
            <a:fillRect/>
          </a:stretch>
        </p:blipFill>
        <p:spPr>
          <a:xfrm>
            <a:off x="915372" y="1871662"/>
            <a:ext cx="6200775" cy="1171575"/>
          </a:xfrm>
          <a:prstGeom prst="rect">
            <a:avLst/>
          </a:prstGeom>
        </p:spPr>
      </p:pic>
      <p:pic>
        <p:nvPicPr>
          <p:cNvPr id="5" name="Picture 4"/>
          <p:cNvPicPr>
            <a:picLocks noChangeAspect="1"/>
          </p:cNvPicPr>
          <p:nvPr/>
        </p:nvPicPr>
        <p:blipFill>
          <a:blip r:embed="rId2"/>
          <a:stretch>
            <a:fillRect/>
          </a:stretch>
        </p:blipFill>
        <p:spPr>
          <a:xfrm>
            <a:off x="1219200" y="2971800"/>
            <a:ext cx="5029200" cy="381000"/>
          </a:xfrm>
          <a:prstGeom prst="rect">
            <a:avLst/>
          </a:prstGeom>
        </p:spPr>
      </p:pic>
      <p:pic>
        <p:nvPicPr>
          <p:cNvPr id="6" name="Picture 5"/>
          <p:cNvPicPr>
            <a:picLocks noChangeAspect="1"/>
          </p:cNvPicPr>
          <p:nvPr/>
        </p:nvPicPr>
        <p:blipFill>
          <a:blip r:embed="rId3"/>
          <a:stretch>
            <a:fillRect/>
          </a:stretch>
        </p:blipFill>
        <p:spPr>
          <a:xfrm>
            <a:off x="2057400" y="3492760"/>
            <a:ext cx="3708000" cy="292852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1143000"/>
          </a:xfrm>
        </p:spPr>
        <p:txBody>
          <a:bodyPr/>
          <a:lstStyle/>
          <a:p>
            <a:r>
              <a:rPr lang="en-IN" dirty="0"/>
              <a:t>Solution </a:t>
            </a:r>
            <a:endParaRPr lang="en-IN" dirty="0"/>
          </a:p>
        </p:txBody>
      </p:sp>
      <p:pic>
        <p:nvPicPr>
          <p:cNvPr id="4" name="Picture 3"/>
          <p:cNvPicPr>
            <a:picLocks noChangeAspect="1"/>
          </p:cNvPicPr>
          <p:nvPr/>
        </p:nvPicPr>
        <p:blipFill>
          <a:blip r:embed="rId1"/>
          <a:stretch>
            <a:fillRect/>
          </a:stretch>
        </p:blipFill>
        <p:spPr>
          <a:xfrm>
            <a:off x="0" y="2271753"/>
            <a:ext cx="9144000" cy="2314493"/>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a:t> </a:t>
            </a:r>
            <a:r>
              <a:rPr lang="en-IN" b="1" i="1" dirty="0"/>
              <a:t>Countable Sets</a:t>
            </a:r>
            <a:endParaRPr lang="en-IN" dirty="0"/>
          </a:p>
        </p:txBody>
      </p:sp>
      <p:pic>
        <p:nvPicPr>
          <p:cNvPr id="4" name="Picture 3"/>
          <p:cNvPicPr>
            <a:picLocks noChangeAspect="1"/>
          </p:cNvPicPr>
          <p:nvPr/>
        </p:nvPicPr>
        <p:blipFill>
          <a:blip r:embed="rId1"/>
          <a:stretch>
            <a:fillRect/>
          </a:stretch>
        </p:blipFill>
        <p:spPr>
          <a:xfrm>
            <a:off x="71362" y="1600200"/>
            <a:ext cx="8316000" cy="625540"/>
          </a:xfrm>
          <a:prstGeom prst="rect">
            <a:avLst/>
          </a:prstGeom>
        </p:spPr>
      </p:pic>
      <p:pic>
        <p:nvPicPr>
          <p:cNvPr id="6" name="Picture 5"/>
          <p:cNvPicPr>
            <a:picLocks noChangeAspect="1"/>
          </p:cNvPicPr>
          <p:nvPr/>
        </p:nvPicPr>
        <p:blipFill>
          <a:blip r:embed="rId2"/>
          <a:stretch>
            <a:fillRect/>
          </a:stretch>
        </p:blipFill>
        <p:spPr>
          <a:xfrm>
            <a:off x="1676400" y="2266561"/>
            <a:ext cx="4895850" cy="3009900"/>
          </a:xfrm>
          <a:prstGeom prst="rect">
            <a:avLst/>
          </a:prstGeom>
        </p:spPr>
      </p:pic>
      <p:pic>
        <p:nvPicPr>
          <p:cNvPr id="7" name="Picture 6"/>
          <p:cNvPicPr>
            <a:picLocks noChangeAspect="1"/>
          </p:cNvPicPr>
          <p:nvPr/>
        </p:nvPicPr>
        <p:blipFill>
          <a:blip r:embed="rId3"/>
          <a:stretch>
            <a:fillRect/>
          </a:stretch>
        </p:blipFill>
        <p:spPr>
          <a:xfrm>
            <a:off x="576000" y="5638800"/>
            <a:ext cx="7992000" cy="868508"/>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Show that the set </a:t>
            </a:r>
            <a:r>
              <a:rPr lang="en-US" b="1" dirty="0"/>
              <a:t>Z </a:t>
            </a:r>
            <a:r>
              <a:rPr lang="en-US" dirty="0"/>
              <a:t>of all integers is countable.</a:t>
            </a:r>
            <a:endParaRPr lang="en-IN" dirty="0"/>
          </a:p>
        </p:txBody>
      </p:sp>
      <p:pic>
        <p:nvPicPr>
          <p:cNvPr id="4" name="Picture 3"/>
          <p:cNvPicPr>
            <a:picLocks noChangeAspect="1"/>
          </p:cNvPicPr>
          <p:nvPr/>
        </p:nvPicPr>
        <p:blipFill>
          <a:blip r:embed="rId1"/>
          <a:stretch>
            <a:fillRect/>
          </a:stretch>
        </p:blipFill>
        <p:spPr>
          <a:xfrm>
            <a:off x="685800" y="2057400"/>
            <a:ext cx="6912000" cy="951539"/>
          </a:xfrm>
          <a:prstGeom prst="rect">
            <a:avLst/>
          </a:prstGeom>
        </p:spPr>
      </p:pic>
      <p:pic>
        <p:nvPicPr>
          <p:cNvPr id="5" name="Picture 4"/>
          <p:cNvPicPr>
            <a:picLocks noChangeAspect="1"/>
          </p:cNvPicPr>
          <p:nvPr/>
        </p:nvPicPr>
        <p:blipFill>
          <a:blip r:embed="rId2"/>
          <a:stretch>
            <a:fillRect/>
          </a:stretch>
        </p:blipFill>
        <p:spPr>
          <a:xfrm>
            <a:off x="533400" y="3424242"/>
            <a:ext cx="6696000" cy="2365083"/>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i="1" dirty="0"/>
              <a:t>The Search for Larger Infinities:</a:t>
            </a:r>
            <a:br>
              <a:rPr lang="en-US" sz="4000" b="1" i="1" dirty="0"/>
            </a:br>
            <a:r>
              <a:rPr lang="en-IN" sz="4000" b="1" i="1" dirty="0"/>
              <a:t>The Cantor Diagonalization Process</a:t>
            </a:r>
            <a:endParaRPr lang="en-IN" sz="4000" dirty="0"/>
          </a:p>
        </p:txBody>
      </p:sp>
      <p:pic>
        <p:nvPicPr>
          <p:cNvPr id="4" name="Picture 3"/>
          <p:cNvPicPr>
            <a:picLocks noChangeAspect="1"/>
          </p:cNvPicPr>
          <p:nvPr/>
        </p:nvPicPr>
        <p:blipFill>
          <a:blip r:embed="rId1"/>
          <a:stretch>
            <a:fillRect/>
          </a:stretch>
        </p:blipFill>
        <p:spPr>
          <a:xfrm>
            <a:off x="457200" y="1917248"/>
            <a:ext cx="4932000" cy="689179"/>
          </a:xfrm>
          <a:prstGeom prst="rect">
            <a:avLst/>
          </a:prstGeom>
        </p:spPr>
      </p:pic>
      <p:sp>
        <p:nvSpPr>
          <p:cNvPr id="5" name="Rectangle 4"/>
          <p:cNvSpPr/>
          <p:nvPr/>
        </p:nvSpPr>
        <p:spPr>
          <a:xfrm>
            <a:off x="381000" y="3105835"/>
            <a:ext cx="6477000" cy="369332"/>
          </a:xfrm>
          <a:prstGeom prst="rect">
            <a:avLst/>
          </a:prstGeom>
        </p:spPr>
        <p:txBody>
          <a:bodyPr wrap="square">
            <a:spAutoFit/>
          </a:bodyPr>
          <a:lstStyle/>
          <a:p>
            <a:r>
              <a:rPr lang="en-US" b="1" dirty="0">
                <a:solidFill>
                  <a:srgbClr val="00AEF0"/>
                </a:solidFill>
                <a:latin typeface="Times-Bold"/>
              </a:rPr>
              <a:t>The Set of All Positive Rational Numbers Is Countable</a:t>
            </a:r>
            <a:endParaRPr lang="en-IN" dirty="0"/>
          </a:p>
        </p:txBody>
      </p:sp>
      <p:pic>
        <p:nvPicPr>
          <p:cNvPr id="6" name="Picture 5"/>
          <p:cNvPicPr>
            <a:picLocks noChangeAspect="1"/>
          </p:cNvPicPr>
          <p:nvPr/>
        </p:nvPicPr>
        <p:blipFill>
          <a:blip r:embed="rId2"/>
          <a:stretch>
            <a:fillRect/>
          </a:stretch>
        </p:blipFill>
        <p:spPr>
          <a:xfrm>
            <a:off x="6326669" y="2133600"/>
            <a:ext cx="2808000" cy="4439175"/>
          </a:xfrm>
          <a:prstGeom prst="rect">
            <a:avLst/>
          </a:prstGeom>
        </p:spPr>
      </p:pic>
      <p:pic>
        <p:nvPicPr>
          <p:cNvPr id="7" name="Picture 6"/>
          <p:cNvPicPr>
            <a:picLocks noChangeAspect="1"/>
          </p:cNvPicPr>
          <p:nvPr/>
        </p:nvPicPr>
        <p:blipFill>
          <a:blip r:embed="rId3"/>
          <a:stretch>
            <a:fillRect/>
          </a:stretch>
        </p:blipFill>
        <p:spPr>
          <a:xfrm>
            <a:off x="7776" y="4112464"/>
            <a:ext cx="6408000" cy="1801836"/>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686800" cy="1143000"/>
          </a:xfrm>
        </p:spPr>
        <p:txBody>
          <a:bodyPr>
            <a:noAutofit/>
          </a:bodyPr>
          <a:lstStyle/>
          <a:p>
            <a:r>
              <a:rPr lang="en-US" sz="2800" dirty="0"/>
              <a:t>Show that the set of all real numbers has the same cardinality as the set of real numbers </a:t>
            </a:r>
            <a:r>
              <a:rPr lang="en-IN" sz="2800" dirty="0"/>
              <a:t>between 0 and 1.</a:t>
            </a:r>
            <a:endParaRPr lang="en-IN" sz="2800" dirty="0"/>
          </a:p>
        </p:txBody>
      </p:sp>
      <p:pic>
        <p:nvPicPr>
          <p:cNvPr id="4" name="Picture 3"/>
          <p:cNvPicPr>
            <a:picLocks noChangeAspect="1"/>
          </p:cNvPicPr>
          <p:nvPr/>
        </p:nvPicPr>
        <p:blipFill>
          <a:blip r:embed="rId1"/>
          <a:stretch>
            <a:fillRect/>
          </a:stretch>
        </p:blipFill>
        <p:spPr>
          <a:xfrm>
            <a:off x="494522" y="1600200"/>
            <a:ext cx="6480000" cy="2676822"/>
          </a:xfrm>
          <a:prstGeom prst="rect">
            <a:avLst/>
          </a:prstGeom>
        </p:spPr>
      </p:pic>
      <p:pic>
        <p:nvPicPr>
          <p:cNvPr id="5" name="Picture 4"/>
          <p:cNvPicPr>
            <a:picLocks noChangeAspect="1"/>
          </p:cNvPicPr>
          <p:nvPr/>
        </p:nvPicPr>
        <p:blipFill>
          <a:blip r:embed="rId2"/>
          <a:stretch>
            <a:fillRect/>
          </a:stretch>
        </p:blipFill>
        <p:spPr>
          <a:xfrm>
            <a:off x="762000" y="4351455"/>
            <a:ext cx="6552000" cy="2201745"/>
          </a:xfrm>
          <a:prstGeom prst="rect">
            <a:avLst/>
          </a:prstGeom>
        </p:spPr>
      </p:pic>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Injections</a:t>
            </a:r>
            <a:endParaRPr lang="en-US" dirty="0"/>
          </a:p>
        </p:txBody>
      </p:sp>
      <p:sp>
        <p:nvSpPr>
          <p:cNvPr id="5" name="Content Placeholder 4"/>
          <p:cNvSpPr>
            <a:spLocks noGrp="1"/>
          </p:cNvSpPr>
          <p:nvPr>
            <p:ph idx="1"/>
          </p:nvPr>
        </p:nvSpPr>
        <p:spPr/>
        <p:txBody>
          <a:bodyPr/>
          <a:lstStyle/>
          <a:p>
            <a:pPr>
              <a:buNone/>
            </a:pPr>
            <a:r>
              <a:rPr lang="en-US" b="1" dirty="0"/>
              <a:t>   Definition</a:t>
            </a:r>
            <a:r>
              <a:rPr lang="en-US" dirty="0"/>
              <a:t>: A function f is said to be </a:t>
            </a:r>
            <a:r>
              <a:rPr lang="en-US" i="1" dirty="0"/>
              <a:t>one-to-one</a:t>
            </a:r>
            <a:r>
              <a:rPr lang="en-US" dirty="0"/>
              <a:t> ,  or </a:t>
            </a:r>
            <a:r>
              <a:rPr lang="en-US" i="1" dirty="0"/>
              <a:t>injective</a:t>
            </a:r>
            <a:r>
              <a:rPr lang="en-US" dirty="0"/>
              <a:t>, if and only if </a:t>
            </a:r>
            <a:r>
              <a:rPr lang="en-US" i="1" dirty="0"/>
              <a:t>f</a:t>
            </a:r>
            <a:r>
              <a:rPr lang="en-US" dirty="0"/>
              <a:t>(</a:t>
            </a:r>
            <a:r>
              <a:rPr lang="en-US" i="1" dirty="0"/>
              <a:t>a</a:t>
            </a:r>
            <a:r>
              <a:rPr lang="en-US" dirty="0"/>
              <a:t>) = </a:t>
            </a:r>
            <a:r>
              <a:rPr lang="en-US" i="1" dirty="0"/>
              <a:t>f</a:t>
            </a:r>
            <a:r>
              <a:rPr lang="en-US" dirty="0"/>
              <a:t>(</a:t>
            </a:r>
            <a:r>
              <a:rPr lang="en-US" i="1" dirty="0"/>
              <a:t>b</a:t>
            </a:r>
            <a:r>
              <a:rPr lang="en-US" dirty="0"/>
              <a:t>) implies that  </a:t>
            </a:r>
            <a:r>
              <a:rPr lang="en-US" i="1" dirty="0"/>
              <a:t>a</a:t>
            </a:r>
            <a:r>
              <a:rPr lang="en-US" dirty="0"/>
              <a:t> = </a:t>
            </a:r>
            <a:r>
              <a:rPr lang="en-US" i="1" dirty="0"/>
              <a:t>b</a:t>
            </a:r>
            <a:r>
              <a:rPr lang="en-US" dirty="0"/>
              <a:t> for all </a:t>
            </a:r>
            <a:r>
              <a:rPr lang="en-US" i="1" dirty="0"/>
              <a:t>a</a:t>
            </a:r>
            <a:r>
              <a:rPr lang="en-US" dirty="0"/>
              <a:t> and </a:t>
            </a:r>
            <a:r>
              <a:rPr lang="en-US" i="1" dirty="0"/>
              <a:t>b</a:t>
            </a:r>
            <a:r>
              <a:rPr lang="en-US" dirty="0"/>
              <a:t> in the domain of </a:t>
            </a:r>
            <a:r>
              <a:rPr lang="en-US" i="1" dirty="0"/>
              <a:t>f</a:t>
            </a:r>
            <a:r>
              <a:rPr lang="en-US" dirty="0"/>
              <a:t>. A function is said to be an </a:t>
            </a:r>
            <a:r>
              <a:rPr lang="en-US" i="1" dirty="0"/>
              <a:t>injection</a:t>
            </a:r>
            <a:r>
              <a:rPr lang="en-US" dirty="0"/>
              <a:t> if it is one-to-one.</a:t>
            </a:r>
            <a:endParaRPr lang="en-US" dirty="0"/>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67400" y="2743200"/>
              <a:ext cx="304800" cy="369332"/>
            </a:xfrm>
            <a:prstGeom prst="rect">
              <a:avLst/>
            </a:prstGeom>
            <a:noFill/>
          </p:spPr>
          <p:txBody>
            <a:bodyPr wrap="square" rtlCol="0">
              <a:spAutoFit/>
            </a:bodyPr>
            <a:lstStyle/>
            <a:p>
              <a:r>
                <a:rPr lang="en-US" dirty="0"/>
                <a:t>v</a:t>
              </a:r>
              <a:endParaRPr lang="en-US" dirty="0"/>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7400" y="5334000"/>
              <a:ext cx="304800" cy="369332"/>
            </a:xfrm>
            <a:prstGeom prst="rect">
              <a:avLst/>
            </a:prstGeom>
            <a:noFill/>
          </p:spPr>
          <p:txBody>
            <a:bodyPr wrap="square" rtlCol="0">
              <a:spAutoFit/>
            </a:bodyPr>
            <a:lstStyle/>
            <a:p>
              <a:r>
                <a:rPr lang="en-US" dirty="0"/>
                <a:t>w</a:t>
              </a:r>
              <a:endParaRPr lang="en-US" dirty="0"/>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48000" y="1219200"/>
                <a:ext cx="685800" cy="707886"/>
              </a:xfrm>
              <a:prstGeom prst="rect">
                <a:avLst/>
              </a:prstGeom>
              <a:noFill/>
            </p:spPr>
            <p:txBody>
              <a:bodyPr wrap="square" rtlCol="0">
                <a:spAutoFit/>
              </a:bodyPr>
              <a:lstStyle/>
              <a:p>
                <a:r>
                  <a:rPr lang="en-US" sz="4000" b="1" dirty="0"/>
                  <a:t>A</a:t>
                </a:r>
                <a:endParaRPr lang="en-US" sz="4000" b="1" dirty="0"/>
              </a:p>
            </p:txBody>
          </p:sp>
          <p:sp>
            <p:nvSpPr>
              <p:cNvPr id="20" name="TextBox 19"/>
              <p:cNvSpPr txBox="1"/>
              <p:nvPr/>
            </p:nvSpPr>
            <p:spPr>
              <a:xfrm>
                <a:off x="5791200" y="1219200"/>
                <a:ext cx="685800" cy="707886"/>
              </a:xfrm>
              <a:prstGeom prst="rect">
                <a:avLst/>
              </a:prstGeom>
              <a:noFill/>
            </p:spPr>
            <p:txBody>
              <a:bodyPr wrap="square" rtlCol="0">
                <a:spAutoFit/>
              </a:bodyPr>
              <a:lstStyle/>
              <a:p>
                <a:r>
                  <a:rPr lang="en-US" sz="4000" b="1" dirty="0"/>
                  <a:t>B</a:t>
                </a:r>
                <a:endParaRPr lang="en-US" sz="4000" b="1" dirty="0"/>
              </a:p>
            </p:txBody>
          </p:sp>
          <p:sp>
            <p:nvSpPr>
              <p:cNvPr id="21" name="TextBox 20"/>
              <p:cNvSpPr txBox="1"/>
              <p:nvPr/>
            </p:nvSpPr>
            <p:spPr>
              <a:xfrm>
                <a:off x="3200400" y="2133600"/>
                <a:ext cx="304800" cy="369332"/>
              </a:xfrm>
              <a:prstGeom prst="rect">
                <a:avLst/>
              </a:prstGeom>
              <a:noFill/>
            </p:spPr>
            <p:txBody>
              <a:bodyPr wrap="square" rtlCol="0">
                <a:spAutoFit/>
              </a:bodyPr>
              <a:lstStyle/>
              <a:p>
                <a:r>
                  <a:rPr lang="en-US" dirty="0"/>
                  <a:t>a</a:t>
                </a:r>
                <a:endParaRPr lang="en-US" dirty="0"/>
              </a:p>
            </p:txBody>
          </p:sp>
          <p:sp>
            <p:nvSpPr>
              <p:cNvPr id="22" name="TextBox 21"/>
              <p:cNvSpPr txBox="1"/>
              <p:nvPr/>
            </p:nvSpPr>
            <p:spPr>
              <a:xfrm>
                <a:off x="3200400" y="3048000"/>
                <a:ext cx="304800" cy="369332"/>
              </a:xfrm>
              <a:prstGeom prst="rect">
                <a:avLst/>
              </a:prstGeom>
              <a:noFill/>
            </p:spPr>
            <p:txBody>
              <a:bodyPr wrap="square" rtlCol="0">
                <a:spAutoFit/>
              </a:bodyPr>
              <a:lstStyle/>
              <a:p>
                <a:r>
                  <a:rPr lang="en-US" dirty="0"/>
                  <a:t>b</a:t>
                </a:r>
                <a:endParaRPr lang="en-US" dirty="0"/>
              </a:p>
            </p:txBody>
          </p:sp>
          <p:sp>
            <p:nvSpPr>
              <p:cNvPr id="23" name="TextBox 22"/>
              <p:cNvSpPr txBox="1"/>
              <p:nvPr/>
            </p:nvSpPr>
            <p:spPr>
              <a:xfrm>
                <a:off x="3200400" y="3810000"/>
                <a:ext cx="304800" cy="369332"/>
              </a:xfrm>
              <a:prstGeom prst="rect">
                <a:avLst/>
              </a:prstGeom>
              <a:noFill/>
            </p:spPr>
            <p:txBody>
              <a:bodyPr wrap="square" rtlCol="0">
                <a:spAutoFit/>
              </a:bodyPr>
              <a:lstStyle/>
              <a:p>
                <a:r>
                  <a:rPr lang="en-US" dirty="0"/>
                  <a:t>c</a:t>
                </a:r>
                <a:endParaRPr lang="en-US" dirty="0"/>
              </a:p>
            </p:txBody>
          </p:sp>
          <p:sp>
            <p:nvSpPr>
              <p:cNvPr id="24" name="TextBox 23"/>
              <p:cNvSpPr txBox="1"/>
              <p:nvPr/>
            </p:nvSpPr>
            <p:spPr>
              <a:xfrm>
                <a:off x="3200400" y="4495800"/>
                <a:ext cx="304800" cy="369332"/>
              </a:xfrm>
              <a:prstGeom prst="rect">
                <a:avLst/>
              </a:prstGeom>
              <a:noFill/>
            </p:spPr>
            <p:txBody>
              <a:bodyPr wrap="square" rtlCol="0">
                <a:spAutoFit/>
              </a:bodyPr>
              <a:lstStyle/>
              <a:p>
                <a:r>
                  <a:rPr lang="en-US" dirty="0"/>
                  <a:t>d</a:t>
                </a:r>
                <a:endParaRPr lang="en-US" dirty="0"/>
              </a:p>
            </p:txBody>
          </p:sp>
          <p:sp>
            <p:nvSpPr>
              <p:cNvPr id="25" name="TextBox 24"/>
              <p:cNvSpPr txBox="1"/>
              <p:nvPr/>
            </p:nvSpPr>
            <p:spPr>
              <a:xfrm>
                <a:off x="5867400" y="2057400"/>
                <a:ext cx="304800" cy="369332"/>
              </a:xfrm>
              <a:prstGeom prst="rect">
                <a:avLst/>
              </a:prstGeom>
              <a:noFill/>
            </p:spPr>
            <p:txBody>
              <a:bodyPr wrap="square" rtlCol="0">
                <a:spAutoFit/>
              </a:bodyPr>
              <a:lstStyle/>
              <a:p>
                <a:r>
                  <a:rPr lang="en-US" dirty="0"/>
                  <a:t>x</a:t>
                </a:r>
                <a:endParaRPr lang="en-US" dirty="0"/>
              </a:p>
            </p:txBody>
          </p:sp>
          <p:sp>
            <p:nvSpPr>
              <p:cNvPr id="26" name="TextBox 25"/>
              <p:cNvSpPr txBox="1"/>
              <p:nvPr/>
            </p:nvSpPr>
            <p:spPr>
              <a:xfrm>
                <a:off x="5791200" y="3352800"/>
                <a:ext cx="304800" cy="369332"/>
              </a:xfrm>
              <a:prstGeom prst="rect">
                <a:avLst/>
              </a:prstGeom>
              <a:noFill/>
            </p:spPr>
            <p:txBody>
              <a:bodyPr wrap="square" rtlCol="0">
                <a:spAutoFit/>
              </a:bodyPr>
              <a:lstStyle/>
              <a:p>
                <a:r>
                  <a:rPr lang="en-US" dirty="0"/>
                  <a:t>y</a:t>
                </a:r>
                <a:endParaRPr lang="en-US" dirty="0"/>
              </a:p>
            </p:txBody>
          </p:sp>
          <p:sp>
            <p:nvSpPr>
              <p:cNvPr id="27" name="TextBox 26"/>
              <p:cNvSpPr txBox="1"/>
              <p:nvPr/>
            </p:nvSpPr>
            <p:spPr>
              <a:xfrm>
                <a:off x="5867400" y="4267200"/>
                <a:ext cx="304800" cy="369332"/>
              </a:xfrm>
              <a:prstGeom prst="rect">
                <a:avLst/>
              </a:prstGeom>
              <a:noFill/>
            </p:spPr>
            <p:txBody>
              <a:bodyPr wrap="square" rtlCol="0">
                <a:spAutoFit/>
              </a:bodyPr>
              <a:lstStyle/>
              <a:p>
                <a:r>
                  <a:rPr lang="en-US" dirty="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1" cstate="print"/>
          <a:srcRect/>
          <a:stretch>
            <a:fillRect/>
          </a:stretch>
        </p:blipFill>
        <p:spPr bwMode="auto">
          <a:xfrm>
            <a:off x="914400" y="4343400"/>
            <a:ext cx="1806854" cy="1752905"/>
          </a:xfrm>
          <a:prstGeom prst="rect">
            <a:avLst/>
          </a:prstGeom>
          <a:noFill/>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Surjections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a:t>
            </a:r>
            <a:r>
              <a:rPr lang="en-US" i="1" dirty="0"/>
              <a:t>f</a:t>
            </a:r>
            <a:r>
              <a:rPr lang="en-US" dirty="0"/>
              <a:t> from </a:t>
            </a:r>
            <a:r>
              <a:rPr lang="en-US" i="1" dirty="0"/>
              <a:t>A</a:t>
            </a:r>
            <a:r>
              <a:rPr lang="en-US" dirty="0"/>
              <a:t> to </a:t>
            </a:r>
            <a:r>
              <a:rPr lang="en-US" i="1" dirty="0"/>
              <a:t>B</a:t>
            </a:r>
            <a:r>
              <a:rPr lang="en-US" dirty="0"/>
              <a:t> is called </a:t>
            </a:r>
            <a:r>
              <a:rPr lang="en-US" i="1" dirty="0"/>
              <a:t>onto</a:t>
            </a:r>
            <a:r>
              <a:rPr lang="en-US" dirty="0"/>
              <a:t> or </a:t>
            </a:r>
            <a:r>
              <a:rPr lang="en-US" i="1" dirty="0" err="1"/>
              <a:t>surjective</a:t>
            </a:r>
            <a:r>
              <a:rPr lang="en-US" dirty="0"/>
              <a:t>, if and only if for every element               there is an element               with                   .  A function </a:t>
            </a:r>
            <a:r>
              <a:rPr lang="en-US" i="1" dirty="0"/>
              <a:t>f</a:t>
            </a:r>
            <a:r>
              <a:rPr lang="en-US" b="1" dirty="0"/>
              <a:t> </a:t>
            </a:r>
            <a:r>
              <a:rPr lang="en-US" dirty="0"/>
              <a:t>is called a </a:t>
            </a:r>
            <a:r>
              <a:rPr lang="en-US" i="1" dirty="0"/>
              <a:t>surjection</a:t>
            </a:r>
            <a:r>
              <a:rPr lang="en-US" dirty="0"/>
              <a:t> if it is onto.</a:t>
            </a:r>
            <a:endParaRPr lang="en-US" dirty="0"/>
          </a:p>
        </p:txBody>
      </p:sp>
      <p:pic>
        <p:nvPicPr>
          <p:cNvPr id="4" name="Picture 3" descr="addin_tmp.png"/>
          <p:cNvPicPr>
            <a:picLocks noChangeAspect="1"/>
          </p:cNvPicPr>
          <p:nvPr>
            <p:custDataLst>
              <p:tags r:id="rId1"/>
            </p:custDataLst>
          </p:nvPr>
        </p:nvPicPr>
        <p:blipFill>
          <a:blip r:embed="rId2"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3"/>
            </p:custDataLst>
          </p:nvPr>
        </p:nvPicPr>
        <p:blipFill>
          <a:blip r:embed="rId4"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5"/>
            </p:custDataLst>
          </p:nvPr>
        </p:nvPicPr>
        <p:blipFill>
          <a:blip r:embed="rId6"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48000" y="985838"/>
              <a:ext cx="685800" cy="707886"/>
            </a:xfrm>
            <a:prstGeom prst="rect">
              <a:avLst/>
            </a:prstGeom>
            <a:noFill/>
          </p:spPr>
          <p:txBody>
            <a:bodyPr wrap="square" rtlCol="0">
              <a:spAutoFit/>
            </a:bodyPr>
            <a:lstStyle/>
            <a:p>
              <a:r>
                <a:rPr lang="en-US" sz="4000" b="1" dirty="0"/>
                <a:t>A</a:t>
              </a:r>
              <a:endParaRPr lang="en-US" sz="4000" b="1" dirty="0"/>
            </a:p>
          </p:txBody>
        </p:sp>
        <p:sp>
          <p:nvSpPr>
            <p:cNvPr id="16" name="TextBox 15"/>
            <p:cNvSpPr txBox="1"/>
            <p:nvPr/>
          </p:nvSpPr>
          <p:spPr>
            <a:xfrm>
              <a:off x="5771029" y="985838"/>
              <a:ext cx="685800" cy="707886"/>
            </a:xfrm>
            <a:prstGeom prst="rect">
              <a:avLst/>
            </a:prstGeom>
            <a:noFill/>
          </p:spPr>
          <p:txBody>
            <a:bodyPr wrap="square" rtlCol="0">
              <a:spAutoFit/>
            </a:bodyPr>
            <a:lstStyle/>
            <a:p>
              <a:r>
                <a:rPr lang="en-US" sz="4000" b="1" dirty="0"/>
                <a:t>B</a:t>
              </a:r>
              <a:endParaRPr lang="en-US" sz="4000" b="1" dirty="0"/>
            </a:p>
          </p:txBody>
        </p:sp>
        <p:sp>
          <p:nvSpPr>
            <p:cNvPr id="17" name="TextBox 16"/>
            <p:cNvSpPr txBox="1"/>
            <p:nvPr/>
          </p:nvSpPr>
          <p:spPr>
            <a:xfrm>
              <a:off x="3148853" y="2035969"/>
              <a:ext cx="304800" cy="369331"/>
            </a:xfrm>
            <a:prstGeom prst="rect">
              <a:avLst/>
            </a:prstGeom>
            <a:noFill/>
          </p:spPr>
          <p:txBody>
            <a:bodyPr wrap="square" rtlCol="0">
              <a:spAutoFit/>
            </a:bodyPr>
            <a:lstStyle/>
            <a:p>
              <a:r>
                <a:rPr lang="en-US" dirty="0"/>
                <a:t>a</a:t>
              </a:r>
              <a:endParaRPr lang="en-US" dirty="0"/>
            </a:p>
          </p:txBody>
        </p:sp>
        <p:sp>
          <p:nvSpPr>
            <p:cNvPr id="18" name="TextBox 17"/>
            <p:cNvSpPr txBox="1"/>
            <p:nvPr/>
          </p:nvSpPr>
          <p:spPr>
            <a:xfrm>
              <a:off x="3148853" y="2969419"/>
              <a:ext cx="304800" cy="369331"/>
            </a:xfrm>
            <a:prstGeom prst="rect">
              <a:avLst/>
            </a:prstGeom>
            <a:noFill/>
          </p:spPr>
          <p:txBody>
            <a:bodyPr wrap="square" rtlCol="0">
              <a:spAutoFit/>
            </a:bodyPr>
            <a:lstStyle/>
            <a:p>
              <a:r>
                <a:rPr lang="en-US" dirty="0"/>
                <a:t>b</a:t>
              </a:r>
              <a:endParaRPr lang="en-US" dirty="0"/>
            </a:p>
          </p:txBody>
        </p:sp>
        <p:sp>
          <p:nvSpPr>
            <p:cNvPr id="19" name="TextBox 18"/>
            <p:cNvSpPr txBox="1"/>
            <p:nvPr/>
          </p:nvSpPr>
          <p:spPr>
            <a:xfrm>
              <a:off x="3148853" y="3669506"/>
              <a:ext cx="304800" cy="565540"/>
            </a:xfrm>
            <a:prstGeom prst="rect">
              <a:avLst/>
            </a:prstGeom>
            <a:noFill/>
          </p:spPr>
          <p:txBody>
            <a:bodyPr wrap="square" rtlCol="0">
              <a:spAutoFit/>
            </a:bodyPr>
            <a:lstStyle/>
            <a:p>
              <a:r>
                <a:rPr lang="en-US" dirty="0"/>
                <a:t>c</a:t>
              </a:r>
              <a:endParaRPr lang="en-US" dirty="0"/>
            </a:p>
          </p:txBody>
        </p:sp>
        <p:sp>
          <p:nvSpPr>
            <p:cNvPr id="20" name="TextBox 19"/>
            <p:cNvSpPr txBox="1"/>
            <p:nvPr/>
          </p:nvSpPr>
          <p:spPr>
            <a:xfrm>
              <a:off x="3148853" y="4486275"/>
              <a:ext cx="304800" cy="369331"/>
            </a:xfrm>
            <a:prstGeom prst="rect">
              <a:avLst/>
            </a:prstGeom>
            <a:noFill/>
          </p:spPr>
          <p:txBody>
            <a:bodyPr wrap="square" rtlCol="0">
              <a:spAutoFit/>
            </a:bodyPr>
            <a:lstStyle/>
            <a:p>
              <a:r>
                <a:rPr lang="en-US" dirty="0"/>
                <a:t>d</a:t>
              </a:r>
              <a:endParaRPr lang="en-US" dirty="0"/>
            </a:p>
          </p:txBody>
        </p:sp>
        <p:sp>
          <p:nvSpPr>
            <p:cNvPr id="21" name="TextBox 20"/>
            <p:cNvSpPr txBox="1"/>
            <p:nvPr/>
          </p:nvSpPr>
          <p:spPr>
            <a:xfrm>
              <a:off x="5871882" y="1919288"/>
              <a:ext cx="304800" cy="369331"/>
            </a:xfrm>
            <a:prstGeom prst="rect">
              <a:avLst/>
            </a:prstGeom>
            <a:noFill/>
          </p:spPr>
          <p:txBody>
            <a:bodyPr wrap="square" rtlCol="0">
              <a:spAutoFit/>
            </a:bodyPr>
            <a:lstStyle/>
            <a:p>
              <a:r>
                <a:rPr lang="en-US" dirty="0"/>
                <a:t>x</a:t>
              </a:r>
              <a:endParaRPr lang="en-US" dirty="0"/>
            </a:p>
          </p:txBody>
        </p:sp>
        <p:sp>
          <p:nvSpPr>
            <p:cNvPr id="22" name="TextBox 21"/>
            <p:cNvSpPr txBox="1"/>
            <p:nvPr/>
          </p:nvSpPr>
          <p:spPr>
            <a:xfrm>
              <a:off x="5771029" y="3202781"/>
              <a:ext cx="304800" cy="369331"/>
            </a:xfrm>
            <a:prstGeom prst="rect">
              <a:avLst/>
            </a:prstGeom>
            <a:noFill/>
          </p:spPr>
          <p:txBody>
            <a:bodyPr wrap="square" rtlCol="0">
              <a:spAutoFit/>
            </a:bodyPr>
            <a:lstStyle/>
            <a:p>
              <a:r>
                <a:rPr lang="en-US" dirty="0"/>
                <a:t>y</a:t>
              </a:r>
              <a:endParaRPr lang="en-US" dirty="0"/>
            </a:p>
          </p:txBody>
        </p:sp>
        <p:sp>
          <p:nvSpPr>
            <p:cNvPr id="23" name="TextBox 22"/>
            <p:cNvSpPr txBox="1"/>
            <p:nvPr/>
          </p:nvSpPr>
          <p:spPr>
            <a:xfrm>
              <a:off x="5771029" y="4252913"/>
              <a:ext cx="304800" cy="369331"/>
            </a:xfrm>
            <a:prstGeom prst="rect">
              <a:avLst/>
            </a:prstGeom>
            <a:noFill/>
          </p:spPr>
          <p:txBody>
            <a:bodyPr wrap="square" rtlCol="0">
              <a:spAutoFit/>
            </a:bodyPr>
            <a:lstStyle/>
            <a:p>
              <a:r>
                <a:rPr lang="en-US" dirty="0"/>
                <a:t>z</a:t>
              </a:r>
              <a:endParaRPr lang="en-US" dirty="0"/>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f is a </a:t>
            </a:r>
            <a:r>
              <a:rPr lang="en-US" i="1" dirty="0"/>
              <a:t>one-to-one correspondence</a:t>
            </a:r>
            <a:r>
              <a:rPr lang="en-US" dirty="0"/>
              <a:t>, or a </a:t>
            </a:r>
            <a:r>
              <a:rPr lang="en-US" i="1" dirty="0" err="1"/>
              <a:t>bijection</a:t>
            </a:r>
            <a:r>
              <a:rPr lang="en-US" dirty="0"/>
              <a:t>, if it is both one-to-one and onto (</a:t>
            </a:r>
            <a:r>
              <a:rPr lang="en-US" dirty="0" err="1"/>
              <a:t>surjective</a:t>
            </a:r>
            <a:r>
              <a:rPr lang="en-US" dirty="0"/>
              <a:t> and injective).</a:t>
            </a:r>
            <a:endParaRPr lang="en-US" dirty="0"/>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a:t>A</a:t>
              </a:r>
              <a:endParaRPr lang="en-US" sz="4000" b="1" dirty="0"/>
            </a:p>
          </p:txBody>
        </p:sp>
        <p:sp>
          <p:nvSpPr>
            <p:cNvPr id="13" name="TextBox 12"/>
            <p:cNvSpPr txBox="1"/>
            <p:nvPr/>
          </p:nvSpPr>
          <p:spPr>
            <a:xfrm>
              <a:off x="5773615" y="1219200"/>
              <a:ext cx="685800" cy="707886"/>
            </a:xfrm>
            <a:prstGeom prst="rect">
              <a:avLst/>
            </a:prstGeom>
            <a:noFill/>
          </p:spPr>
          <p:txBody>
            <a:bodyPr wrap="square" rtlCol="0">
              <a:spAutoFit/>
            </a:bodyPr>
            <a:lstStyle/>
            <a:p>
              <a:r>
                <a:rPr lang="en-US" sz="4000" b="1" dirty="0"/>
                <a:t>B</a:t>
              </a:r>
              <a:endParaRPr lang="en-US" sz="4000" b="1" dirty="0"/>
            </a:p>
          </p:txBody>
        </p:sp>
        <p:sp>
          <p:nvSpPr>
            <p:cNvPr id="14" name="TextBox 13"/>
            <p:cNvSpPr txBox="1"/>
            <p:nvPr/>
          </p:nvSpPr>
          <p:spPr>
            <a:xfrm>
              <a:off x="3135923" y="2005965"/>
              <a:ext cx="304800" cy="369333"/>
            </a:xfrm>
            <a:prstGeom prst="rect">
              <a:avLst/>
            </a:prstGeom>
            <a:noFill/>
          </p:spPr>
          <p:txBody>
            <a:bodyPr wrap="square" rtlCol="0">
              <a:spAutoFit/>
            </a:bodyPr>
            <a:lstStyle/>
            <a:p>
              <a:r>
                <a:rPr lang="en-US" dirty="0"/>
                <a:t>a</a:t>
              </a:r>
              <a:endParaRPr lang="en-US" dirty="0"/>
            </a:p>
          </p:txBody>
        </p:sp>
        <p:sp>
          <p:nvSpPr>
            <p:cNvPr id="15" name="TextBox 14"/>
            <p:cNvSpPr txBox="1"/>
            <p:nvPr/>
          </p:nvSpPr>
          <p:spPr>
            <a:xfrm>
              <a:off x="3223846" y="3017520"/>
              <a:ext cx="304800" cy="369333"/>
            </a:xfrm>
            <a:prstGeom prst="rect">
              <a:avLst/>
            </a:prstGeom>
            <a:noFill/>
          </p:spPr>
          <p:txBody>
            <a:bodyPr wrap="square" rtlCol="0">
              <a:spAutoFit/>
            </a:bodyPr>
            <a:lstStyle/>
            <a:p>
              <a:r>
                <a:rPr lang="en-US" dirty="0"/>
                <a:t>b</a:t>
              </a:r>
              <a:endParaRPr lang="en-US" dirty="0"/>
            </a:p>
          </p:txBody>
        </p:sp>
        <p:sp>
          <p:nvSpPr>
            <p:cNvPr id="16" name="TextBox 15"/>
            <p:cNvSpPr txBox="1"/>
            <p:nvPr/>
          </p:nvSpPr>
          <p:spPr>
            <a:xfrm>
              <a:off x="3223846" y="3691890"/>
              <a:ext cx="304800" cy="369333"/>
            </a:xfrm>
            <a:prstGeom prst="rect">
              <a:avLst/>
            </a:prstGeom>
            <a:noFill/>
          </p:spPr>
          <p:txBody>
            <a:bodyPr wrap="square" rtlCol="0">
              <a:spAutoFit/>
            </a:bodyPr>
            <a:lstStyle/>
            <a:p>
              <a:r>
                <a:rPr lang="en-US" dirty="0"/>
                <a:t>c</a:t>
              </a:r>
              <a:endParaRPr lang="en-US" dirty="0"/>
            </a:p>
          </p:txBody>
        </p:sp>
        <p:sp>
          <p:nvSpPr>
            <p:cNvPr id="17" name="TextBox 16"/>
            <p:cNvSpPr txBox="1"/>
            <p:nvPr/>
          </p:nvSpPr>
          <p:spPr>
            <a:xfrm>
              <a:off x="3200400" y="4495800"/>
              <a:ext cx="304800" cy="369332"/>
            </a:xfrm>
            <a:prstGeom prst="rect">
              <a:avLst/>
            </a:prstGeom>
            <a:noFill/>
          </p:spPr>
          <p:txBody>
            <a:bodyPr wrap="square" rtlCol="0">
              <a:spAutoFit/>
            </a:bodyPr>
            <a:lstStyle/>
            <a:p>
              <a:r>
                <a:rPr lang="en-US" dirty="0"/>
                <a:t>d</a:t>
              </a:r>
              <a:endParaRPr lang="en-US" dirty="0"/>
            </a:p>
          </p:txBody>
        </p:sp>
        <p:sp>
          <p:nvSpPr>
            <p:cNvPr id="18" name="TextBox 17"/>
            <p:cNvSpPr txBox="1"/>
            <p:nvPr/>
          </p:nvSpPr>
          <p:spPr>
            <a:xfrm>
              <a:off x="5861538" y="2005965"/>
              <a:ext cx="304800" cy="369333"/>
            </a:xfrm>
            <a:prstGeom prst="rect">
              <a:avLst/>
            </a:prstGeom>
            <a:noFill/>
          </p:spPr>
          <p:txBody>
            <a:bodyPr wrap="square" rtlCol="0">
              <a:spAutoFit/>
            </a:bodyPr>
            <a:lstStyle/>
            <a:p>
              <a:r>
                <a:rPr lang="en-US" dirty="0"/>
                <a:t>x</a:t>
              </a:r>
              <a:endParaRPr lang="en-US" dirty="0"/>
            </a:p>
          </p:txBody>
        </p:sp>
        <p:sp>
          <p:nvSpPr>
            <p:cNvPr id="19" name="TextBox 18"/>
            <p:cNvSpPr txBox="1"/>
            <p:nvPr/>
          </p:nvSpPr>
          <p:spPr>
            <a:xfrm>
              <a:off x="5773615" y="3242310"/>
              <a:ext cx="304800" cy="369333"/>
            </a:xfrm>
            <a:prstGeom prst="rect">
              <a:avLst/>
            </a:prstGeom>
            <a:noFill/>
          </p:spPr>
          <p:txBody>
            <a:bodyPr wrap="square" rtlCol="0">
              <a:spAutoFit/>
            </a:bodyPr>
            <a:lstStyle/>
            <a:p>
              <a:r>
                <a:rPr lang="en-US" dirty="0"/>
                <a:t>y</a:t>
              </a:r>
              <a:endParaRPr lang="en-US" dirty="0"/>
            </a:p>
          </p:txBody>
        </p:sp>
        <p:sp>
          <p:nvSpPr>
            <p:cNvPr id="20" name="TextBox 19"/>
            <p:cNvSpPr txBox="1"/>
            <p:nvPr/>
          </p:nvSpPr>
          <p:spPr>
            <a:xfrm>
              <a:off x="5773615" y="4366260"/>
              <a:ext cx="304800" cy="369333"/>
            </a:xfrm>
            <a:prstGeom prst="rect">
              <a:avLst/>
            </a:prstGeom>
            <a:noFill/>
          </p:spPr>
          <p:txBody>
            <a:bodyPr wrap="square" rtlCol="0">
              <a:spAutoFit/>
            </a:bodyPr>
            <a:lstStyle/>
            <a:p>
              <a:r>
                <a:rPr lang="en-US" dirty="0"/>
                <a:t>z</a:t>
              </a:r>
              <a:endParaRPr lang="en-US" dirty="0"/>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861538" y="5265420"/>
              <a:ext cx="304800" cy="369333"/>
            </a:xfrm>
            <a:prstGeom prst="rect">
              <a:avLst/>
            </a:prstGeom>
            <a:noFill/>
          </p:spPr>
          <p:txBody>
            <a:bodyPr wrap="square" rtlCol="0">
              <a:spAutoFit/>
            </a:bodyPr>
            <a:lstStyle/>
            <a:p>
              <a:r>
                <a:rPr lang="en-US" dirty="0"/>
                <a:t>w</a:t>
              </a:r>
              <a:endParaRPr lang="en-US" dirty="0"/>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Partition of a Set</a:t>
            </a:r>
            <a:endParaRPr lang="en-IN" dirty="0"/>
          </a:p>
        </p:txBody>
      </p:sp>
      <p:pic>
        <p:nvPicPr>
          <p:cNvPr id="4" name="Picture 3"/>
          <p:cNvPicPr>
            <a:picLocks noChangeAspect="1"/>
          </p:cNvPicPr>
          <p:nvPr/>
        </p:nvPicPr>
        <p:blipFill>
          <a:blip r:embed="rId1"/>
          <a:stretch>
            <a:fillRect/>
          </a:stretch>
        </p:blipFill>
        <p:spPr>
          <a:xfrm>
            <a:off x="0" y="2514600"/>
            <a:ext cx="8810625" cy="1628775"/>
          </a:xfrm>
          <a:prstGeom prst="rect">
            <a:avLst/>
          </a:prstGeom>
        </p:spPr>
      </p:pic>
      <p:pic>
        <p:nvPicPr>
          <p:cNvPr id="5" name="Picture 4"/>
          <p:cNvPicPr>
            <a:picLocks noChangeAspect="1"/>
          </p:cNvPicPr>
          <p:nvPr/>
        </p:nvPicPr>
        <p:blipFill>
          <a:blip r:embed="rId2"/>
          <a:stretch>
            <a:fillRect/>
          </a:stretch>
        </p:blipFill>
        <p:spPr>
          <a:xfrm>
            <a:off x="2895600" y="4343400"/>
            <a:ext cx="2686050" cy="196215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19200"/>
            <a:ext cx="8229600" cy="1143000"/>
          </a:xfrm>
        </p:spPr>
        <p:txBody>
          <a:bodyPr>
            <a:normAutofit fontScale="90000"/>
          </a:bodyPr>
          <a:lstStyle/>
          <a:p>
            <a:r>
              <a:rPr lang="en-US" b="1" dirty="0"/>
              <a:t>Examples of Different Types of Correspondences.</a:t>
            </a:r>
            <a:r>
              <a:rPr lang="en-US" dirty="0"/>
              <a:t> </a:t>
            </a:r>
            <a:br>
              <a:rPr lang="en-US" dirty="0"/>
            </a:br>
            <a:endParaRPr lang="en-US" dirty="0"/>
          </a:p>
        </p:txBody>
      </p:sp>
      <p:pic>
        <p:nvPicPr>
          <p:cNvPr id="5" name="Picture 4"/>
          <p:cNvPicPr>
            <a:picLocks noChangeAspect="1"/>
          </p:cNvPicPr>
          <p:nvPr/>
        </p:nvPicPr>
        <p:blipFill>
          <a:blip r:embed="rId1"/>
          <a:stretch>
            <a:fillRect/>
          </a:stretch>
        </p:blipFill>
        <p:spPr>
          <a:xfrm>
            <a:off x="182880" y="3352800"/>
            <a:ext cx="8778240" cy="1997489"/>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endParaRPr lang="en-US" sz="4000" dirty="0"/>
          </a:p>
        </p:txBody>
      </p:sp>
      <p:pic>
        <p:nvPicPr>
          <p:cNvPr id="4" name="Content Placeholder 3" descr="Rosen_page_145_screen.jpg"/>
          <p:cNvPicPr>
            <a:picLocks noGrp="1" noChangeAspect="1"/>
          </p:cNvPicPr>
          <p:nvPr>
            <p:ph idx="1"/>
          </p:nvPr>
        </p:nvPicPr>
        <p:blipFill>
          <a:blip r:embed="rId1" cstate="print"/>
          <a:stretch>
            <a:fillRect/>
          </a:stretch>
        </p:blipFill>
        <p:spPr>
          <a:xfrm>
            <a:off x="381000" y="2514600"/>
            <a:ext cx="8319232" cy="3160173"/>
          </a:xfr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endParaRPr lang="en-US" sz="4000" dirty="0"/>
          </a:p>
        </p:txBody>
      </p:sp>
      <p:sp>
        <p:nvSpPr>
          <p:cNvPr id="5" name="Content Placeholder 4"/>
          <p:cNvSpPr>
            <a:spLocks noGrp="1"/>
          </p:cNvSpPr>
          <p:nvPr>
            <p:ph idx="1"/>
          </p:nvPr>
        </p:nvSpPr>
        <p:spPr/>
        <p:txBody>
          <a:bodyPr>
            <a:normAutofit/>
          </a:bodyPr>
          <a:lstStyle/>
          <a:p>
            <a:pPr>
              <a:buNone/>
            </a:pPr>
            <a:r>
              <a:rPr lang="en-US" dirty="0"/>
              <a:t>   </a:t>
            </a:r>
            <a:r>
              <a:rPr lang="en-US" b="1" dirty="0"/>
              <a:t>Example </a:t>
            </a:r>
            <a:r>
              <a:rPr lang="en-US" b="1" dirty="0">
                <a:latin typeface="Cambria Math" panose="02040503050406030204" pitchFamily="18" charset="0"/>
                <a:ea typeface="Cambria Math" panose="02040503050406030204" pitchFamily="18" charset="0"/>
              </a:rPr>
              <a:t>1</a:t>
            </a:r>
            <a:r>
              <a:rPr lang="en-US" dirty="0"/>
              <a:t>: Let </a:t>
            </a:r>
            <a:r>
              <a:rPr lang="en-US" i="1" dirty="0"/>
              <a:t>f </a:t>
            </a:r>
            <a:r>
              <a:rPr lang="en-US" dirty="0"/>
              <a:t>be the function from {</a:t>
            </a:r>
            <a:r>
              <a:rPr lang="en-US" i="1" dirty="0" err="1"/>
              <a:t>a,b,c,d</a:t>
            </a:r>
            <a:r>
              <a:rPr lang="en-US" dirty="0"/>
              <a:t>} to {</a:t>
            </a:r>
            <a:r>
              <a:rPr lang="en-US" dirty="0">
                <a:latin typeface="Cambria Math" panose="02040503050406030204" pitchFamily="18" charset="0"/>
                <a:ea typeface="Cambria Math" panose="02040503050406030204" pitchFamily="18" charset="0"/>
              </a:rPr>
              <a:t>1,2,3</a:t>
            </a:r>
            <a:r>
              <a:rPr lang="en-US" dirty="0"/>
              <a:t>} defined by </a:t>
            </a:r>
            <a:r>
              <a:rPr lang="en-US" i="1" dirty="0"/>
              <a:t>f</a:t>
            </a:r>
            <a:r>
              <a:rPr lang="en-US" dirty="0"/>
              <a:t>(</a:t>
            </a:r>
            <a:r>
              <a:rPr lang="en-US" i="1" dirty="0"/>
              <a:t>a</a:t>
            </a:r>
            <a:r>
              <a:rPr lang="en-US" dirty="0"/>
              <a:t>) = </a:t>
            </a:r>
            <a:r>
              <a:rPr lang="en-US" dirty="0">
                <a:latin typeface="Cambria Math" panose="02040503050406030204" pitchFamily="18" charset="0"/>
                <a:ea typeface="Cambria Math" panose="02040503050406030204" pitchFamily="18" charset="0"/>
              </a:rPr>
              <a:t>3</a:t>
            </a:r>
            <a:r>
              <a:rPr lang="en-US" dirty="0"/>
              <a:t>, </a:t>
            </a:r>
            <a:r>
              <a:rPr lang="en-US" i="1" dirty="0"/>
              <a:t>f</a:t>
            </a:r>
            <a:r>
              <a:rPr lang="en-US" dirty="0"/>
              <a:t>(</a:t>
            </a:r>
            <a:r>
              <a:rPr lang="en-US" i="1" dirty="0"/>
              <a:t>b</a:t>
            </a:r>
            <a:r>
              <a:rPr lang="en-US" dirty="0"/>
              <a:t>) = </a:t>
            </a:r>
            <a:r>
              <a:rPr lang="en-US" dirty="0">
                <a:latin typeface="Cambria Math" panose="02040503050406030204" pitchFamily="18" charset="0"/>
                <a:ea typeface="Cambria Math" panose="02040503050406030204" pitchFamily="18" charset="0"/>
              </a:rPr>
              <a:t>2</a:t>
            </a:r>
            <a:r>
              <a:rPr lang="en-US" dirty="0"/>
              <a:t>, </a:t>
            </a:r>
            <a:r>
              <a:rPr lang="en-US" i="1" dirty="0"/>
              <a:t>f</a:t>
            </a:r>
            <a:r>
              <a:rPr lang="en-US" dirty="0"/>
              <a:t>(</a:t>
            </a:r>
            <a:r>
              <a:rPr lang="en-US" i="1" dirty="0"/>
              <a:t>c</a:t>
            </a:r>
            <a:r>
              <a:rPr lang="en-US" dirty="0"/>
              <a:t>) = </a:t>
            </a:r>
            <a:r>
              <a:rPr lang="en-US" dirty="0">
                <a:latin typeface="Cambria Math" panose="02040503050406030204" pitchFamily="18" charset="0"/>
                <a:ea typeface="Cambria Math" panose="02040503050406030204" pitchFamily="18" charset="0"/>
              </a:rPr>
              <a:t>1</a:t>
            </a:r>
            <a:r>
              <a:rPr lang="en-US" dirty="0"/>
              <a:t>, and </a:t>
            </a:r>
            <a:r>
              <a:rPr lang="en-US" i="1" dirty="0"/>
              <a:t>f</a:t>
            </a:r>
            <a:r>
              <a:rPr lang="en-US" dirty="0"/>
              <a:t>(</a:t>
            </a:r>
            <a:r>
              <a:rPr lang="en-US" i="1" dirty="0"/>
              <a:t>d</a:t>
            </a:r>
            <a:r>
              <a:rPr lang="en-US" dirty="0"/>
              <a:t>) = </a:t>
            </a:r>
            <a:r>
              <a:rPr lang="en-US" dirty="0">
                <a:latin typeface="Cambria Math" panose="02040503050406030204" pitchFamily="18" charset="0"/>
                <a:ea typeface="Cambria Math" panose="02040503050406030204" pitchFamily="18" charset="0"/>
              </a:rPr>
              <a:t>3</a:t>
            </a:r>
            <a:r>
              <a:rPr lang="en-US" dirty="0"/>
              <a:t>. Is </a:t>
            </a:r>
            <a:r>
              <a:rPr lang="en-US" i="1" dirty="0"/>
              <a:t>f</a:t>
            </a:r>
            <a:r>
              <a:rPr lang="en-US" dirty="0"/>
              <a:t> an onto function?</a:t>
            </a:r>
            <a:endParaRPr lang="en-US" dirty="0"/>
          </a:p>
          <a:p>
            <a:pPr>
              <a:buNone/>
            </a:pPr>
            <a:r>
              <a:rPr lang="en-US" dirty="0"/>
              <a:t>     </a:t>
            </a:r>
            <a:endParaRPr lang="en-US" dirty="0"/>
          </a:p>
          <a:p>
            <a:pPr>
              <a:buNone/>
            </a:pPr>
            <a:r>
              <a:rPr lang="en-US" b="1" dirty="0"/>
              <a:t>   Example </a:t>
            </a:r>
            <a:r>
              <a:rPr lang="en-US" b="1" dirty="0">
                <a:latin typeface="Cambria Math" panose="02040503050406030204" pitchFamily="18" charset="0"/>
                <a:ea typeface="Cambria Math" panose="02040503050406030204" pitchFamily="18" charset="0"/>
              </a:rPr>
              <a:t>2</a:t>
            </a:r>
            <a:r>
              <a:rPr lang="en-US" dirty="0"/>
              <a:t>: Is the function  </a:t>
            </a:r>
            <a:r>
              <a:rPr lang="en-US" i="1" dirty="0"/>
              <a:t>f</a:t>
            </a:r>
            <a:r>
              <a:rPr lang="en-US" dirty="0"/>
              <a:t>(</a:t>
            </a:r>
            <a:r>
              <a:rPr lang="en-US" i="1" dirty="0"/>
              <a:t>x</a:t>
            </a:r>
            <a:r>
              <a:rPr lang="en-US" dirty="0"/>
              <a:t>)</a:t>
            </a:r>
            <a:r>
              <a:rPr lang="en-US" i="1" dirty="0"/>
              <a:t> = x</a:t>
            </a:r>
            <a:r>
              <a:rPr lang="en-US" baseline="30000" dirty="0"/>
              <a:t>2</a:t>
            </a:r>
            <a:r>
              <a:rPr lang="en-US" i="1" baseline="30000" dirty="0"/>
              <a:t>   </a:t>
            </a:r>
            <a:r>
              <a:rPr lang="en-US" dirty="0"/>
              <a:t> from the set of integers onto?  </a:t>
            </a:r>
            <a:endParaRPr lang="en-US" dirty="0"/>
          </a:p>
          <a:p>
            <a:pPr>
              <a:buNone/>
            </a:pPr>
            <a:r>
              <a:rPr lang="en-US" b="1" dirty="0"/>
              <a:t>  </a:t>
            </a:r>
            <a:r>
              <a:rPr lang="en-US" dirty="0">
                <a:latin typeface="Cambria Math" panose="02040503050406030204" pitchFamily="18" charset="0"/>
                <a:ea typeface="Cambria Math" panose="02040503050406030204" pitchFamily="18" charset="0"/>
              </a:rPr>
              <a:t> </a:t>
            </a:r>
            <a:endParaRPr lang="en-US" i="1"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endParaRPr lang="en-US" sz="4000" dirty="0"/>
          </a:p>
        </p:txBody>
      </p:sp>
      <p:sp>
        <p:nvSpPr>
          <p:cNvPr id="5" name="Content Placeholder 4"/>
          <p:cNvSpPr>
            <a:spLocks noGrp="1"/>
          </p:cNvSpPr>
          <p:nvPr>
            <p:ph idx="1"/>
          </p:nvPr>
        </p:nvSpPr>
        <p:spPr/>
        <p:txBody>
          <a:bodyPr>
            <a:normAutofit lnSpcReduction="10000"/>
          </a:bodyPr>
          <a:lstStyle/>
          <a:p>
            <a:pPr>
              <a:buNone/>
            </a:pPr>
            <a:r>
              <a:rPr lang="en-US" dirty="0"/>
              <a:t>   </a:t>
            </a:r>
            <a:r>
              <a:rPr lang="en-US" b="1" dirty="0"/>
              <a:t>Example </a:t>
            </a:r>
            <a:r>
              <a:rPr lang="en-US" b="1" dirty="0">
                <a:latin typeface="Cambria Math" panose="02040503050406030204" pitchFamily="18" charset="0"/>
                <a:ea typeface="Cambria Math" panose="02040503050406030204" pitchFamily="18" charset="0"/>
              </a:rPr>
              <a:t>1</a:t>
            </a:r>
            <a:r>
              <a:rPr lang="en-US" dirty="0"/>
              <a:t>: Let </a:t>
            </a:r>
            <a:r>
              <a:rPr lang="en-US" i="1" dirty="0"/>
              <a:t>f </a:t>
            </a:r>
            <a:r>
              <a:rPr lang="en-US" dirty="0"/>
              <a:t>be the function from {</a:t>
            </a:r>
            <a:r>
              <a:rPr lang="en-US" i="1" dirty="0" err="1"/>
              <a:t>a,b,c,d</a:t>
            </a:r>
            <a:r>
              <a:rPr lang="en-US" dirty="0"/>
              <a:t>} to {</a:t>
            </a:r>
            <a:r>
              <a:rPr lang="en-US" dirty="0">
                <a:latin typeface="Cambria Math" panose="02040503050406030204" pitchFamily="18" charset="0"/>
                <a:ea typeface="Cambria Math" panose="02040503050406030204" pitchFamily="18" charset="0"/>
              </a:rPr>
              <a:t>1,2,3</a:t>
            </a:r>
            <a:r>
              <a:rPr lang="en-US" dirty="0"/>
              <a:t>} defined by </a:t>
            </a:r>
            <a:r>
              <a:rPr lang="en-US" i="1" dirty="0"/>
              <a:t>f</a:t>
            </a:r>
            <a:r>
              <a:rPr lang="en-US" dirty="0"/>
              <a:t>(</a:t>
            </a:r>
            <a:r>
              <a:rPr lang="en-US" i="1" dirty="0"/>
              <a:t>a</a:t>
            </a:r>
            <a:r>
              <a:rPr lang="en-US" dirty="0"/>
              <a:t>) = </a:t>
            </a:r>
            <a:r>
              <a:rPr lang="en-US" dirty="0">
                <a:latin typeface="Cambria Math" panose="02040503050406030204" pitchFamily="18" charset="0"/>
                <a:ea typeface="Cambria Math" panose="02040503050406030204" pitchFamily="18" charset="0"/>
              </a:rPr>
              <a:t>3</a:t>
            </a:r>
            <a:r>
              <a:rPr lang="en-US" dirty="0"/>
              <a:t>, </a:t>
            </a:r>
            <a:r>
              <a:rPr lang="en-US" i="1" dirty="0"/>
              <a:t>f</a:t>
            </a:r>
            <a:r>
              <a:rPr lang="en-US" dirty="0"/>
              <a:t>(</a:t>
            </a:r>
            <a:r>
              <a:rPr lang="en-US" i="1" dirty="0"/>
              <a:t>b</a:t>
            </a:r>
            <a:r>
              <a:rPr lang="en-US" dirty="0"/>
              <a:t>) = </a:t>
            </a:r>
            <a:r>
              <a:rPr lang="en-US" dirty="0">
                <a:latin typeface="Cambria Math" panose="02040503050406030204" pitchFamily="18" charset="0"/>
                <a:ea typeface="Cambria Math" panose="02040503050406030204" pitchFamily="18" charset="0"/>
              </a:rPr>
              <a:t>2</a:t>
            </a:r>
            <a:r>
              <a:rPr lang="en-US" dirty="0"/>
              <a:t>, </a:t>
            </a:r>
            <a:r>
              <a:rPr lang="en-US" i="1" dirty="0"/>
              <a:t>f</a:t>
            </a:r>
            <a:r>
              <a:rPr lang="en-US" dirty="0"/>
              <a:t>(</a:t>
            </a:r>
            <a:r>
              <a:rPr lang="en-US" i="1" dirty="0"/>
              <a:t>c</a:t>
            </a:r>
            <a:r>
              <a:rPr lang="en-US" dirty="0"/>
              <a:t>) = </a:t>
            </a:r>
            <a:r>
              <a:rPr lang="en-US" dirty="0">
                <a:latin typeface="Cambria Math" panose="02040503050406030204" pitchFamily="18" charset="0"/>
                <a:ea typeface="Cambria Math" panose="02040503050406030204" pitchFamily="18" charset="0"/>
              </a:rPr>
              <a:t>1</a:t>
            </a:r>
            <a:r>
              <a:rPr lang="en-US" dirty="0"/>
              <a:t>, and </a:t>
            </a:r>
            <a:r>
              <a:rPr lang="en-US" i="1" dirty="0"/>
              <a:t>f</a:t>
            </a:r>
            <a:r>
              <a:rPr lang="en-US" dirty="0"/>
              <a:t>(</a:t>
            </a:r>
            <a:r>
              <a:rPr lang="en-US" i="1" dirty="0"/>
              <a:t>d</a:t>
            </a:r>
            <a:r>
              <a:rPr lang="en-US" dirty="0"/>
              <a:t>) = </a:t>
            </a:r>
            <a:r>
              <a:rPr lang="en-US" dirty="0">
                <a:latin typeface="Cambria Math" panose="02040503050406030204" pitchFamily="18" charset="0"/>
                <a:ea typeface="Cambria Math" panose="02040503050406030204" pitchFamily="18" charset="0"/>
              </a:rPr>
              <a:t>3</a:t>
            </a:r>
            <a:r>
              <a:rPr lang="en-US" dirty="0"/>
              <a:t>. Is </a:t>
            </a:r>
            <a:r>
              <a:rPr lang="en-US" i="1" dirty="0"/>
              <a:t>f</a:t>
            </a:r>
            <a:r>
              <a:rPr lang="en-US" dirty="0"/>
              <a:t> an onto function?</a:t>
            </a:r>
            <a:endParaRPr lang="en-US" dirty="0"/>
          </a:p>
          <a:p>
            <a:pPr>
              <a:buNone/>
            </a:pPr>
            <a:r>
              <a:rPr lang="en-US" dirty="0"/>
              <a:t>    </a:t>
            </a:r>
            <a:r>
              <a:rPr lang="en-US" b="1" dirty="0"/>
              <a:t>Solution</a:t>
            </a:r>
            <a:r>
              <a:rPr lang="en-US" dirty="0"/>
              <a:t>: Yes, </a:t>
            </a:r>
            <a:r>
              <a:rPr lang="en-US" i="1" dirty="0"/>
              <a:t>f </a:t>
            </a:r>
            <a:r>
              <a:rPr lang="en-US" dirty="0"/>
              <a:t>is onto since all three elements of the </a:t>
            </a:r>
            <a:r>
              <a:rPr lang="en-US" dirty="0" err="1"/>
              <a:t>codomain</a:t>
            </a:r>
            <a:r>
              <a:rPr lang="en-US" dirty="0"/>
              <a:t> are images of elements in the domain. If the </a:t>
            </a:r>
            <a:r>
              <a:rPr lang="en-US" dirty="0" err="1"/>
              <a:t>codomain</a:t>
            </a:r>
            <a:r>
              <a:rPr lang="en-US" dirty="0"/>
              <a:t> were changed to {</a:t>
            </a:r>
            <a:r>
              <a:rPr lang="en-US" dirty="0">
                <a:latin typeface="Cambria Math" panose="02040503050406030204" pitchFamily="18" charset="0"/>
                <a:ea typeface="Cambria Math" panose="02040503050406030204" pitchFamily="18" charset="0"/>
              </a:rPr>
              <a:t>1,2,3,4</a:t>
            </a:r>
            <a:r>
              <a:rPr lang="en-US" dirty="0"/>
              <a:t>}, </a:t>
            </a:r>
            <a:r>
              <a:rPr lang="en-US" i="1" dirty="0"/>
              <a:t>f  </a:t>
            </a:r>
            <a:r>
              <a:rPr lang="en-US" dirty="0"/>
              <a:t>would not be onto. </a:t>
            </a:r>
            <a:endParaRPr lang="en-US" dirty="0"/>
          </a:p>
          <a:p>
            <a:pPr>
              <a:buNone/>
            </a:pPr>
            <a:r>
              <a:rPr lang="en-US" b="1" dirty="0"/>
              <a:t>   Example </a:t>
            </a:r>
            <a:r>
              <a:rPr lang="en-US" b="1" dirty="0">
                <a:latin typeface="Cambria Math" panose="02040503050406030204" pitchFamily="18" charset="0"/>
                <a:ea typeface="Cambria Math" panose="02040503050406030204" pitchFamily="18" charset="0"/>
              </a:rPr>
              <a:t>2</a:t>
            </a:r>
            <a:r>
              <a:rPr lang="en-US" dirty="0"/>
              <a:t>: Is the function  </a:t>
            </a:r>
            <a:r>
              <a:rPr lang="en-US" i="1" dirty="0"/>
              <a:t>f</a:t>
            </a:r>
            <a:r>
              <a:rPr lang="en-US" dirty="0"/>
              <a:t>(</a:t>
            </a:r>
            <a:r>
              <a:rPr lang="en-US" i="1" dirty="0"/>
              <a:t>x</a:t>
            </a:r>
            <a:r>
              <a:rPr lang="en-US" dirty="0"/>
              <a:t>)</a:t>
            </a:r>
            <a:r>
              <a:rPr lang="en-US" i="1" dirty="0"/>
              <a:t> = x</a:t>
            </a:r>
            <a:r>
              <a:rPr lang="en-US" baseline="30000" dirty="0"/>
              <a:t>2</a:t>
            </a:r>
            <a:r>
              <a:rPr lang="en-US" i="1" baseline="30000" dirty="0"/>
              <a:t>   </a:t>
            </a:r>
            <a:r>
              <a:rPr lang="en-US" dirty="0"/>
              <a:t> from the set of integers onto?  </a:t>
            </a:r>
            <a:endParaRPr lang="en-US" dirty="0"/>
          </a:p>
          <a:p>
            <a:pPr>
              <a:buNone/>
            </a:pPr>
            <a:r>
              <a:rPr lang="en-US" b="1" dirty="0"/>
              <a:t>   Solution</a:t>
            </a:r>
            <a:r>
              <a:rPr lang="en-US" dirty="0"/>
              <a:t>: No, </a:t>
            </a:r>
            <a:r>
              <a:rPr lang="en-US" i="1" dirty="0"/>
              <a:t>f</a:t>
            </a:r>
            <a:r>
              <a:rPr lang="en-US" dirty="0"/>
              <a:t> is  not onto because there is no integer </a:t>
            </a:r>
            <a:r>
              <a:rPr lang="en-US" i="1" dirty="0"/>
              <a:t>x </a:t>
            </a:r>
            <a:r>
              <a:rPr lang="en-US" dirty="0"/>
              <a:t>with </a:t>
            </a:r>
            <a:r>
              <a:rPr lang="en-US" i="1" dirty="0"/>
              <a:t>x</a:t>
            </a:r>
            <a:r>
              <a:rPr lang="en-US" baseline="30000" dirty="0"/>
              <a:t>2</a:t>
            </a:r>
            <a:r>
              <a:rPr lang="en-US" i="1" baseline="30000" dirty="0"/>
              <a:t>  </a:t>
            </a:r>
            <a:r>
              <a:rPr lang="en-US" dirty="0"/>
              <a:t>= </a:t>
            </a:r>
            <a:r>
              <a:rPr lang="en-US" dirty="0">
                <a:latin typeface="Cambria Math" panose="02040503050406030204"/>
                <a:ea typeface="Cambria Math" panose="02040503050406030204"/>
              </a:rPr>
              <a:t>−</a:t>
            </a:r>
            <a:r>
              <a:rPr lang="en-US" dirty="0">
                <a:latin typeface="Cambria Math" panose="02040503050406030204" pitchFamily="18" charset="0"/>
                <a:ea typeface="Cambria Math" panose="02040503050406030204" pitchFamily="18" charset="0"/>
              </a:rPr>
              <a:t>1, for example. </a:t>
            </a:r>
            <a:endParaRPr lang="en-US" i="1"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f</a:t>
            </a:r>
            <a:r>
              <a:rPr lang="en-US" dirty="0"/>
              <a:t> be a </a:t>
            </a:r>
            <a:r>
              <a:rPr lang="en-US" dirty="0" err="1"/>
              <a:t>bijection</a:t>
            </a:r>
            <a:r>
              <a:rPr lang="en-US" dirty="0"/>
              <a:t> from </a:t>
            </a:r>
            <a:r>
              <a:rPr lang="en-US" i="1" dirty="0"/>
              <a:t>A</a:t>
            </a:r>
            <a:r>
              <a:rPr lang="en-US" dirty="0"/>
              <a:t> to </a:t>
            </a:r>
            <a:r>
              <a:rPr lang="en-US" i="1" dirty="0"/>
              <a:t>B</a:t>
            </a:r>
            <a:r>
              <a:rPr lang="en-US" dirty="0"/>
              <a:t>. Then the </a:t>
            </a:r>
            <a:r>
              <a:rPr lang="en-US" i="1" dirty="0"/>
              <a:t>inverse</a:t>
            </a:r>
            <a:r>
              <a:rPr lang="en-US" dirty="0"/>
              <a:t> of </a:t>
            </a:r>
            <a:r>
              <a:rPr lang="en-US" i="1" dirty="0"/>
              <a:t>f</a:t>
            </a:r>
            <a:r>
              <a:rPr lang="en-US" dirty="0"/>
              <a:t>, denoted          , is the function from </a:t>
            </a:r>
            <a:r>
              <a:rPr lang="en-US" i="1" dirty="0"/>
              <a:t>B</a:t>
            </a:r>
            <a:r>
              <a:rPr lang="en-US" dirty="0"/>
              <a:t> to </a:t>
            </a:r>
            <a:r>
              <a:rPr lang="en-US" i="1" dirty="0"/>
              <a:t>A</a:t>
            </a:r>
            <a:r>
              <a:rPr lang="en-US" b="1" dirty="0"/>
              <a:t> </a:t>
            </a:r>
            <a:r>
              <a:rPr lang="en-US" dirty="0"/>
              <a:t>defined as</a:t>
            </a:r>
            <a:endParaRPr lang="en-US" b="1" dirty="0"/>
          </a:p>
          <a:p>
            <a:pPr>
              <a:buNone/>
            </a:pPr>
            <a:r>
              <a:rPr lang="en-US" dirty="0"/>
              <a:t>   No inverse exists unless </a:t>
            </a:r>
            <a:r>
              <a:rPr lang="en-US" i="1" dirty="0"/>
              <a:t>f</a:t>
            </a:r>
            <a:r>
              <a:rPr lang="en-US" dirty="0"/>
              <a:t> is a </a:t>
            </a:r>
            <a:r>
              <a:rPr lang="en-US" dirty="0" err="1"/>
              <a:t>bijection</a:t>
            </a:r>
            <a:r>
              <a:rPr lang="en-US" dirty="0"/>
              <a:t>. Why?</a:t>
            </a:r>
            <a:endParaRPr lang="en-US" dirty="0"/>
          </a:p>
          <a:p>
            <a:pPr>
              <a:buNone/>
            </a:pPr>
            <a:r>
              <a:rPr lang="en-US" dirty="0"/>
              <a:t>      </a:t>
            </a:r>
            <a:endParaRPr lang="en-US" dirty="0"/>
          </a:p>
        </p:txBody>
      </p:sp>
      <p:pic>
        <p:nvPicPr>
          <p:cNvPr id="5" name="Picture 4" descr="addin_tmp.png"/>
          <p:cNvPicPr>
            <a:picLocks noChangeAspect="1"/>
          </p:cNvPicPr>
          <p:nvPr>
            <p:custDataLst>
              <p:tags r:id="rId1"/>
            </p:custDataLst>
          </p:nvPr>
        </p:nvPicPr>
        <p:blipFill>
          <a:blip r:embed="rId2"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3"/>
            </p:custDataLst>
          </p:nvPr>
        </p:nvPicPr>
        <p:blipFill>
          <a:blip r:embed="rId4"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5" cstate="print"/>
          <a:stretch>
            <a:fillRect/>
          </a:stretch>
        </p:blipFill>
        <p:spPr>
          <a:xfrm>
            <a:off x="2743200" y="4038600"/>
            <a:ext cx="4495800" cy="2197729"/>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 </a:t>
            </a:r>
            <a:endParaRPr lang="en-US" dirty="0"/>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a:t>A</a:t>
              </a:r>
              <a:endParaRPr lang="en-US" sz="4000" b="1" dirty="0"/>
            </a:p>
          </p:txBody>
        </p:sp>
        <p:sp>
          <p:nvSpPr>
            <p:cNvPr id="18" name="TextBox 17"/>
            <p:cNvSpPr txBox="1"/>
            <p:nvPr/>
          </p:nvSpPr>
          <p:spPr>
            <a:xfrm>
              <a:off x="5791200" y="1219200"/>
              <a:ext cx="685800" cy="707886"/>
            </a:xfrm>
            <a:prstGeom prst="rect">
              <a:avLst/>
            </a:prstGeom>
            <a:noFill/>
          </p:spPr>
          <p:txBody>
            <a:bodyPr wrap="square" rtlCol="0">
              <a:spAutoFit/>
            </a:bodyPr>
            <a:lstStyle/>
            <a:p>
              <a:r>
                <a:rPr lang="en-US" sz="4000" b="1" dirty="0"/>
                <a:t>B</a:t>
              </a:r>
              <a:endParaRPr lang="en-US" sz="4000" b="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a:t>d</a:t>
              </a:r>
              <a:endParaRPr lang="en-US" dirty="0"/>
            </a:p>
          </p:txBody>
        </p:sp>
        <p:sp>
          <p:nvSpPr>
            <p:cNvPr id="23" name="TextBox 22"/>
            <p:cNvSpPr txBox="1"/>
            <p:nvPr/>
          </p:nvSpPr>
          <p:spPr>
            <a:xfrm>
              <a:off x="5867400" y="2057400"/>
              <a:ext cx="304800" cy="369332"/>
            </a:xfrm>
            <a:prstGeom prst="rect">
              <a:avLst/>
            </a:prstGeom>
            <a:noFill/>
          </p:spPr>
          <p:txBody>
            <a:bodyPr wrap="square" rtlCol="0">
              <a:spAutoFit/>
            </a:bodyPr>
            <a:lstStyle/>
            <a:p>
              <a:r>
                <a:rPr lang="en-US" dirty="0"/>
                <a:t>V</a:t>
              </a:r>
              <a:endParaRPr lang="en-US" dirty="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a:t>W</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a:t>X</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867400" y="5334000"/>
              <a:ext cx="304800" cy="369332"/>
            </a:xfrm>
            <a:prstGeom prst="rect">
              <a:avLst/>
            </a:prstGeom>
            <a:noFill/>
          </p:spPr>
          <p:txBody>
            <a:bodyPr wrap="square" rtlCol="0">
              <a:spAutoFit/>
            </a:bodyPr>
            <a:lstStyle/>
            <a:p>
              <a:r>
                <a:rPr lang="en-US" dirty="0"/>
                <a:t>Y</a:t>
              </a:r>
              <a:endParaRPr lang="en-US" dirty="0"/>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r>
                <a:rPr lang="en-US" sz="2400" i="1" dirty="0"/>
                <a:t>f</a:t>
              </a:r>
              <a:endParaRPr lang="en-US" sz="2400" i="1" dirty="0"/>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048000" y="1219200"/>
              <a:ext cx="685800" cy="707886"/>
            </a:xfrm>
            <a:prstGeom prst="rect">
              <a:avLst/>
            </a:prstGeom>
            <a:noFill/>
          </p:spPr>
          <p:txBody>
            <a:bodyPr wrap="square" rtlCol="0">
              <a:spAutoFit/>
            </a:bodyPr>
            <a:lstStyle/>
            <a:p>
              <a:r>
                <a:rPr lang="en-US" sz="4000" b="1" dirty="0"/>
                <a:t>A</a:t>
              </a:r>
              <a:endParaRPr lang="en-US" sz="4000" b="1" dirty="0"/>
            </a:p>
          </p:txBody>
        </p:sp>
        <p:sp>
          <p:nvSpPr>
            <p:cNvPr id="55" name="TextBox 54"/>
            <p:cNvSpPr txBox="1"/>
            <p:nvPr/>
          </p:nvSpPr>
          <p:spPr>
            <a:xfrm>
              <a:off x="5791200" y="1219200"/>
              <a:ext cx="685800" cy="707886"/>
            </a:xfrm>
            <a:prstGeom prst="rect">
              <a:avLst/>
            </a:prstGeom>
            <a:noFill/>
          </p:spPr>
          <p:txBody>
            <a:bodyPr wrap="square" rtlCol="0">
              <a:spAutoFit/>
            </a:bodyPr>
            <a:lstStyle/>
            <a:p>
              <a:r>
                <a:rPr lang="en-US" sz="4000" b="1" dirty="0"/>
                <a:t>B</a:t>
              </a:r>
              <a:endParaRPr lang="en-US" sz="4000" b="1" dirty="0"/>
            </a:p>
          </p:txBody>
        </p:sp>
        <p:sp>
          <p:nvSpPr>
            <p:cNvPr id="56" name="TextBox 55"/>
            <p:cNvSpPr txBox="1"/>
            <p:nvPr/>
          </p:nvSpPr>
          <p:spPr>
            <a:xfrm>
              <a:off x="3200400" y="2133600"/>
              <a:ext cx="304800" cy="369332"/>
            </a:xfrm>
            <a:prstGeom prst="rect">
              <a:avLst/>
            </a:prstGeom>
            <a:noFill/>
          </p:spPr>
          <p:txBody>
            <a:bodyPr wrap="square" rtlCol="0">
              <a:spAutoFit/>
            </a:bodyPr>
            <a:lstStyle/>
            <a:p>
              <a:r>
                <a:rPr lang="en-US" dirty="0"/>
                <a:t>a</a:t>
              </a:r>
              <a:endParaRPr lang="en-US" dirty="0"/>
            </a:p>
          </p:txBody>
        </p:sp>
        <p:sp>
          <p:nvSpPr>
            <p:cNvPr id="57" name="TextBox 56"/>
            <p:cNvSpPr txBox="1"/>
            <p:nvPr/>
          </p:nvSpPr>
          <p:spPr>
            <a:xfrm>
              <a:off x="3200400" y="3048000"/>
              <a:ext cx="304800" cy="369332"/>
            </a:xfrm>
            <a:prstGeom prst="rect">
              <a:avLst/>
            </a:prstGeom>
            <a:noFill/>
          </p:spPr>
          <p:txBody>
            <a:bodyPr wrap="square" rtlCol="0">
              <a:spAutoFit/>
            </a:bodyPr>
            <a:lstStyle/>
            <a:p>
              <a:r>
                <a:rPr lang="en-US" dirty="0"/>
                <a:t>b</a:t>
              </a:r>
              <a:endParaRPr lang="en-US" dirty="0"/>
            </a:p>
          </p:txBody>
        </p:sp>
        <p:sp>
          <p:nvSpPr>
            <p:cNvPr id="58" name="TextBox 57"/>
            <p:cNvSpPr txBox="1"/>
            <p:nvPr/>
          </p:nvSpPr>
          <p:spPr>
            <a:xfrm>
              <a:off x="3200400" y="3810000"/>
              <a:ext cx="304800" cy="369332"/>
            </a:xfrm>
            <a:prstGeom prst="rect">
              <a:avLst/>
            </a:prstGeom>
            <a:noFill/>
          </p:spPr>
          <p:txBody>
            <a:bodyPr wrap="square" rtlCol="0">
              <a:spAutoFit/>
            </a:bodyPr>
            <a:lstStyle/>
            <a:p>
              <a:r>
                <a:rPr lang="en-US" dirty="0"/>
                <a:t>c</a:t>
              </a:r>
              <a:endParaRPr lang="en-US" dirty="0"/>
            </a:p>
          </p:txBody>
        </p:sp>
        <p:sp>
          <p:nvSpPr>
            <p:cNvPr id="59" name="TextBox 58"/>
            <p:cNvSpPr txBox="1"/>
            <p:nvPr/>
          </p:nvSpPr>
          <p:spPr>
            <a:xfrm>
              <a:off x="3200400" y="4495800"/>
              <a:ext cx="304800" cy="369332"/>
            </a:xfrm>
            <a:prstGeom prst="rect">
              <a:avLst/>
            </a:prstGeom>
            <a:noFill/>
          </p:spPr>
          <p:txBody>
            <a:bodyPr wrap="square" rtlCol="0">
              <a:spAutoFit/>
            </a:bodyPr>
            <a:lstStyle/>
            <a:p>
              <a:r>
                <a:rPr lang="en-US" dirty="0"/>
                <a:t>d</a:t>
              </a:r>
              <a:endParaRPr lang="en-US" dirty="0"/>
            </a:p>
          </p:txBody>
        </p:sp>
        <p:sp>
          <p:nvSpPr>
            <p:cNvPr id="60" name="TextBox 59"/>
            <p:cNvSpPr txBox="1"/>
            <p:nvPr/>
          </p:nvSpPr>
          <p:spPr>
            <a:xfrm>
              <a:off x="5867400" y="2057400"/>
              <a:ext cx="304800" cy="369332"/>
            </a:xfrm>
            <a:prstGeom prst="rect">
              <a:avLst/>
            </a:prstGeom>
            <a:noFill/>
          </p:spPr>
          <p:txBody>
            <a:bodyPr wrap="square" rtlCol="0">
              <a:spAutoFit/>
            </a:bodyPr>
            <a:lstStyle/>
            <a:p>
              <a:r>
                <a:rPr lang="en-US" dirty="0"/>
                <a:t>V</a:t>
              </a:r>
              <a:endParaRPr lang="en-US" dirty="0"/>
            </a:p>
          </p:txBody>
        </p:sp>
        <p:sp>
          <p:nvSpPr>
            <p:cNvPr id="61" name="TextBox 60"/>
            <p:cNvSpPr txBox="1"/>
            <p:nvPr/>
          </p:nvSpPr>
          <p:spPr>
            <a:xfrm>
              <a:off x="5791200" y="3352800"/>
              <a:ext cx="304800" cy="369332"/>
            </a:xfrm>
            <a:prstGeom prst="rect">
              <a:avLst/>
            </a:prstGeom>
            <a:noFill/>
          </p:spPr>
          <p:txBody>
            <a:bodyPr wrap="square" rtlCol="0">
              <a:spAutoFit/>
            </a:bodyPr>
            <a:lstStyle/>
            <a:p>
              <a:r>
                <a:rPr lang="en-US" dirty="0"/>
                <a:t>W</a:t>
              </a:r>
              <a:endParaRPr lang="en-US" dirty="0"/>
            </a:p>
          </p:txBody>
        </p:sp>
        <p:sp>
          <p:nvSpPr>
            <p:cNvPr id="62" name="TextBox 61"/>
            <p:cNvSpPr txBox="1"/>
            <p:nvPr/>
          </p:nvSpPr>
          <p:spPr>
            <a:xfrm>
              <a:off x="5791200" y="4419600"/>
              <a:ext cx="304800" cy="369332"/>
            </a:xfrm>
            <a:prstGeom prst="rect">
              <a:avLst/>
            </a:prstGeom>
            <a:noFill/>
          </p:spPr>
          <p:txBody>
            <a:bodyPr wrap="square" rtlCol="0">
              <a:spAutoFit/>
            </a:bodyPr>
            <a:lstStyle/>
            <a:p>
              <a:r>
                <a:rPr lang="en-US" dirty="0"/>
                <a:t>X</a:t>
              </a:r>
              <a:endParaRPr lang="en-US" dirty="0"/>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867400" y="5334000"/>
              <a:ext cx="304800" cy="369332"/>
            </a:xfrm>
            <a:prstGeom prst="rect">
              <a:avLst/>
            </a:prstGeom>
            <a:noFill/>
          </p:spPr>
          <p:txBody>
            <a:bodyPr wrap="square" rtlCol="0">
              <a:spAutoFit/>
            </a:bodyPr>
            <a:lstStyle/>
            <a:p>
              <a:r>
                <a:rPr lang="en-US" dirty="0"/>
                <a:t>Y</a:t>
              </a:r>
              <a:endParaRPr lang="en-US" dirty="0"/>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endParaRPr lang="en-US" sz="2400" i="1" dirty="0"/>
            </a:p>
          </p:txBody>
        </p:sp>
      </p:grpSp>
      <p:pic>
        <p:nvPicPr>
          <p:cNvPr id="71" name="Picture 70" descr="addin_tmp.png"/>
          <p:cNvPicPr>
            <a:picLocks noChangeAspect="1"/>
          </p:cNvPicPr>
          <p:nvPr>
            <p:custDataLst>
              <p:tags r:id="rId1"/>
            </p:custDataLst>
          </p:nvPr>
        </p:nvPicPr>
        <p:blipFill>
          <a:blip r:embed="rId2" cstate="print"/>
          <a:stretch>
            <a:fillRect/>
          </a:stretch>
        </p:blipFill>
        <p:spPr>
          <a:xfrm>
            <a:off x="6324600" y="1905000"/>
            <a:ext cx="571500" cy="38862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US" dirty="0"/>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anose="02040503050406030204" pitchFamily="18" charset="0"/>
                <a:ea typeface="Cambria Math" panose="02040503050406030204" pitchFamily="18" charset="0"/>
              </a:rPr>
              <a:t>1</a:t>
            </a:r>
            <a:r>
              <a:rPr lang="en-US" dirty="0"/>
              <a:t>: Let </a:t>
            </a:r>
            <a:r>
              <a:rPr lang="en-US" i="1" dirty="0"/>
              <a:t>f</a:t>
            </a:r>
            <a:r>
              <a:rPr lang="en-US" dirty="0"/>
              <a:t> be the function from {</a:t>
            </a:r>
            <a:r>
              <a:rPr lang="en-US" i="1" dirty="0" err="1"/>
              <a:t>a,b,c</a:t>
            </a:r>
            <a:r>
              <a:rPr lang="en-US" dirty="0"/>
              <a:t>} to {1,2,3} such that </a:t>
            </a:r>
            <a:r>
              <a:rPr lang="en-US" i="1" dirty="0"/>
              <a:t>f</a:t>
            </a:r>
            <a:r>
              <a:rPr lang="en-US" dirty="0"/>
              <a:t>(</a:t>
            </a:r>
            <a:r>
              <a:rPr lang="en-US" i="1" dirty="0"/>
              <a:t>a</a:t>
            </a:r>
            <a:r>
              <a:rPr lang="en-US" dirty="0"/>
              <a:t>)</a:t>
            </a:r>
            <a:r>
              <a:rPr lang="en-US" i="1" dirty="0"/>
              <a:t> = </a:t>
            </a:r>
            <a:r>
              <a:rPr lang="en-US" dirty="0">
                <a:latin typeface="Cambria Math" panose="02040503050406030204" pitchFamily="18" charset="0"/>
                <a:ea typeface="Cambria Math" panose="02040503050406030204" pitchFamily="18" charset="0"/>
              </a:rPr>
              <a:t>2</a:t>
            </a:r>
            <a:r>
              <a:rPr lang="en-US" dirty="0"/>
              <a:t>, </a:t>
            </a:r>
            <a:r>
              <a:rPr lang="en-US" i="1" dirty="0"/>
              <a:t>f</a:t>
            </a:r>
            <a:r>
              <a:rPr lang="en-US" dirty="0"/>
              <a:t>(</a:t>
            </a:r>
            <a:r>
              <a:rPr lang="en-US" i="1" dirty="0"/>
              <a:t>b</a:t>
            </a:r>
            <a:r>
              <a:rPr lang="en-US" dirty="0"/>
              <a:t>) </a:t>
            </a:r>
            <a:r>
              <a:rPr lang="en-US" i="1" dirty="0"/>
              <a:t>= </a:t>
            </a:r>
            <a:r>
              <a:rPr lang="en-US" dirty="0">
                <a:latin typeface="Cambria Math" panose="02040503050406030204" pitchFamily="18" charset="0"/>
                <a:ea typeface="Cambria Math" panose="02040503050406030204" pitchFamily="18" charset="0"/>
              </a:rPr>
              <a:t>3</a:t>
            </a:r>
            <a:r>
              <a:rPr lang="en-US" dirty="0"/>
              <a:t>, and </a:t>
            </a:r>
            <a:r>
              <a:rPr lang="en-US" i="1" dirty="0"/>
              <a:t>f</a:t>
            </a:r>
            <a:r>
              <a:rPr lang="en-US" dirty="0"/>
              <a:t>(</a:t>
            </a:r>
            <a:r>
              <a:rPr lang="en-US" i="1" dirty="0"/>
              <a:t>c</a:t>
            </a:r>
            <a:r>
              <a:rPr lang="en-US" dirty="0"/>
              <a:t>)</a:t>
            </a:r>
            <a:r>
              <a:rPr lang="en-US" i="1" dirty="0"/>
              <a:t> = </a:t>
            </a:r>
            <a:r>
              <a:rPr lang="en-US" dirty="0">
                <a:latin typeface="Cambria Math" panose="02040503050406030204" pitchFamily="18" charset="0"/>
                <a:ea typeface="Cambria Math" panose="02040503050406030204" pitchFamily="18" charset="0"/>
              </a:rPr>
              <a:t>1</a:t>
            </a:r>
            <a:r>
              <a:rPr lang="en-US" dirty="0"/>
              <a:t>. Is f invertible and if so what is its inverse?</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US" dirty="0"/>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anose="02040503050406030204" pitchFamily="18" charset="0"/>
                <a:ea typeface="Cambria Math" panose="02040503050406030204" pitchFamily="18" charset="0"/>
              </a:rPr>
              <a:t>1</a:t>
            </a:r>
            <a:r>
              <a:rPr lang="en-US" dirty="0"/>
              <a:t>: Let </a:t>
            </a:r>
            <a:r>
              <a:rPr lang="en-US" i="1" dirty="0"/>
              <a:t>f</a:t>
            </a:r>
            <a:r>
              <a:rPr lang="en-US" dirty="0"/>
              <a:t> be the function from {</a:t>
            </a:r>
            <a:r>
              <a:rPr lang="en-US" i="1" dirty="0" err="1"/>
              <a:t>a,b,c</a:t>
            </a:r>
            <a:r>
              <a:rPr lang="en-US" dirty="0"/>
              <a:t>} to {1,2,3} such that </a:t>
            </a:r>
            <a:r>
              <a:rPr lang="en-US" i="1" dirty="0"/>
              <a:t>f</a:t>
            </a:r>
            <a:r>
              <a:rPr lang="en-US" dirty="0"/>
              <a:t>(</a:t>
            </a:r>
            <a:r>
              <a:rPr lang="en-US" i="1" dirty="0"/>
              <a:t>a</a:t>
            </a:r>
            <a:r>
              <a:rPr lang="en-US" dirty="0"/>
              <a:t>)</a:t>
            </a:r>
            <a:r>
              <a:rPr lang="en-US" i="1" dirty="0"/>
              <a:t> = </a:t>
            </a:r>
            <a:r>
              <a:rPr lang="en-US" dirty="0">
                <a:latin typeface="Cambria Math" panose="02040503050406030204" pitchFamily="18" charset="0"/>
                <a:ea typeface="Cambria Math" panose="02040503050406030204" pitchFamily="18" charset="0"/>
              </a:rPr>
              <a:t>2</a:t>
            </a:r>
            <a:r>
              <a:rPr lang="en-US" dirty="0"/>
              <a:t>, </a:t>
            </a:r>
            <a:r>
              <a:rPr lang="en-US" i="1" dirty="0"/>
              <a:t>f</a:t>
            </a:r>
            <a:r>
              <a:rPr lang="en-US" dirty="0"/>
              <a:t>(</a:t>
            </a:r>
            <a:r>
              <a:rPr lang="en-US" i="1" dirty="0"/>
              <a:t>b</a:t>
            </a:r>
            <a:r>
              <a:rPr lang="en-US" dirty="0"/>
              <a:t>) </a:t>
            </a:r>
            <a:r>
              <a:rPr lang="en-US" i="1" dirty="0"/>
              <a:t>= </a:t>
            </a:r>
            <a:r>
              <a:rPr lang="en-US" dirty="0">
                <a:latin typeface="Cambria Math" panose="02040503050406030204" pitchFamily="18" charset="0"/>
                <a:ea typeface="Cambria Math" panose="02040503050406030204" pitchFamily="18" charset="0"/>
              </a:rPr>
              <a:t>3</a:t>
            </a:r>
            <a:r>
              <a:rPr lang="en-US" dirty="0"/>
              <a:t>, and </a:t>
            </a:r>
            <a:r>
              <a:rPr lang="en-US" i="1" dirty="0"/>
              <a:t>f</a:t>
            </a:r>
            <a:r>
              <a:rPr lang="en-US" dirty="0"/>
              <a:t>(</a:t>
            </a:r>
            <a:r>
              <a:rPr lang="en-US" i="1" dirty="0"/>
              <a:t>c</a:t>
            </a:r>
            <a:r>
              <a:rPr lang="en-US" dirty="0"/>
              <a:t>)</a:t>
            </a:r>
            <a:r>
              <a:rPr lang="en-US" i="1" dirty="0"/>
              <a:t> = </a:t>
            </a:r>
            <a:r>
              <a:rPr lang="en-US" dirty="0">
                <a:latin typeface="Cambria Math" panose="02040503050406030204" pitchFamily="18" charset="0"/>
                <a:ea typeface="Cambria Math" panose="02040503050406030204" pitchFamily="18" charset="0"/>
              </a:rPr>
              <a:t>1</a:t>
            </a:r>
            <a:r>
              <a:rPr lang="en-US" dirty="0"/>
              <a:t>. Is f invertible and if so what is its inverse?</a:t>
            </a:r>
            <a:endParaRPr lang="en-US" dirty="0"/>
          </a:p>
        </p:txBody>
      </p:sp>
      <p:sp>
        <p:nvSpPr>
          <p:cNvPr id="4" name="TextBox 3"/>
          <p:cNvSpPr txBox="1"/>
          <p:nvPr/>
        </p:nvSpPr>
        <p:spPr>
          <a:xfrm>
            <a:off x="1600200" y="4114800"/>
            <a:ext cx="5410200" cy="1200329"/>
          </a:xfrm>
          <a:prstGeom prst="rect">
            <a:avLst/>
          </a:prstGeom>
          <a:noFill/>
        </p:spPr>
        <p:txBody>
          <a:bodyPr wrap="square" rtlCol="0">
            <a:spAutoFit/>
          </a:bodyPr>
          <a:lstStyle/>
          <a:p>
            <a:r>
              <a:rPr lang="en-US" b="1" dirty="0"/>
              <a:t>Solution</a:t>
            </a:r>
            <a:r>
              <a:rPr lang="en-US" dirty="0"/>
              <a:t>: The function </a:t>
            </a:r>
            <a:r>
              <a:rPr lang="en-US" i="1" dirty="0"/>
              <a:t>f</a:t>
            </a:r>
            <a:r>
              <a:rPr lang="en-US" dirty="0"/>
              <a:t> is invertible because it is a one-to-one correspondence. The inverse function </a:t>
            </a:r>
            <a:r>
              <a:rPr lang="en-US" i="1" dirty="0"/>
              <a:t>f</a:t>
            </a:r>
            <a:r>
              <a:rPr lang="en-US" i="1" baseline="30000" dirty="0"/>
              <a:t>-1</a:t>
            </a:r>
            <a:r>
              <a:rPr lang="en-US" baseline="30000" dirty="0"/>
              <a:t> </a:t>
            </a:r>
            <a:r>
              <a:rPr lang="en-US" dirty="0"/>
              <a:t> reverses the correspondence given by </a:t>
            </a:r>
            <a:r>
              <a:rPr lang="en-US" i="1" dirty="0"/>
              <a:t>f</a:t>
            </a:r>
            <a:r>
              <a:rPr lang="en-US" dirty="0"/>
              <a:t>, so </a:t>
            </a:r>
            <a:r>
              <a:rPr lang="en-US" i="1" dirty="0">
                <a:ea typeface="Cambria Math" panose="02040503050406030204" pitchFamily="18" charset="0"/>
              </a:rPr>
              <a:t>f</a:t>
            </a:r>
            <a:r>
              <a:rPr lang="en-US" i="1" baseline="30000" dirty="0">
                <a:ea typeface="Cambria Math" panose="02040503050406030204" pitchFamily="18" charset="0"/>
              </a:rPr>
              <a:t>-</a:t>
            </a:r>
            <a:r>
              <a:rPr lang="en-US" baseline="30000" dirty="0">
                <a:ea typeface="Cambria Math" panose="02040503050406030204" pitchFamily="18" charset="0"/>
              </a:rPr>
              <a:t>1</a:t>
            </a:r>
            <a:r>
              <a:rPr lang="en-US" i="1" baseline="30000" dirty="0">
                <a:ea typeface="Cambria Math" panose="02040503050406030204" pitchFamily="18" charset="0"/>
              </a:rPr>
              <a:t> </a:t>
            </a:r>
            <a:r>
              <a:rPr lang="en-US" dirty="0">
                <a:ea typeface="Cambria Math" panose="02040503050406030204" pitchFamily="18" charset="0"/>
              </a:rPr>
              <a:t>(</a:t>
            </a:r>
            <a:r>
              <a:rPr lang="en-US" dirty="0">
                <a:latin typeface="Cambria Math" panose="02040503050406030204" pitchFamily="18" charset="0"/>
                <a:ea typeface="Cambria Math" panose="02040503050406030204" pitchFamily="18" charset="0"/>
              </a:rPr>
              <a:t>1</a:t>
            </a:r>
            <a:r>
              <a:rPr lang="en-US" dirty="0">
                <a:ea typeface="Cambria Math" panose="02040503050406030204" pitchFamily="18" charset="0"/>
              </a:rPr>
              <a:t>) </a:t>
            </a:r>
            <a:r>
              <a:rPr lang="en-US" i="1" dirty="0">
                <a:ea typeface="Cambria Math" panose="02040503050406030204" pitchFamily="18" charset="0"/>
              </a:rPr>
              <a:t>= c</a:t>
            </a:r>
            <a:r>
              <a:rPr lang="en-US" dirty="0">
                <a:latin typeface="Cambria Math" panose="02040503050406030204" pitchFamily="18" charset="0"/>
                <a:ea typeface="Cambria Math" panose="02040503050406030204" pitchFamily="18" charset="0"/>
              </a:rPr>
              <a:t>,    </a:t>
            </a:r>
            <a:r>
              <a:rPr lang="en-US" i="1" dirty="0"/>
              <a:t>f</a:t>
            </a:r>
            <a:r>
              <a:rPr lang="en-US" i="1" baseline="30000" dirty="0"/>
              <a:t>-</a:t>
            </a:r>
            <a:r>
              <a:rPr lang="en-US" baseline="30000" dirty="0"/>
              <a:t>1</a:t>
            </a:r>
            <a:r>
              <a:rPr lang="en-US" i="1" baseline="30000" dirty="0"/>
              <a:t> </a:t>
            </a:r>
            <a:r>
              <a:rPr lang="en-US" i="1" dirty="0"/>
              <a:t>(</a:t>
            </a:r>
            <a:r>
              <a:rPr lang="en-US" dirty="0">
                <a:latin typeface="Cambria Math" panose="02040503050406030204" pitchFamily="18" charset="0"/>
                <a:ea typeface="Cambria Math" panose="02040503050406030204" pitchFamily="18" charset="0"/>
              </a:rPr>
              <a:t>2</a:t>
            </a:r>
            <a:r>
              <a:rPr lang="en-US" dirty="0"/>
              <a:t>)</a:t>
            </a:r>
            <a:r>
              <a:rPr lang="en-US" i="1" dirty="0"/>
              <a:t> = a,  </a:t>
            </a:r>
            <a:r>
              <a:rPr lang="en-US" dirty="0"/>
              <a:t>and</a:t>
            </a:r>
            <a:r>
              <a:rPr lang="en-US" i="1" dirty="0"/>
              <a:t> f</a:t>
            </a:r>
            <a:r>
              <a:rPr lang="en-US" i="1" baseline="30000" dirty="0"/>
              <a:t>-</a:t>
            </a:r>
            <a:r>
              <a:rPr lang="en-US" baseline="30000" dirty="0"/>
              <a:t>1</a:t>
            </a:r>
            <a:r>
              <a:rPr lang="en-US" i="1" baseline="30000" dirty="0"/>
              <a:t> </a:t>
            </a:r>
            <a:r>
              <a:rPr lang="en-US" i="1" dirty="0"/>
              <a:t>(</a:t>
            </a:r>
            <a:r>
              <a:rPr lang="en-US" dirty="0">
                <a:latin typeface="Cambria Math" panose="02040503050406030204" pitchFamily="18" charset="0"/>
                <a:ea typeface="Cambria Math" panose="02040503050406030204" pitchFamily="18" charset="0"/>
              </a:rPr>
              <a:t>3</a:t>
            </a:r>
            <a:r>
              <a:rPr lang="en-US" dirty="0"/>
              <a:t>)</a:t>
            </a:r>
            <a:r>
              <a:rPr lang="en-US" i="1" dirty="0"/>
              <a:t> = b.</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US" dirty="0"/>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a:t>
            </a:r>
            <a:r>
              <a:rPr lang="en-US" b="1" dirty="0">
                <a:latin typeface="Cambria Math" panose="02040503050406030204" pitchFamily="18" charset="0"/>
                <a:ea typeface="Cambria Math" panose="02040503050406030204" pitchFamily="18" charset="0"/>
              </a:rPr>
              <a:t> </a:t>
            </a:r>
            <a:r>
              <a:rPr lang="en-US" dirty="0"/>
              <a:t>Let </a:t>
            </a:r>
            <a:r>
              <a:rPr lang="en-US" i="1" dirty="0"/>
              <a:t>f: </a:t>
            </a:r>
            <a:r>
              <a:rPr lang="en-US" b="1" dirty="0"/>
              <a:t>Z </a:t>
            </a:r>
            <a:r>
              <a:rPr lang="en-US" i="1" dirty="0">
                <a:sym typeface="Wingdings" panose="05000000000000000000" pitchFamily="2" charset="2"/>
              </a:rPr>
              <a:t> </a:t>
            </a:r>
            <a:r>
              <a:rPr lang="en-US" b="1" dirty="0">
                <a:sym typeface="Wingdings" panose="05000000000000000000" pitchFamily="2" charset="2"/>
              </a:rPr>
              <a:t>Z</a:t>
            </a:r>
            <a:r>
              <a:rPr lang="en-US" i="1" dirty="0">
                <a:sym typeface="Wingdings" panose="05000000000000000000" pitchFamily="2" charset="2"/>
              </a:rPr>
              <a:t> </a:t>
            </a:r>
            <a:r>
              <a:rPr lang="en-US" dirty="0">
                <a:sym typeface="Wingdings" panose="05000000000000000000" pitchFamily="2" charset="2"/>
              </a:rPr>
              <a:t>be such that </a:t>
            </a:r>
            <a:r>
              <a:rPr lang="en-US" i="1" dirty="0">
                <a:sym typeface="Wingdings" panose="05000000000000000000" pitchFamily="2" charset="2"/>
              </a:rPr>
              <a:t>f(x) = x + </a:t>
            </a:r>
            <a:r>
              <a:rPr lang="en-US" dirty="0">
                <a:latin typeface="Cambria Math" panose="02040503050406030204" pitchFamily="18" charset="0"/>
                <a:ea typeface="Cambria Math" panose="02040503050406030204" pitchFamily="18" charset="0"/>
                <a:sym typeface="Wingdings" panose="05000000000000000000" pitchFamily="2" charset="2"/>
              </a:rPr>
              <a:t>1</a:t>
            </a:r>
            <a:r>
              <a:rPr lang="en-US" dirty="0">
                <a:sym typeface="Wingdings" panose="05000000000000000000" pitchFamily="2" charset="2"/>
              </a:rPr>
              <a:t>. Is </a:t>
            </a:r>
            <a:r>
              <a:rPr lang="en-US" i="1" dirty="0">
                <a:sym typeface="Wingdings" panose="05000000000000000000" pitchFamily="2" charset="2"/>
              </a:rPr>
              <a:t>f</a:t>
            </a:r>
            <a:r>
              <a:rPr lang="en-US" dirty="0">
                <a:sym typeface="Wingdings" panose="05000000000000000000" pitchFamily="2" charset="2"/>
              </a:rPr>
              <a:t> invertible, and if so, what is its inverse? </a:t>
            </a:r>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US" dirty="0"/>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a:t>
            </a:r>
            <a:r>
              <a:rPr lang="en-US" b="1" dirty="0">
                <a:latin typeface="Cambria Math" panose="02040503050406030204" pitchFamily="18" charset="0"/>
                <a:ea typeface="Cambria Math" panose="02040503050406030204" pitchFamily="18" charset="0"/>
              </a:rPr>
              <a:t> </a:t>
            </a:r>
            <a:r>
              <a:rPr lang="en-US" dirty="0"/>
              <a:t>Let </a:t>
            </a:r>
            <a:r>
              <a:rPr lang="en-US" i="1" dirty="0"/>
              <a:t>f: </a:t>
            </a:r>
            <a:r>
              <a:rPr lang="en-US" b="1" dirty="0"/>
              <a:t>Z </a:t>
            </a:r>
            <a:r>
              <a:rPr lang="en-US" i="1" dirty="0">
                <a:sym typeface="Wingdings" panose="05000000000000000000" pitchFamily="2" charset="2"/>
              </a:rPr>
              <a:t> </a:t>
            </a:r>
            <a:r>
              <a:rPr lang="en-US" b="1" dirty="0">
                <a:sym typeface="Wingdings" panose="05000000000000000000" pitchFamily="2" charset="2"/>
              </a:rPr>
              <a:t>Z</a:t>
            </a:r>
            <a:r>
              <a:rPr lang="en-US" i="1" dirty="0">
                <a:sym typeface="Wingdings" panose="05000000000000000000" pitchFamily="2" charset="2"/>
              </a:rPr>
              <a:t> </a:t>
            </a:r>
            <a:r>
              <a:rPr lang="en-US" dirty="0">
                <a:sym typeface="Wingdings" panose="05000000000000000000" pitchFamily="2" charset="2"/>
              </a:rPr>
              <a:t>be such that </a:t>
            </a:r>
            <a:r>
              <a:rPr lang="en-US" i="1" dirty="0">
                <a:sym typeface="Wingdings" panose="05000000000000000000" pitchFamily="2" charset="2"/>
              </a:rPr>
              <a:t>f(x) = x + </a:t>
            </a:r>
            <a:r>
              <a:rPr lang="en-US" dirty="0">
                <a:latin typeface="Cambria Math" panose="02040503050406030204" pitchFamily="18" charset="0"/>
                <a:ea typeface="Cambria Math" panose="02040503050406030204" pitchFamily="18" charset="0"/>
                <a:sym typeface="Wingdings" panose="05000000000000000000" pitchFamily="2" charset="2"/>
              </a:rPr>
              <a:t>1</a:t>
            </a:r>
            <a:r>
              <a:rPr lang="en-US" dirty="0">
                <a:sym typeface="Wingdings" panose="05000000000000000000" pitchFamily="2" charset="2"/>
              </a:rPr>
              <a:t>. Is </a:t>
            </a:r>
            <a:r>
              <a:rPr lang="en-US" i="1" dirty="0">
                <a:sym typeface="Wingdings" panose="05000000000000000000" pitchFamily="2" charset="2"/>
              </a:rPr>
              <a:t>f</a:t>
            </a:r>
            <a:r>
              <a:rPr lang="en-US" dirty="0">
                <a:sym typeface="Wingdings" panose="05000000000000000000"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r>
              <a:rPr lang="en-US" b="1" dirty="0"/>
              <a:t>Solution</a:t>
            </a:r>
            <a:r>
              <a:rPr lang="en-US" dirty="0"/>
              <a:t>: The function </a:t>
            </a:r>
            <a:r>
              <a:rPr lang="en-US" i="1" dirty="0"/>
              <a:t>f</a:t>
            </a:r>
            <a:r>
              <a:rPr lang="en-US" dirty="0"/>
              <a:t> is invertible because it is a one-to-one correspondence. The inverse function </a:t>
            </a:r>
            <a:r>
              <a:rPr lang="en-US" i="1" dirty="0"/>
              <a:t>f</a:t>
            </a:r>
            <a:r>
              <a:rPr lang="en-US" i="1" baseline="30000" dirty="0"/>
              <a:t>-1</a:t>
            </a:r>
            <a:r>
              <a:rPr lang="en-US" baseline="30000" dirty="0"/>
              <a:t> </a:t>
            </a:r>
            <a:r>
              <a:rPr lang="en-US" dirty="0"/>
              <a:t> reverses the correspondence  so </a:t>
            </a:r>
            <a:r>
              <a:rPr lang="en-US" i="1" dirty="0">
                <a:ea typeface="Cambria Math" panose="02040503050406030204" pitchFamily="18" charset="0"/>
              </a:rPr>
              <a:t>f</a:t>
            </a:r>
            <a:r>
              <a:rPr lang="en-US" i="1" baseline="30000" dirty="0">
                <a:ea typeface="Cambria Math" panose="02040503050406030204" pitchFamily="18" charset="0"/>
              </a:rPr>
              <a:t>-</a:t>
            </a:r>
            <a:r>
              <a:rPr lang="en-US" baseline="30000" dirty="0">
                <a:ea typeface="Cambria Math" panose="02040503050406030204" pitchFamily="18" charset="0"/>
              </a:rPr>
              <a:t>1</a:t>
            </a:r>
            <a:r>
              <a:rPr lang="en-US" i="1" baseline="30000" dirty="0">
                <a:ea typeface="Cambria Math" panose="02040503050406030204" pitchFamily="18" charset="0"/>
              </a:rPr>
              <a:t> </a:t>
            </a:r>
            <a:r>
              <a:rPr lang="en-US" i="1" dirty="0">
                <a:ea typeface="Cambria Math" panose="02040503050406030204" pitchFamily="18" charset="0"/>
              </a:rPr>
              <a:t>(y) = y – </a:t>
            </a:r>
            <a:r>
              <a:rPr lang="en-US" dirty="0">
                <a:latin typeface="Cambria Math" panose="02040503050406030204" pitchFamily="18" charset="0"/>
                <a:ea typeface="Cambria Math" panose="02040503050406030204" pitchFamily="18" charset="0"/>
              </a:rPr>
              <a:t>1.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8229600" cy="1143000"/>
          </a:xfrm>
        </p:spPr>
        <p:txBody>
          <a:bodyPr/>
          <a:lstStyle/>
          <a:p>
            <a:r>
              <a:rPr lang="en-IN" dirty="0"/>
              <a:t>Example</a:t>
            </a:r>
            <a:endParaRPr lang="en-IN" dirty="0"/>
          </a:p>
        </p:txBody>
      </p:sp>
      <p:pic>
        <p:nvPicPr>
          <p:cNvPr id="5" name="Picture 4"/>
          <p:cNvPicPr>
            <a:picLocks noChangeAspect="1"/>
          </p:cNvPicPr>
          <p:nvPr/>
        </p:nvPicPr>
        <p:blipFill>
          <a:blip r:embed="rId1"/>
          <a:stretch>
            <a:fillRect/>
          </a:stretch>
        </p:blipFill>
        <p:spPr>
          <a:xfrm>
            <a:off x="35767" y="1676400"/>
            <a:ext cx="7632000" cy="2464818"/>
          </a:xfrm>
          <a:prstGeom prst="rect">
            <a:avLst/>
          </a:prstGeom>
        </p:spPr>
      </p:pic>
      <p:pic>
        <p:nvPicPr>
          <p:cNvPr id="6" name="Picture 5"/>
          <p:cNvPicPr>
            <a:picLocks noChangeAspect="1"/>
          </p:cNvPicPr>
          <p:nvPr/>
        </p:nvPicPr>
        <p:blipFill>
          <a:blip r:embed="rId2"/>
          <a:stretch>
            <a:fillRect/>
          </a:stretch>
        </p:blipFill>
        <p:spPr>
          <a:xfrm>
            <a:off x="51318" y="4180435"/>
            <a:ext cx="8244000" cy="26666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US" dirty="0"/>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a:t>
            </a:r>
            <a:r>
              <a:rPr lang="en-US" dirty="0"/>
              <a:t>Let </a:t>
            </a:r>
            <a:r>
              <a:rPr lang="en-US" i="1" dirty="0"/>
              <a:t>f: </a:t>
            </a:r>
            <a:r>
              <a:rPr lang="en-US" b="1" dirty="0"/>
              <a:t>R</a:t>
            </a:r>
            <a:r>
              <a:rPr lang="en-US" i="1" dirty="0"/>
              <a:t> </a:t>
            </a:r>
            <a:r>
              <a:rPr lang="en-US" i="1" dirty="0">
                <a:latin typeface="Cambria Math" panose="02040503050406030204"/>
                <a:ea typeface="Cambria Math" panose="02040503050406030204"/>
                <a:sym typeface="Wingdings" panose="05000000000000000000" pitchFamily="2" charset="2"/>
              </a:rPr>
              <a:t>→</a:t>
            </a:r>
            <a:r>
              <a:rPr lang="en-US" i="1" dirty="0">
                <a:sym typeface="Wingdings" panose="05000000000000000000" pitchFamily="2" charset="2"/>
              </a:rPr>
              <a:t> </a:t>
            </a:r>
            <a:r>
              <a:rPr lang="en-US" b="1" dirty="0">
                <a:sym typeface="Wingdings" panose="05000000000000000000" pitchFamily="2" charset="2"/>
              </a:rPr>
              <a:t>R</a:t>
            </a:r>
            <a:r>
              <a:rPr lang="en-US" i="1" dirty="0">
                <a:sym typeface="Wingdings" panose="05000000000000000000" pitchFamily="2" charset="2"/>
              </a:rPr>
              <a:t> </a:t>
            </a:r>
            <a:r>
              <a:rPr lang="en-US" dirty="0">
                <a:sym typeface="Wingdings" panose="05000000000000000000" pitchFamily="2" charset="2"/>
              </a:rPr>
              <a:t>be such that </a:t>
            </a:r>
            <a:r>
              <a:rPr lang="en-US" i="1" dirty="0">
                <a:sym typeface="Wingdings" panose="05000000000000000000" pitchFamily="2" charset="2"/>
              </a:rPr>
              <a:t>                   </a:t>
            </a:r>
            <a:r>
              <a:rPr lang="en-US" dirty="0">
                <a:sym typeface="Wingdings" panose="05000000000000000000" pitchFamily="2" charset="2"/>
              </a:rPr>
              <a:t>.    Is </a:t>
            </a:r>
            <a:r>
              <a:rPr lang="en-US" i="1" dirty="0">
                <a:sym typeface="Wingdings" panose="05000000000000000000" pitchFamily="2" charset="2"/>
              </a:rPr>
              <a:t>f</a:t>
            </a:r>
            <a:r>
              <a:rPr lang="en-US" dirty="0">
                <a:sym typeface="Wingdings" panose="05000000000000000000"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2" cstate="print"/>
          <a:stretch>
            <a:fillRect/>
          </a:stretch>
        </p:blipFill>
        <p:spPr>
          <a:xfrm>
            <a:off x="6172200" y="1981200"/>
            <a:ext cx="1577340" cy="408623"/>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US" dirty="0"/>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a:t>
            </a:r>
            <a:r>
              <a:rPr lang="en-US" dirty="0"/>
              <a:t>Let </a:t>
            </a:r>
            <a:r>
              <a:rPr lang="en-US" i="1" dirty="0"/>
              <a:t>f: </a:t>
            </a:r>
            <a:r>
              <a:rPr lang="en-US" b="1" dirty="0"/>
              <a:t>R</a:t>
            </a:r>
            <a:r>
              <a:rPr lang="en-US" i="1" dirty="0"/>
              <a:t> </a:t>
            </a:r>
            <a:r>
              <a:rPr lang="en-US" i="1" dirty="0">
                <a:latin typeface="Cambria Math" panose="02040503050406030204"/>
                <a:ea typeface="Cambria Math" panose="02040503050406030204"/>
                <a:sym typeface="Wingdings" panose="05000000000000000000" pitchFamily="2" charset="2"/>
              </a:rPr>
              <a:t>→</a:t>
            </a:r>
            <a:r>
              <a:rPr lang="en-US" i="1" dirty="0">
                <a:sym typeface="Wingdings" panose="05000000000000000000" pitchFamily="2" charset="2"/>
              </a:rPr>
              <a:t> </a:t>
            </a:r>
            <a:r>
              <a:rPr lang="en-US" b="1" dirty="0">
                <a:sym typeface="Wingdings" panose="05000000000000000000" pitchFamily="2" charset="2"/>
              </a:rPr>
              <a:t>R</a:t>
            </a:r>
            <a:r>
              <a:rPr lang="en-US" i="1" dirty="0">
                <a:sym typeface="Wingdings" panose="05000000000000000000" pitchFamily="2" charset="2"/>
              </a:rPr>
              <a:t> </a:t>
            </a:r>
            <a:r>
              <a:rPr lang="en-US" dirty="0">
                <a:sym typeface="Wingdings" panose="05000000000000000000" pitchFamily="2" charset="2"/>
              </a:rPr>
              <a:t>be such that </a:t>
            </a:r>
            <a:r>
              <a:rPr lang="en-US" i="1" dirty="0">
                <a:sym typeface="Wingdings" panose="05000000000000000000" pitchFamily="2" charset="2"/>
              </a:rPr>
              <a:t>                   </a:t>
            </a:r>
            <a:r>
              <a:rPr lang="en-US" dirty="0">
                <a:sym typeface="Wingdings" panose="05000000000000000000" pitchFamily="2" charset="2"/>
              </a:rPr>
              <a:t>.    Is </a:t>
            </a:r>
            <a:r>
              <a:rPr lang="en-US" i="1" dirty="0">
                <a:sym typeface="Wingdings" panose="05000000000000000000" pitchFamily="2" charset="2"/>
              </a:rPr>
              <a:t>f</a:t>
            </a:r>
            <a:r>
              <a:rPr lang="en-US" dirty="0">
                <a:sym typeface="Wingdings" panose="05000000000000000000"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2"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r>
              <a:rPr lang="en-US" b="1" dirty="0"/>
              <a:t>Solution</a:t>
            </a:r>
            <a:r>
              <a:rPr lang="en-US" dirty="0"/>
              <a:t>: The function </a:t>
            </a:r>
            <a:r>
              <a:rPr lang="en-US" i="1" dirty="0"/>
              <a:t>f</a:t>
            </a:r>
            <a:r>
              <a:rPr lang="en-US" dirty="0"/>
              <a:t> is not invertible because it is not one-to-one .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endParaRPr lang="en-US" dirty="0"/>
          </a:p>
        </p:txBody>
      </p:sp>
      <p:sp>
        <p:nvSpPr>
          <p:cNvPr id="3" name="Content Placeholder 2"/>
          <p:cNvSpPr>
            <a:spLocks noGrp="1"/>
          </p:cNvSpPr>
          <p:nvPr>
            <p:ph idx="1"/>
          </p:nvPr>
        </p:nvSpPr>
        <p:spPr/>
        <p:txBody>
          <a:bodyPr/>
          <a:lstStyle/>
          <a:p>
            <a:r>
              <a:rPr lang="en-US" b="1" dirty="0"/>
              <a:t>Definition</a:t>
            </a:r>
            <a:r>
              <a:rPr lang="en-US" dirty="0"/>
              <a:t>: Let </a:t>
            </a:r>
            <a:r>
              <a:rPr lang="en-US" i="1" dirty="0"/>
              <a:t>f</a:t>
            </a:r>
            <a:r>
              <a:rPr lang="en-US" dirty="0"/>
              <a:t>: </a:t>
            </a:r>
            <a:r>
              <a:rPr lang="en-US" i="1" dirty="0"/>
              <a:t>B</a:t>
            </a:r>
            <a:r>
              <a:rPr lang="en-US" dirty="0"/>
              <a:t> </a:t>
            </a:r>
            <a:r>
              <a:rPr lang="en-US" dirty="0">
                <a:latin typeface="Cambria Math" panose="02040503050406030204"/>
                <a:ea typeface="Cambria Math" panose="02040503050406030204"/>
              </a:rPr>
              <a:t>→</a:t>
            </a:r>
            <a:r>
              <a:rPr lang="en-US" dirty="0">
                <a:sym typeface="Wingdings" panose="05000000000000000000" pitchFamily="2" charset="2"/>
              </a:rPr>
              <a:t> </a:t>
            </a:r>
            <a:r>
              <a:rPr lang="en-US" i="1" dirty="0">
                <a:sym typeface="Wingdings" panose="05000000000000000000" pitchFamily="2" charset="2"/>
              </a:rPr>
              <a:t>C</a:t>
            </a:r>
            <a:r>
              <a:rPr lang="en-US" dirty="0">
                <a:sym typeface="Wingdings" panose="05000000000000000000" pitchFamily="2" charset="2"/>
              </a:rPr>
              <a:t>, </a:t>
            </a:r>
            <a:r>
              <a:rPr lang="en-US" i="1" dirty="0">
                <a:sym typeface="Wingdings" panose="05000000000000000000" pitchFamily="2" charset="2"/>
              </a:rPr>
              <a:t>g</a:t>
            </a:r>
            <a:r>
              <a:rPr lang="en-US" dirty="0">
                <a:sym typeface="Wingdings" panose="05000000000000000000" pitchFamily="2" charset="2"/>
              </a:rPr>
              <a:t>: </a:t>
            </a:r>
            <a:r>
              <a:rPr lang="en-US" i="1" dirty="0">
                <a:sym typeface="Wingdings" panose="05000000000000000000" pitchFamily="2" charset="2"/>
              </a:rPr>
              <a:t>A</a:t>
            </a:r>
            <a:r>
              <a:rPr lang="en-US" dirty="0">
                <a:sym typeface="Wingdings" panose="05000000000000000000" pitchFamily="2" charset="2"/>
              </a:rPr>
              <a:t> </a:t>
            </a:r>
            <a:r>
              <a:rPr lang="en-US" dirty="0">
                <a:latin typeface="Cambria Math" panose="02040503050406030204"/>
                <a:ea typeface="Cambria Math" panose="02040503050406030204"/>
              </a:rPr>
              <a:t>→</a:t>
            </a:r>
            <a:r>
              <a:rPr lang="en-US" dirty="0">
                <a:sym typeface="Wingdings" panose="05000000000000000000" pitchFamily="2" charset="2"/>
              </a:rPr>
              <a:t> </a:t>
            </a:r>
            <a:r>
              <a:rPr lang="en-US" i="1" dirty="0">
                <a:sym typeface="Wingdings" panose="05000000000000000000" pitchFamily="2" charset="2"/>
              </a:rPr>
              <a:t>B</a:t>
            </a:r>
            <a:r>
              <a:rPr lang="en-US" dirty="0">
                <a:sym typeface="Wingdings" panose="05000000000000000000" pitchFamily="2" charset="2"/>
              </a:rPr>
              <a:t>. The </a:t>
            </a:r>
            <a:r>
              <a:rPr lang="en-US" i="1" dirty="0">
                <a:sym typeface="Wingdings" panose="05000000000000000000" pitchFamily="2" charset="2"/>
              </a:rPr>
              <a:t>composition of f with g</a:t>
            </a:r>
            <a:r>
              <a:rPr lang="en-US" dirty="0">
                <a:sym typeface="Wingdings" panose="05000000000000000000" pitchFamily="2" charset="2"/>
              </a:rPr>
              <a:t>, denoted            is the function from </a:t>
            </a:r>
            <a:r>
              <a:rPr lang="en-US" i="1" dirty="0">
                <a:sym typeface="Wingdings" panose="05000000000000000000" pitchFamily="2" charset="2"/>
              </a:rPr>
              <a:t>A</a:t>
            </a:r>
            <a:r>
              <a:rPr lang="en-US" dirty="0">
                <a:sym typeface="Wingdings" panose="05000000000000000000" pitchFamily="2" charset="2"/>
              </a:rPr>
              <a:t> to </a:t>
            </a:r>
            <a:r>
              <a:rPr lang="en-US" i="1" dirty="0">
                <a:sym typeface="Wingdings" panose="05000000000000000000" pitchFamily="2" charset="2"/>
              </a:rPr>
              <a:t>C </a:t>
            </a:r>
            <a:r>
              <a:rPr lang="en-US" dirty="0">
                <a:sym typeface="Wingdings" panose="05000000000000000000" pitchFamily="2" charset="2"/>
              </a:rPr>
              <a:t>defined by</a:t>
            </a:r>
            <a:endParaRPr lang="en-US" dirty="0">
              <a:sym typeface="Wingdings" panose="05000000000000000000" pitchFamily="2" charset="2"/>
            </a:endParaRPr>
          </a:p>
          <a:p>
            <a:pPr>
              <a:buNone/>
            </a:pPr>
            <a:endParaRPr lang="en-US" dirty="0"/>
          </a:p>
        </p:txBody>
      </p:sp>
      <p:pic>
        <p:nvPicPr>
          <p:cNvPr id="4" name="Picture 3" descr="addin_tmp.png"/>
          <p:cNvPicPr>
            <a:picLocks noChangeAspect="1"/>
          </p:cNvPicPr>
          <p:nvPr>
            <p:custDataLst>
              <p:tags r:id="rId1"/>
            </p:custDataLst>
          </p:nvPr>
        </p:nvPicPr>
        <p:blipFill>
          <a:blip r:embed="rId2"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3"/>
            </p:custDataLst>
          </p:nvPr>
        </p:nvPicPr>
        <p:blipFill>
          <a:blip r:embed="rId4"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5" cstate="print"/>
          <a:stretch>
            <a:fillRect/>
          </a:stretch>
        </p:blipFill>
        <p:spPr>
          <a:xfrm>
            <a:off x="2438400" y="3810000"/>
            <a:ext cx="5410200" cy="259080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Composition </a:t>
            </a:r>
            <a:endParaRPr lang="en-US" dirty="0"/>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105400" y="1524000"/>
            <a:ext cx="640080" cy="539913"/>
          </a:xfrm>
          <a:prstGeom prst="rect">
            <a:avLst/>
          </a:prstGeom>
          <a:noFill/>
        </p:spPr>
        <p:txBody>
          <a:bodyPr wrap="square" rtlCol="0">
            <a:spAutoFit/>
          </a:bodyPr>
          <a:lstStyle/>
          <a:p>
            <a:r>
              <a:rPr lang="en-US" sz="4000" b="1" dirty="0"/>
              <a:t>A</a:t>
            </a:r>
            <a:endParaRPr lang="en-US" sz="4000" b="1" dirty="0"/>
          </a:p>
        </p:txBody>
      </p:sp>
      <p:sp>
        <p:nvSpPr>
          <p:cNvPr id="65" name="TextBox 64"/>
          <p:cNvSpPr txBox="1"/>
          <p:nvPr/>
        </p:nvSpPr>
        <p:spPr>
          <a:xfrm>
            <a:off x="7620000" y="1524000"/>
            <a:ext cx="640080" cy="707886"/>
          </a:xfrm>
          <a:prstGeom prst="rect">
            <a:avLst/>
          </a:prstGeom>
          <a:noFill/>
        </p:spPr>
        <p:txBody>
          <a:bodyPr wrap="square" rtlCol="0">
            <a:spAutoFit/>
          </a:bodyPr>
          <a:lstStyle/>
          <a:p>
            <a:r>
              <a:rPr lang="en-US" sz="4000" b="1" dirty="0"/>
              <a:t>C</a:t>
            </a:r>
            <a:endParaRPr lang="en-US" sz="4000" b="1" dirty="0"/>
          </a:p>
        </p:txBody>
      </p:sp>
      <p:sp>
        <p:nvSpPr>
          <p:cNvPr id="66" name="TextBox 65"/>
          <p:cNvSpPr txBox="1"/>
          <p:nvPr/>
        </p:nvSpPr>
        <p:spPr>
          <a:xfrm>
            <a:off x="5257800" y="2133600"/>
            <a:ext cx="284480" cy="281694"/>
          </a:xfrm>
          <a:prstGeom prst="rect">
            <a:avLst/>
          </a:prstGeom>
          <a:noFill/>
        </p:spPr>
        <p:txBody>
          <a:bodyPr wrap="square" rtlCol="0">
            <a:spAutoFit/>
          </a:bodyPr>
          <a:lstStyle/>
          <a:p>
            <a:r>
              <a:rPr lang="en-US" dirty="0"/>
              <a:t>a</a:t>
            </a:r>
            <a:endParaRPr lang="en-US" dirty="0"/>
          </a:p>
        </p:txBody>
      </p:sp>
      <p:sp>
        <p:nvSpPr>
          <p:cNvPr id="67" name="TextBox 66"/>
          <p:cNvSpPr txBox="1"/>
          <p:nvPr/>
        </p:nvSpPr>
        <p:spPr>
          <a:xfrm>
            <a:off x="5247640" y="2842647"/>
            <a:ext cx="284480" cy="281694"/>
          </a:xfrm>
          <a:prstGeom prst="rect">
            <a:avLst/>
          </a:prstGeom>
          <a:noFill/>
        </p:spPr>
        <p:txBody>
          <a:bodyPr wrap="square" rtlCol="0">
            <a:spAutoFit/>
          </a:bodyPr>
          <a:lstStyle/>
          <a:p>
            <a:r>
              <a:rPr lang="en-US" dirty="0"/>
              <a:t>b</a:t>
            </a:r>
            <a:endParaRPr lang="en-US" dirty="0"/>
          </a:p>
        </p:txBody>
      </p:sp>
      <p:sp>
        <p:nvSpPr>
          <p:cNvPr id="68" name="TextBox 67"/>
          <p:cNvSpPr txBox="1"/>
          <p:nvPr/>
        </p:nvSpPr>
        <p:spPr>
          <a:xfrm>
            <a:off x="5247640" y="3423834"/>
            <a:ext cx="284480" cy="281694"/>
          </a:xfrm>
          <a:prstGeom prst="rect">
            <a:avLst/>
          </a:prstGeom>
          <a:noFill/>
        </p:spPr>
        <p:txBody>
          <a:bodyPr wrap="square" rtlCol="0">
            <a:spAutoFit/>
          </a:bodyPr>
          <a:lstStyle/>
          <a:p>
            <a:r>
              <a:rPr lang="en-US" dirty="0"/>
              <a:t>c</a:t>
            </a:r>
            <a:endParaRPr lang="en-US" dirty="0"/>
          </a:p>
        </p:txBody>
      </p:sp>
      <p:sp>
        <p:nvSpPr>
          <p:cNvPr id="69" name="TextBox 68"/>
          <p:cNvSpPr txBox="1"/>
          <p:nvPr/>
        </p:nvSpPr>
        <p:spPr>
          <a:xfrm>
            <a:off x="5247640" y="3946902"/>
            <a:ext cx="284480" cy="281694"/>
          </a:xfrm>
          <a:prstGeom prst="rect">
            <a:avLst/>
          </a:prstGeom>
          <a:noFill/>
        </p:spPr>
        <p:txBody>
          <a:bodyPr wrap="square" rtlCol="0">
            <a:spAutoFit/>
          </a:bodyPr>
          <a:lstStyle/>
          <a:p>
            <a:r>
              <a:rPr lang="en-US" dirty="0"/>
              <a:t>d</a:t>
            </a:r>
            <a:endParaRPr lang="en-US" dirty="0"/>
          </a:p>
        </p:txBody>
      </p:sp>
      <p:sp>
        <p:nvSpPr>
          <p:cNvPr id="71" name="TextBox 70"/>
          <p:cNvSpPr txBox="1"/>
          <p:nvPr/>
        </p:nvSpPr>
        <p:spPr>
          <a:xfrm>
            <a:off x="7772400" y="3124200"/>
            <a:ext cx="284480" cy="369332"/>
          </a:xfrm>
          <a:prstGeom prst="rect">
            <a:avLst/>
          </a:prstGeom>
          <a:noFill/>
        </p:spPr>
        <p:txBody>
          <a:bodyPr wrap="square" rtlCol="0">
            <a:spAutoFit/>
          </a:bodyPr>
          <a:lstStyle/>
          <a:p>
            <a:r>
              <a:rPr lang="en-US" dirty="0"/>
              <a:t>i</a:t>
            </a:r>
            <a:endParaRPr lang="en-US" dirty="0"/>
          </a:p>
        </p:txBody>
      </p:sp>
      <p:sp>
        <p:nvSpPr>
          <p:cNvPr id="72" name="TextBox 71"/>
          <p:cNvSpPr txBox="1"/>
          <p:nvPr/>
        </p:nvSpPr>
        <p:spPr>
          <a:xfrm>
            <a:off x="7665720" y="3888783"/>
            <a:ext cx="284480" cy="369332"/>
          </a:xfrm>
          <a:prstGeom prst="rect">
            <a:avLst/>
          </a:prstGeom>
          <a:noFill/>
        </p:spPr>
        <p:txBody>
          <a:bodyPr wrap="square" rtlCol="0">
            <a:spAutoFit/>
          </a:bodyPr>
          <a:lstStyle/>
          <a:p>
            <a:r>
              <a:rPr lang="en-US" dirty="0"/>
              <a:t>j</a:t>
            </a:r>
            <a:endParaRPr lang="en-US" dirty="0"/>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7696200" y="2438400"/>
            <a:ext cx="284480" cy="369332"/>
          </a:xfrm>
          <a:prstGeom prst="rect">
            <a:avLst/>
          </a:prstGeom>
          <a:noFill/>
        </p:spPr>
        <p:txBody>
          <a:bodyPr wrap="square" rtlCol="0">
            <a:spAutoFit/>
          </a:bodyPr>
          <a:lstStyle/>
          <a:p>
            <a:r>
              <a:rPr lang="en-US" dirty="0"/>
              <a:t>h</a:t>
            </a:r>
            <a:endParaRPr lang="en-US" dirty="0"/>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endParaRPr lang="en-US" sz="2400" i="1" dirty="0"/>
          </a:p>
        </p:txBody>
      </p:sp>
      <p:pic>
        <p:nvPicPr>
          <p:cNvPr id="81" name="Picture 80" descr="addin_tmp.png"/>
          <p:cNvPicPr>
            <a:picLocks noChangeAspect="1"/>
          </p:cNvPicPr>
          <p:nvPr>
            <p:custDataLst>
              <p:tags r:id="rId1"/>
            </p:custDataLst>
          </p:nvPr>
        </p:nvPicPr>
        <p:blipFill>
          <a:blip r:embed="rId2"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r>
                <a:rPr lang="en-US" sz="4000" b="1" dirty="0"/>
                <a:t>A</a:t>
              </a:r>
              <a:endParaRPr lang="en-US" sz="4000" b="1" dirty="0"/>
            </a:p>
          </p:txBody>
        </p:sp>
        <p:sp>
          <p:nvSpPr>
            <p:cNvPr id="18" name="TextBox 17"/>
            <p:cNvSpPr txBox="1"/>
            <p:nvPr/>
          </p:nvSpPr>
          <p:spPr>
            <a:xfrm>
              <a:off x="2133600" y="990600"/>
              <a:ext cx="685800" cy="707886"/>
            </a:xfrm>
            <a:prstGeom prst="rect">
              <a:avLst/>
            </a:prstGeom>
            <a:noFill/>
          </p:spPr>
          <p:txBody>
            <a:bodyPr wrap="square" rtlCol="0">
              <a:spAutoFit/>
            </a:bodyPr>
            <a:lstStyle/>
            <a:p>
              <a:r>
                <a:rPr lang="en-US" sz="4000" b="1" dirty="0"/>
                <a:t>B</a:t>
              </a:r>
              <a:endParaRPr lang="en-US" sz="4000" b="1" dirty="0"/>
            </a:p>
          </p:txBody>
        </p:sp>
        <p:sp>
          <p:nvSpPr>
            <p:cNvPr id="32" name="TextBox 31"/>
            <p:cNvSpPr txBox="1"/>
            <p:nvPr/>
          </p:nvSpPr>
          <p:spPr>
            <a:xfrm>
              <a:off x="4114800" y="1066800"/>
              <a:ext cx="685800" cy="707886"/>
            </a:xfrm>
            <a:prstGeom prst="rect">
              <a:avLst/>
            </a:prstGeom>
            <a:noFill/>
          </p:spPr>
          <p:txBody>
            <a:bodyPr wrap="square" rtlCol="0">
              <a:spAutoFit/>
            </a:bodyPr>
            <a:lstStyle/>
            <a:p>
              <a:r>
                <a:rPr lang="en-US" sz="4000" b="1" dirty="0"/>
                <a:t>C</a:t>
              </a:r>
              <a:endParaRPr lang="en-US" sz="4000" b="1" dirty="0"/>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57200" y="1752600"/>
              <a:ext cx="203200" cy="221599"/>
            </a:xfrm>
            <a:prstGeom prst="rect">
              <a:avLst/>
            </a:prstGeom>
            <a:noFill/>
          </p:spPr>
          <p:txBody>
            <a:bodyPr wrap="square" rtlCol="0">
              <a:spAutoFit/>
            </a:bodyPr>
            <a:lstStyle/>
            <a:p>
              <a:r>
                <a:rPr lang="en-US" dirty="0"/>
                <a:t>a</a:t>
              </a:r>
              <a:endParaRPr lang="en-US" dirty="0"/>
            </a:p>
          </p:txBody>
        </p:sp>
        <p:sp>
          <p:nvSpPr>
            <p:cNvPr id="20" name="TextBox 19"/>
            <p:cNvSpPr txBox="1"/>
            <p:nvPr/>
          </p:nvSpPr>
          <p:spPr>
            <a:xfrm>
              <a:off x="457200" y="2286000"/>
              <a:ext cx="203200" cy="221599"/>
            </a:xfrm>
            <a:prstGeom prst="rect">
              <a:avLst/>
            </a:prstGeom>
            <a:noFill/>
          </p:spPr>
          <p:txBody>
            <a:bodyPr wrap="square" rtlCol="0">
              <a:spAutoFit/>
            </a:bodyPr>
            <a:lstStyle/>
            <a:p>
              <a:r>
                <a:rPr lang="en-US" dirty="0"/>
                <a:t>b</a:t>
              </a:r>
              <a:endParaRPr lang="en-US" dirty="0"/>
            </a:p>
          </p:txBody>
        </p:sp>
        <p:sp>
          <p:nvSpPr>
            <p:cNvPr id="21" name="TextBox 20"/>
            <p:cNvSpPr txBox="1"/>
            <p:nvPr/>
          </p:nvSpPr>
          <p:spPr>
            <a:xfrm>
              <a:off x="457200" y="2743200"/>
              <a:ext cx="203200" cy="221599"/>
            </a:xfrm>
            <a:prstGeom prst="rect">
              <a:avLst/>
            </a:prstGeom>
            <a:noFill/>
          </p:spPr>
          <p:txBody>
            <a:bodyPr wrap="square" rtlCol="0">
              <a:spAutoFit/>
            </a:bodyPr>
            <a:lstStyle/>
            <a:p>
              <a:r>
                <a:rPr lang="en-US" dirty="0"/>
                <a:t>c</a:t>
              </a:r>
              <a:endParaRPr lang="en-US" dirty="0"/>
            </a:p>
          </p:txBody>
        </p:sp>
        <p:sp>
          <p:nvSpPr>
            <p:cNvPr id="22" name="TextBox 21"/>
            <p:cNvSpPr txBox="1"/>
            <p:nvPr/>
          </p:nvSpPr>
          <p:spPr>
            <a:xfrm>
              <a:off x="457200" y="3200400"/>
              <a:ext cx="203200" cy="221599"/>
            </a:xfrm>
            <a:prstGeom prst="rect">
              <a:avLst/>
            </a:prstGeom>
            <a:noFill/>
          </p:spPr>
          <p:txBody>
            <a:bodyPr wrap="square" rtlCol="0">
              <a:spAutoFit/>
            </a:bodyPr>
            <a:lstStyle/>
            <a:p>
              <a:r>
                <a:rPr lang="en-US" dirty="0"/>
                <a:t>d</a:t>
              </a:r>
              <a:endParaRPr lang="en-US" dirty="0"/>
            </a:p>
          </p:txBody>
        </p:sp>
        <p:sp>
          <p:nvSpPr>
            <p:cNvPr id="23" name="TextBox 22"/>
            <p:cNvSpPr txBox="1"/>
            <p:nvPr/>
          </p:nvSpPr>
          <p:spPr>
            <a:xfrm>
              <a:off x="2209800" y="1676400"/>
              <a:ext cx="228600" cy="369332"/>
            </a:xfrm>
            <a:prstGeom prst="rect">
              <a:avLst/>
            </a:prstGeom>
            <a:noFill/>
          </p:spPr>
          <p:txBody>
            <a:bodyPr wrap="square" rtlCol="0">
              <a:spAutoFit/>
            </a:bodyPr>
            <a:lstStyle/>
            <a:p>
              <a:r>
                <a:rPr lang="en-US" dirty="0"/>
                <a:t>V</a:t>
              </a:r>
              <a:endParaRPr lang="en-US" dirty="0"/>
            </a:p>
          </p:txBody>
        </p:sp>
        <p:sp>
          <p:nvSpPr>
            <p:cNvPr id="24" name="TextBox 23"/>
            <p:cNvSpPr txBox="1"/>
            <p:nvPr/>
          </p:nvSpPr>
          <p:spPr>
            <a:xfrm>
              <a:off x="2133600" y="2514600"/>
              <a:ext cx="203200" cy="221599"/>
            </a:xfrm>
            <a:prstGeom prst="rect">
              <a:avLst/>
            </a:prstGeom>
            <a:noFill/>
          </p:spPr>
          <p:txBody>
            <a:bodyPr wrap="square" rtlCol="0">
              <a:spAutoFit/>
            </a:bodyPr>
            <a:lstStyle/>
            <a:p>
              <a:r>
                <a:rPr lang="en-US" dirty="0"/>
                <a:t>W</a:t>
              </a:r>
              <a:endParaRPr lang="en-US" dirty="0"/>
            </a:p>
          </p:txBody>
        </p:sp>
        <p:sp>
          <p:nvSpPr>
            <p:cNvPr id="25" name="TextBox 24"/>
            <p:cNvSpPr txBox="1"/>
            <p:nvPr/>
          </p:nvSpPr>
          <p:spPr>
            <a:xfrm>
              <a:off x="2235200" y="3124200"/>
              <a:ext cx="127000" cy="369332"/>
            </a:xfrm>
            <a:prstGeom prst="rect">
              <a:avLst/>
            </a:prstGeom>
            <a:noFill/>
          </p:spPr>
          <p:txBody>
            <a:bodyPr wrap="square" rtlCol="0">
              <a:spAutoFit/>
            </a:bodyPr>
            <a:lstStyle/>
            <a:p>
              <a:r>
                <a:rPr lang="en-US" dirty="0"/>
                <a:t>X</a:t>
              </a:r>
              <a:endParaRPr lang="en-US" dirty="0"/>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86000" y="3657600"/>
              <a:ext cx="203200" cy="221599"/>
            </a:xfrm>
            <a:prstGeom prst="rect">
              <a:avLst/>
            </a:prstGeom>
            <a:noFill/>
          </p:spPr>
          <p:txBody>
            <a:bodyPr wrap="square" rtlCol="0">
              <a:spAutoFit/>
            </a:bodyPr>
            <a:lstStyle/>
            <a:p>
              <a:r>
                <a:rPr lang="en-US" dirty="0"/>
                <a:t>Y</a:t>
              </a:r>
              <a:endParaRPr lang="en-US" dirty="0"/>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r>
                <a:rPr lang="en-US" sz="2400" i="1" dirty="0"/>
                <a:t>g</a:t>
              </a:r>
              <a:endParaRPr lang="en-US" sz="2400" i="1" dirty="0"/>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191000" y="1828800"/>
              <a:ext cx="203200" cy="221599"/>
            </a:xfrm>
            <a:prstGeom prst="rect">
              <a:avLst/>
            </a:prstGeom>
            <a:noFill/>
          </p:spPr>
          <p:txBody>
            <a:bodyPr wrap="square" rtlCol="0">
              <a:spAutoFit/>
            </a:bodyPr>
            <a:lstStyle/>
            <a:p>
              <a:r>
                <a:rPr lang="en-US" dirty="0"/>
                <a:t>h</a:t>
              </a:r>
              <a:endParaRPr lang="en-US" dirty="0"/>
            </a:p>
          </p:txBody>
        </p:sp>
        <p:sp>
          <p:nvSpPr>
            <p:cNvPr id="39" name="TextBox 38"/>
            <p:cNvSpPr txBox="1"/>
            <p:nvPr/>
          </p:nvSpPr>
          <p:spPr>
            <a:xfrm>
              <a:off x="4267200" y="3048000"/>
              <a:ext cx="228600" cy="369332"/>
            </a:xfrm>
            <a:prstGeom prst="rect">
              <a:avLst/>
            </a:prstGeom>
            <a:noFill/>
          </p:spPr>
          <p:txBody>
            <a:bodyPr wrap="square" rtlCol="0">
              <a:spAutoFit/>
            </a:bodyPr>
            <a:lstStyle/>
            <a:p>
              <a:r>
                <a:rPr lang="en-US" dirty="0"/>
                <a:t>j</a:t>
              </a:r>
              <a:endParaRPr lang="en-US" dirty="0"/>
            </a:p>
          </p:txBody>
        </p:sp>
        <p:sp>
          <p:nvSpPr>
            <p:cNvPr id="40" name="TextBox 39"/>
            <p:cNvSpPr txBox="1"/>
            <p:nvPr/>
          </p:nvSpPr>
          <p:spPr>
            <a:xfrm>
              <a:off x="4267200" y="2286000"/>
              <a:ext cx="203200" cy="221599"/>
            </a:xfrm>
            <a:prstGeom prst="rect">
              <a:avLst/>
            </a:prstGeom>
            <a:noFill/>
          </p:spPr>
          <p:txBody>
            <a:bodyPr wrap="square" rtlCol="0">
              <a:spAutoFit/>
            </a:bodyPr>
            <a:lstStyle/>
            <a:p>
              <a:r>
                <a:rPr lang="en-US" dirty="0"/>
                <a:t>i</a:t>
              </a:r>
              <a:endParaRPr lang="en-US" dirty="0"/>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r>
                <a:rPr lang="en-US" sz="2400" i="1" dirty="0"/>
                <a:t>f</a:t>
              </a:r>
              <a:endParaRPr lang="en-US" sz="2400" i="1" dirty="0"/>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endParaRPr lang="en-US" dirty="0"/>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anose="02040503050406030204" pitchFamily="18" charset="0"/>
                <a:ea typeface="Cambria Math" panose="02040503050406030204" pitchFamily="18" charset="0"/>
              </a:rPr>
              <a:t>1</a:t>
            </a:r>
            <a:r>
              <a:rPr lang="en-US" dirty="0"/>
              <a:t>: If                         and                                  , then </a:t>
            </a:r>
            <a:endParaRPr lang="en-US" dirty="0"/>
          </a:p>
          <a:p>
            <a:endParaRPr lang="en-US" dirty="0"/>
          </a:p>
          <a:p>
            <a:pPr>
              <a:buNone/>
            </a:pPr>
            <a:r>
              <a:rPr lang="en-US" dirty="0"/>
              <a:t>     and  </a:t>
            </a:r>
            <a:endParaRPr lang="en-US" dirty="0"/>
          </a:p>
        </p:txBody>
      </p:sp>
      <p:pic>
        <p:nvPicPr>
          <p:cNvPr id="4" name="Picture 3" descr="addin_tmp.png"/>
          <p:cNvPicPr>
            <a:picLocks noChangeAspect="1"/>
          </p:cNvPicPr>
          <p:nvPr>
            <p:custDataLst>
              <p:tags r:id="rId1"/>
            </p:custDataLst>
          </p:nvPr>
        </p:nvPicPr>
        <p:blipFill>
          <a:blip r:embed="rId2"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3"/>
            </p:custDataLst>
          </p:nvPr>
        </p:nvPicPr>
        <p:blipFill>
          <a:blip r:embed="rId4"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5"/>
            </p:custDataLst>
          </p:nvPr>
        </p:nvPicPr>
        <p:blipFill>
          <a:blip r:embed="rId6"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7"/>
            </p:custDataLst>
          </p:nvPr>
        </p:nvPicPr>
        <p:blipFill>
          <a:blip r:embed="rId8" cstate="print"/>
          <a:stretch>
            <a:fillRect/>
          </a:stretch>
        </p:blipFill>
        <p:spPr>
          <a:xfrm>
            <a:off x="2590800" y="3886200"/>
            <a:ext cx="2931795" cy="408623"/>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endParaRPr lang="en-US" dirty="0"/>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anose="02040503050406030204" pitchFamily="18" charset="0"/>
                <a:ea typeface="Cambria Math" panose="02040503050406030204" pitchFamily="18" charset="0"/>
              </a:rPr>
              <a:t>2</a:t>
            </a:r>
            <a:r>
              <a:rPr lang="en-US" dirty="0"/>
              <a:t>: Let </a:t>
            </a:r>
            <a:r>
              <a:rPr lang="en-US" i="1" dirty="0"/>
              <a:t>g</a:t>
            </a:r>
            <a:r>
              <a:rPr lang="en-US" dirty="0"/>
              <a:t> be the function from the set {</a:t>
            </a:r>
            <a:r>
              <a:rPr lang="en-US" i="1" dirty="0" err="1"/>
              <a:t>a,b,c</a:t>
            </a:r>
            <a:r>
              <a:rPr lang="en-US" dirty="0"/>
              <a:t>}</a:t>
            </a:r>
            <a:r>
              <a:rPr lang="en-US" i="1" dirty="0"/>
              <a:t> </a:t>
            </a:r>
            <a:r>
              <a:rPr lang="en-US" dirty="0"/>
              <a:t>to itself such that </a:t>
            </a:r>
            <a:r>
              <a:rPr lang="en-US" i="1" dirty="0"/>
              <a:t>g</a:t>
            </a:r>
            <a:r>
              <a:rPr lang="en-US" dirty="0"/>
              <a:t>(</a:t>
            </a:r>
            <a:r>
              <a:rPr lang="en-US" i="1" dirty="0"/>
              <a:t>a</a:t>
            </a:r>
            <a:r>
              <a:rPr lang="en-US" dirty="0"/>
              <a:t>)</a:t>
            </a:r>
            <a:r>
              <a:rPr lang="en-US" i="1" dirty="0"/>
              <a:t> = b</a:t>
            </a:r>
            <a:r>
              <a:rPr lang="en-US" dirty="0"/>
              <a:t>, </a:t>
            </a:r>
            <a:r>
              <a:rPr lang="en-US" i="1" dirty="0"/>
              <a:t>g</a:t>
            </a:r>
            <a:r>
              <a:rPr lang="en-US" dirty="0"/>
              <a:t>(</a:t>
            </a:r>
            <a:r>
              <a:rPr lang="en-US" i="1" dirty="0"/>
              <a:t>b</a:t>
            </a:r>
            <a:r>
              <a:rPr lang="en-US" dirty="0"/>
              <a:t>)</a:t>
            </a:r>
            <a:r>
              <a:rPr lang="en-US" i="1" dirty="0"/>
              <a:t> = c</a:t>
            </a:r>
            <a:r>
              <a:rPr lang="en-US" dirty="0"/>
              <a:t>, and </a:t>
            </a:r>
            <a:r>
              <a:rPr lang="en-US" i="1" dirty="0"/>
              <a:t>g</a:t>
            </a:r>
            <a:r>
              <a:rPr lang="en-US" dirty="0"/>
              <a:t>(</a:t>
            </a:r>
            <a:r>
              <a:rPr lang="en-US" i="1" dirty="0"/>
              <a:t>c</a:t>
            </a:r>
            <a:r>
              <a:rPr lang="en-US" dirty="0"/>
              <a:t>)</a:t>
            </a:r>
            <a:r>
              <a:rPr lang="en-US" i="1" dirty="0"/>
              <a:t> = a</a:t>
            </a:r>
            <a:r>
              <a:rPr lang="en-US" dirty="0"/>
              <a:t>. Let  </a:t>
            </a:r>
            <a:r>
              <a:rPr lang="en-US" i="1" dirty="0"/>
              <a:t>f</a:t>
            </a:r>
            <a:r>
              <a:rPr lang="en-US" dirty="0"/>
              <a:t> be the function from the set {</a:t>
            </a:r>
            <a:r>
              <a:rPr lang="en-US" i="1" dirty="0" err="1"/>
              <a:t>a,b,c</a:t>
            </a:r>
            <a:r>
              <a:rPr lang="en-US" dirty="0"/>
              <a:t>}</a:t>
            </a:r>
            <a:r>
              <a:rPr lang="en-US" i="1" dirty="0"/>
              <a:t> </a:t>
            </a:r>
            <a:r>
              <a:rPr lang="en-US" dirty="0"/>
              <a:t>to the set {</a:t>
            </a:r>
            <a:r>
              <a:rPr lang="en-US" dirty="0">
                <a:latin typeface="Cambria Math" panose="02040503050406030204" pitchFamily="18" charset="0"/>
                <a:ea typeface="Cambria Math" panose="02040503050406030204" pitchFamily="18" charset="0"/>
              </a:rPr>
              <a:t>1,2,3</a:t>
            </a:r>
            <a:r>
              <a:rPr lang="en-US" dirty="0"/>
              <a:t>}</a:t>
            </a:r>
            <a:r>
              <a:rPr lang="en-US" i="1" dirty="0"/>
              <a:t> </a:t>
            </a:r>
            <a:r>
              <a:rPr lang="en-US" dirty="0"/>
              <a:t>such that     </a:t>
            </a:r>
            <a:r>
              <a:rPr lang="en-US" i="1" dirty="0"/>
              <a:t>f</a:t>
            </a:r>
            <a:r>
              <a:rPr lang="en-US" dirty="0"/>
              <a:t>(</a:t>
            </a:r>
            <a:r>
              <a:rPr lang="en-US" i="1" dirty="0"/>
              <a:t>a</a:t>
            </a:r>
            <a:r>
              <a:rPr lang="en-US" dirty="0"/>
              <a:t>)</a:t>
            </a:r>
            <a:r>
              <a:rPr lang="en-US" i="1" dirty="0"/>
              <a:t> = </a:t>
            </a:r>
            <a:r>
              <a:rPr lang="en-US" dirty="0">
                <a:latin typeface="Cambria Math" panose="02040503050406030204" pitchFamily="18" charset="0"/>
                <a:ea typeface="Cambria Math" panose="02040503050406030204" pitchFamily="18" charset="0"/>
              </a:rPr>
              <a:t>3</a:t>
            </a:r>
            <a:r>
              <a:rPr lang="en-US" dirty="0"/>
              <a:t>, </a:t>
            </a:r>
            <a:r>
              <a:rPr lang="en-US" i="1" dirty="0"/>
              <a:t>f</a:t>
            </a:r>
            <a:r>
              <a:rPr lang="en-US" dirty="0"/>
              <a:t>(</a:t>
            </a:r>
            <a:r>
              <a:rPr lang="en-US" i="1" dirty="0"/>
              <a:t>b</a:t>
            </a:r>
            <a:r>
              <a:rPr lang="en-US" dirty="0"/>
              <a:t>)</a:t>
            </a:r>
            <a:r>
              <a:rPr lang="en-US" i="1" dirty="0"/>
              <a:t> = </a:t>
            </a:r>
            <a:r>
              <a:rPr lang="en-US" dirty="0">
                <a:latin typeface="Cambria Math" panose="02040503050406030204" pitchFamily="18" charset="0"/>
                <a:ea typeface="Cambria Math" panose="02040503050406030204" pitchFamily="18" charset="0"/>
              </a:rPr>
              <a:t>2</a:t>
            </a:r>
            <a:r>
              <a:rPr lang="en-US" dirty="0"/>
              <a:t>, and </a:t>
            </a:r>
            <a:r>
              <a:rPr lang="en-US" i="1" dirty="0"/>
              <a:t>f</a:t>
            </a:r>
            <a:r>
              <a:rPr lang="en-US" dirty="0"/>
              <a:t>(</a:t>
            </a:r>
            <a:r>
              <a:rPr lang="en-US" i="1" dirty="0"/>
              <a:t>c</a:t>
            </a:r>
            <a:r>
              <a:rPr lang="en-US" dirty="0"/>
              <a:t>)</a:t>
            </a:r>
            <a:r>
              <a:rPr lang="en-US" i="1" dirty="0"/>
              <a:t> =</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1</a:t>
            </a:r>
            <a:r>
              <a:rPr lang="en-US" dirty="0"/>
              <a:t>.</a:t>
            </a:r>
            <a:endParaRPr lang="en-US" dirty="0"/>
          </a:p>
          <a:p>
            <a:pPr>
              <a:buNone/>
            </a:pPr>
            <a:r>
              <a:rPr lang="en-US" dirty="0"/>
              <a:t>    What is the composition of </a:t>
            </a:r>
            <a:r>
              <a:rPr lang="en-US" i="1" dirty="0"/>
              <a:t>f</a:t>
            </a:r>
            <a:r>
              <a:rPr lang="en-US" dirty="0"/>
              <a:t> and </a:t>
            </a:r>
            <a:r>
              <a:rPr lang="en-US" i="1" dirty="0"/>
              <a:t>g</a:t>
            </a:r>
            <a:r>
              <a:rPr lang="en-US" dirty="0"/>
              <a:t>, and what is the composition of </a:t>
            </a:r>
            <a:r>
              <a:rPr lang="en-US" i="1" dirty="0"/>
              <a:t>g </a:t>
            </a:r>
            <a:r>
              <a:rPr lang="en-US" dirty="0"/>
              <a:t>and </a:t>
            </a:r>
            <a:r>
              <a:rPr lang="en-US" i="1" dirty="0"/>
              <a:t>f</a:t>
            </a:r>
            <a:r>
              <a:rPr lang="en-US" dirty="0"/>
              <a:t>.</a:t>
            </a:r>
            <a:endParaRPr lang="en-US" dirty="0"/>
          </a:p>
          <a:p>
            <a:pPr>
              <a:buNone/>
            </a:pPr>
            <a:r>
              <a:rPr lang="en-US" b="1" dirty="0"/>
              <a:t>    </a:t>
            </a:r>
            <a:endParaRPr lang="en-US" dirty="0"/>
          </a:p>
          <a:p>
            <a:pPr lvl="1"/>
            <a:endParaRPr lang="en-US" dirty="0"/>
          </a:p>
          <a:p>
            <a:pPr lvl="1"/>
            <a:endParaRPr lang="en-US" dirty="0"/>
          </a:p>
          <a:p>
            <a:endParaRPr lang="en-US" dirty="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anose="02040503050406030204" pitchFamily="18" charset="0"/>
                <a:ea typeface="Cambria Math" panose="02040503050406030204" pitchFamily="18" charset="0"/>
              </a:rPr>
              <a:t>2</a:t>
            </a:r>
            <a:r>
              <a:rPr lang="en-US" dirty="0"/>
              <a:t>: Let </a:t>
            </a:r>
            <a:r>
              <a:rPr lang="en-US" i="1" dirty="0"/>
              <a:t>g</a:t>
            </a:r>
            <a:r>
              <a:rPr lang="en-US" dirty="0"/>
              <a:t> be the function from the set {</a:t>
            </a:r>
            <a:r>
              <a:rPr lang="en-US" i="1" dirty="0" err="1"/>
              <a:t>a,b,c</a:t>
            </a:r>
            <a:r>
              <a:rPr lang="en-US" dirty="0"/>
              <a:t>}</a:t>
            </a:r>
            <a:r>
              <a:rPr lang="en-US" i="1" dirty="0"/>
              <a:t> </a:t>
            </a:r>
            <a:r>
              <a:rPr lang="en-US" dirty="0"/>
              <a:t>to itself such that </a:t>
            </a:r>
            <a:r>
              <a:rPr lang="en-US" i="1" dirty="0"/>
              <a:t>g</a:t>
            </a:r>
            <a:r>
              <a:rPr lang="en-US" dirty="0"/>
              <a:t>(</a:t>
            </a:r>
            <a:r>
              <a:rPr lang="en-US" i="1" dirty="0"/>
              <a:t>a</a:t>
            </a:r>
            <a:r>
              <a:rPr lang="en-US" dirty="0"/>
              <a:t>)</a:t>
            </a:r>
            <a:r>
              <a:rPr lang="en-US" i="1" dirty="0"/>
              <a:t> = b</a:t>
            </a:r>
            <a:r>
              <a:rPr lang="en-US" dirty="0"/>
              <a:t>, </a:t>
            </a:r>
            <a:r>
              <a:rPr lang="en-US" i="1" dirty="0"/>
              <a:t>g</a:t>
            </a:r>
            <a:r>
              <a:rPr lang="en-US" dirty="0"/>
              <a:t>(</a:t>
            </a:r>
            <a:r>
              <a:rPr lang="en-US" i="1" dirty="0"/>
              <a:t>b</a:t>
            </a:r>
            <a:r>
              <a:rPr lang="en-US" dirty="0"/>
              <a:t>)</a:t>
            </a:r>
            <a:r>
              <a:rPr lang="en-US" i="1" dirty="0"/>
              <a:t> = c</a:t>
            </a:r>
            <a:r>
              <a:rPr lang="en-US" dirty="0"/>
              <a:t>, and </a:t>
            </a:r>
            <a:r>
              <a:rPr lang="en-US" i="1" dirty="0"/>
              <a:t>g</a:t>
            </a:r>
            <a:r>
              <a:rPr lang="en-US" dirty="0"/>
              <a:t>(</a:t>
            </a:r>
            <a:r>
              <a:rPr lang="en-US" i="1" dirty="0"/>
              <a:t>c</a:t>
            </a:r>
            <a:r>
              <a:rPr lang="en-US" dirty="0"/>
              <a:t>)</a:t>
            </a:r>
            <a:r>
              <a:rPr lang="en-US" i="1" dirty="0"/>
              <a:t> = a</a:t>
            </a:r>
            <a:r>
              <a:rPr lang="en-US" dirty="0"/>
              <a:t>. Let  </a:t>
            </a:r>
            <a:r>
              <a:rPr lang="en-US" i="1" dirty="0"/>
              <a:t>f</a:t>
            </a:r>
            <a:r>
              <a:rPr lang="en-US" dirty="0"/>
              <a:t> be the function from the set {</a:t>
            </a:r>
            <a:r>
              <a:rPr lang="en-US" i="1" dirty="0" err="1"/>
              <a:t>a,b,c</a:t>
            </a:r>
            <a:r>
              <a:rPr lang="en-US" dirty="0"/>
              <a:t>}</a:t>
            </a:r>
            <a:r>
              <a:rPr lang="en-US" i="1" dirty="0"/>
              <a:t> </a:t>
            </a:r>
            <a:r>
              <a:rPr lang="en-US" dirty="0"/>
              <a:t>to the set {</a:t>
            </a:r>
            <a:r>
              <a:rPr lang="en-US" dirty="0">
                <a:latin typeface="Cambria Math" panose="02040503050406030204" pitchFamily="18" charset="0"/>
                <a:ea typeface="Cambria Math" panose="02040503050406030204" pitchFamily="18" charset="0"/>
              </a:rPr>
              <a:t>1,2,3</a:t>
            </a:r>
            <a:r>
              <a:rPr lang="en-US" dirty="0"/>
              <a:t>}</a:t>
            </a:r>
            <a:r>
              <a:rPr lang="en-US" i="1" dirty="0"/>
              <a:t> </a:t>
            </a:r>
            <a:r>
              <a:rPr lang="en-US" dirty="0"/>
              <a:t>such that     </a:t>
            </a:r>
            <a:r>
              <a:rPr lang="en-US" i="1" dirty="0"/>
              <a:t>f</a:t>
            </a:r>
            <a:r>
              <a:rPr lang="en-US" dirty="0"/>
              <a:t>(</a:t>
            </a:r>
            <a:r>
              <a:rPr lang="en-US" i="1" dirty="0"/>
              <a:t>a</a:t>
            </a:r>
            <a:r>
              <a:rPr lang="en-US" dirty="0"/>
              <a:t>)</a:t>
            </a:r>
            <a:r>
              <a:rPr lang="en-US" i="1" dirty="0"/>
              <a:t> = </a:t>
            </a:r>
            <a:r>
              <a:rPr lang="en-US" dirty="0">
                <a:latin typeface="Cambria Math" panose="02040503050406030204" pitchFamily="18" charset="0"/>
                <a:ea typeface="Cambria Math" panose="02040503050406030204" pitchFamily="18" charset="0"/>
              </a:rPr>
              <a:t>3</a:t>
            </a:r>
            <a:r>
              <a:rPr lang="en-US" dirty="0"/>
              <a:t>, </a:t>
            </a:r>
            <a:r>
              <a:rPr lang="en-US" i="1" dirty="0"/>
              <a:t>f</a:t>
            </a:r>
            <a:r>
              <a:rPr lang="en-US" dirty="0"/>
              <a:t>(</a:t>
            </a:r>
            <a:r>
              <a:rPr lang="en-US" i="1" dirty="0"/>
              <a:t>b</a:t>
            </a:r>
            <a:r>
              <a:rPr lang="en-US" dirty="0"/>
              <a:t>)</a:t>
            </a:r>
            <a:r>
              <a:rPr lang="en-US" i="1" dirty="0"/>
              <a:t> = </a:t>
            </a:r>
            <a:r>
              <a:rPr lang="en-US" dirty="0">
                <a:latin typeface="Cambria Math" panose="02040503050406030204" pitchFamily="18" charset="0"/>
                <a:ea typeface="Cambria Math" panose="02040503050406030204" pitchFamily="18" charset="0"/>
              </a:rPr>
              <a:t>2</a:t>
            </a:r>
            <a:r>
              <a:rPr lang="en-US" dirty="0"/>
              <a:t>, and </a:t>
            </a:r>
            <a:r>
              <a:rPr lang="en-US" i="1" dirty="0"/>
              <a:t>f</a:t>
            </a:r>
            <a:r>
              <a:rPr lang="en-US" dirty="0"/>
              <a:t>(</a:t>
            </a:r>
            <a:r>
              <a:rPr lang="en-US" i="1" dirty="0"/>
              <a:t>c</a:t>
            </a:r>
            <a:r>
              <a:rPr lang="en-US" dirty="0"/>
              <a:t>)</a:t>
            </a:r>
            <a:r>
              <a:rPr lang="en-US" i="1" dirty="0"/>
              <a:t> =</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1</a:t>
            </a:r>
            <a:r>
              <a:rPr lang="en-US" dirty="0"/>
              <a:t>.</a:t>
            </a:r>
            <a:endParaRPr lang="en-US" dirty="0"/>
          </a:p>
          <a:p>
            <a:pPr>
              <a:buNone/>
            </a:pPr>
            <a:r>
              <a:rPr lang="en-US" dirty="0"/>
              <a:t>    What is the composition of </a:t>
            </a:r>
            <a:r>
              <a:rPr lang="en-US" i="1" dirty="0"/>
              <a:t>f</a:t>
            </a:r>
            <a:r>
              <a:rPr lang="en-US" dirty="0"/>
              <a:t> and </a:t>
            </a:r>
            <a:r>
              <a:rPr lang="en-US" i="1" dirty="0"/>
              <a:t>g</a:t>
            </a:r>
            <a:r>
              <a:rPr lang="en-US" dirty="0"/>
              <a:t>, and what is the composition of </a:t>
            </a:r>
            <a:r>
              <a:rPr lang="en-US" i="1" dirty="0"/>
              <a:t>g </a:t>
            </a:r>
            <a:r>
              <a:rPr lang="en-US" dirty="0"/>
              <a:t>and </a:t>
            </a:r>
            <a:r>
              <a:rPr lang="en-US" i="1" dirty="0"/>
              <a:t>f</a:t>
            </a:r>
            <a:r>
              <a:rPr lang="en-US" dirty="0"/>
              <a:t>.</a:t>
            </a:r>
            <a:endParaRPr lang="en-US" dirty="0"/>
          </a:p>
          <a:p>
            <a:pPr>
              <a:buNone/>
            </a:pPr>
            <a:r>
              <a:rPr lang="en-US" b="1" dirty="0"/>
              <a:t>    Solution:  </a:t>
            </a:r>
            <a:r>
              <a:rPr lang="en-US" dirty="0"/>
              <a:t>The composition </a:t>
            </a:r>
            <a:r>
              <a:rPr lang="en-US" i="1" dirty="0" err="1"/>
              <a:t>f</a:t>
            </a:r>
            <a:r>
              <a:rPr lang="en-US" i="1" dirty="0" err="1">
                <a:latin typeface="Cambria Math" panose="02040503050406030204"/>
                <a:ea typeface="Cambria Math" panose="02040503050406030204"/>
              </a:rPr>
              <a:t>∘g</a:t>
            </a:r>
            <a:r>
              <a:rPr lang="en-US" dirty="0"/>
              <a:t>  is defined by </a:t>
            </a:r>
            <a:endParaRPr lang="en-US" dirty="0"/>
          </a:p>
          <a:p>
            <a:pPr lvl="1">
              <a:buNone/>
            </a:pPr>
            <a:r>
              <a:rPr lang="en-US" i="1" dirty="0" err="1"/>
              <a:t>f</a:t>
            </a:r>
            <a:r>
              <a:rPr lang="en-US" i="1" dirty="0" err="1">
                <a:latin typeface="Cambria Math" panose="02040503050406030204"/>
                <a:ea typeface="Cambria Math" panose="02040503050406030204"/>
              </a:rPr>
              <a:t>∘g</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a</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a:t>
            </a:r>
            <a:r>
              <a:rPr lang="en-US" i="1" dirty="0">
                <a:ea typeface="Cambria Math" panose="02040503050406030204"/>
              </a:rPr>
              <a:t>f</a:t>
            </a:r>
            <a:r>
              <a:rPr lang="en-US" i="1" dirty="0">
                <a:latin typeface="Cambria Math" panose="02040503050406030204"/>
                <a:ea typeface="Cambria Math" panose="02040503050406030204"/>
              </a:rPr>
              <a:t>(g</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a</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 </a:t>
            </a:r>
            <a:r>
              <a:rPr lang="en-US" i="1" dirty="0">
                <a:ea typeface="Cambria Math" panose="02040503050406030204"/>
              </a:rPr>
              <a:t>f</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b</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 </a:t>
            </a:r>
            <a:r>
              <a:rPr lang="en-US" dirty="0">
                <a:latin typeface="Cambria Math" panose="02040503050406030204"/>
                <a:ea typeface="Cambria Math" panose="02040503050406030204"/>
              </a:rPr>
              <a:t>2</a:t>
            </a:r>
            <a:r>
              <a:rPr lang="en-US" i="1" dirty="0">
                <a:latin typeface="Cambria Math" panose="02040503050406030204"/>
                <a:ea typeface="Cambria Math" panose="02040503050406030204"/>
              </a:rPr>
              <a:t>.</a:t>
            </a:r>
            <a:r>
              <a:rPr lang="en-US" dirty="0"/>
              <a:t> </a:t>
            </a:r>
            <a:endParaRPr lang="en-US" dirty="0"/>
          </a:p>
          <a:p>
            <a:pPr lvl="1">
              <a:buNone/>
            </a:pPr>
            <a:r>
              <a:rPr lang="en-US" i="1" dirty="0" err="1"/>
              <a:t>f</a:t>
            </a:r>
            <a:r>
              <a:rPr lang="en-US" i="1" dirty="0" err="1">
                <a:latin typeface="Cambria Math" panose="02040503050406030204"/>
                <a:ea typeface="Cambria Math" panose="02040503050406030204"/>
              </a:rPr>
              <a:t>∘g</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b</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a:t>
            </a:r>
            <a:r>
              <a:rPr lang="en-US" i="1" dirty="0">
                <a:ea typeface="Cambria Math" panose="02040503050406030204"/>
              </a:rPr>
              <a:t>f</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g</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b</a:t>
            </a:r>
            <a:r>
              <a:rPr lang="en-US" dirty="0">
                <a:latin typeface="Cambria Math" panose="02040503050406030204"/>
                <a:ea typeface="Cambria Math" panose="02040503050406030204"/>
              </a:rPr>
              <a:t>)) </a:t>
            </a:r>
            <a:r>
              <a:rPr lang="en-US" i="1" dirty="0">
                <a:latin typeface="Cambria Math" panose="02040503050406030204"/>
                <a:ea typeface="Cambria Math" panose="02040503050406030204"/>
              </a:rPr>
              <a:t>= </a:t>
            </a:r>
            <a:r>
              <a:rPr lang="en-US" i="1" dirty="0">
                <a:ea typeface="Cambria Math" panose="02040503050406030204"/>
              </a:rPr>
              <a:t>f</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c</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 </a:t>
            </a:r>
            <a:r>
              <a:rPr lang="en-US" dirty="0">
                <a:latin typeface="Cambria Math" panose="02040503050406030204"/>
                <a:ea typeface="Cambria Math" panose="02040503050406030204"/>
              </a:rPr>
              <a:t>1</a:t>
            </a:r>
            <a:r>
              <a:rPr lang="en-US" i="1" dirty="0">
                <a:latin typeface="Cambria Math" panose="02040503050406030204"/>
                <a:ea typeface="Cambria Math" panose="02040503050406030204"/>
              </a:rPr>
              <a:t>.</a:t>
            </a:r>
            <a:r>
              <a:rPr lang="en-US" dirty="0"/>
              <a:t> </a:t>
            </a:r>
            <a:endParaRPr lang="en-US" dirty="0"/>
          </a:p>
          <a:p>
            <a:pPr lvl="1">
              <a:buNone/>
            </a:pPr>
            <a:r>
              <a:rPr lang="en-US" i="1" dirty="0" err="1"/>
              <a:t>f</a:t>
            </a:r>
            <a:r>
              <a:rPr lang="en-US" i="1" dirty="0" err="1">
                <a:latin typeface="Cambria Math" panose="02040503050406030204"/>
                <a:ea typeface="Cambria Math" panose="02040503050406030204"/>
              </a:rPr>
              <a:t>∘g</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c</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a:t>
            </a:r>
            <a:r>
              <a:rPr lang="en-US" i="1" dirty="0">
                <a:ea typeface="Cambria Math" panose="02040503050406030204"/>
              </a:rPr>
              <a:t>f</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g</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c</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 </a:t>
            </a:r>
            <a:r>
              <a:rPr lang="en-US" i="1" dirty="0">
                <a:ea typeface="Cambria Math" panose="02040503050406030204"/>
              </a:rPr>
              <a:t>f</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a</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 </a:t>
            </a:r>
            <a:r>
              <a:rPr lang="en-US" dirty="0">
                <a:latin typeface="Cambria Math" panose="02040503050406030204"/>
                <a:ea typeface="Cambria Math" panose="02040503050406030204"/>
              </a:rPr>
              <a:t>3</a:t>
            </a:r>
            <a:r>
              <a:rPr lang="en-US" i="1" dirty="0">
                <a:latin typeface="Cambria Math" panose="02040503050406030204"/>
                <a:ea typeface="Cambria Math" panose="02040503050406030204"/>
              </a:rPr>
              <a:t>.</a:t>
            </a:r>
            <a:r>
              <a:rPr lang="en-US" dirty="0"/>
              <a:t> </a:t>
            </a:r>
            <a:endParaRPr lang="en-US" dirty="0"/>
          </a:p>
          <a:p>
            <a:pPr lvl="1">
              <a:buNone/>
            </a:pPr>
            <a:r>
              <a:rPr lang="en-US" dirty="0"/>
              <a:t>Note that </a:t>
            </a:r>
            <a:r>
              <a:rPr lang="en-US" i="1" dirty="0" err="1"/>
              <a:t>g</a:t>
            </a:r>
            <a:r>
              <a:rPr lang="en-US" i="1" dirty="0" err="1">
                <a:latin typeface="Cambria Math" panose="02040503050406030204"/>
                <a:ea typeface="Cambria Math" panose="02040503050406030204"/>
              </a:rPr>
              <a:t>∘f</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is not defined, because the range of </a:t>
            </a:r>
            <a:r>
              <a:rPr lang="en-US" i="1" dirty="0">
                <a:ea typeface="Cambria Math" panose="02040503050406030204"/>
              </a:rPr>
              <a:t>f</a:t>
            </a:r>
            <a:r>
              <a:rPr lang="en-US" dirty="0">
                <a:latin typeface="Cambria Math" panose="02040503050406030204"/>
                <a:ea typeface="Cambria Math" panose="02040503050406030204"/>
              </a:rPr>
              <a:t> is not a subset of the domain of </a:t>
            </a:r>
            <a:r>
              <a:rPr lang="en-US" i="1" dirty="0">
                <a:ea typeface="Cambria Math" panose="02040503050406030204"/>
              </a:rPr>
              <a:t>g</a:t>
            </a:r>
            <a:r>
              <a:rPr lang="en-US" dirty="0">
                <a:latin typeface="Cambria Math" panose="02040503050406030204"/>
                <a:ea typeface="Cambria Math" panose="02040503050406030204"/>
              </a:rPr>
              <a:t>. </a:t>
            </a:r>
            <a:endParaRPr lang="en-US" dirty="0"/>
          </a:p>
          <a:p>
            <a:pPr lvl="1"/>
            <a:endParaRPr lang="en-US" dirty="0"/>
          </a:p>
          <a:p>
            <a:pPr lvl="1"/>
            <a:endParaRPr lang="en-US" dirty="0"/>
          </a:p>
          <a:p>
            <a:pPr lvl="1"/>
            <a:endParaRPr lang="en-US" dirty="0"/>
          </a:p>
          <a:p>
            <a:endParaRPr lang="en-US" dirty="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endParaRPr lang="en-US" dirty="0"/>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anose="02040503050406030204" pitchFamily="18" charset="0"/>
                <a:ea typeface="Cambria Math" panose="02040503050406030204" pitchFamily="18" charset="0"/>
              </a:rPr>
              <a:t>2</a:t>
            </a:r>
            <a:r>
              <a:rPr lang="en-US" dirty="0"/>
              <a:t>: Let f and g be functions from the set of integers to the set of integers defined by  </a:t>
            </a:r>
            <a:r>
              <a:rPr lang="en-US" i="1" dirty="0"/>
              <a:t>f</a:t>
            </a:r>
            <a:r>
              <a:rPr lang="en-US" dirty="0"/>
              <a:t>(</a:t>
            </a:r>
            <a:r>
              <a:rPr lang="en-US" i="1" dirty="0"/>
              <a:t>x</a:t>
            </a:r>
            <a:r>
              <a:rPr lang="en-US" dirty="0"/>
              <a:t>)</a:t>
            </a:r>
            <a:r>
              <a:rPr lang="en-US" i="1" dirty="0"/>
              <a:t> = </a:t>
            </a:r>
            <a:r>
              <a:rPr lang="en-US" dirty="0">
                <a:latin typeface="Cambria Math" panose="02040503050406030204" pitchFamily="18" charset="0"/>
                <a:ea typeface="Cambria Math" panose="02040503050406030204" pitchFamily="18" charset="0"/>
              </a:rPr>
              <a:t>2</a:t>
            </a:r>
            <a:r>
              <a:rPr lang="en-US" i="1" dirty="0"/>
              <a:t>x </a:t>
            </a:r>
            <a:r>
              <a:rPr lang="en-US" dirty="0"/>
              <a:t>+</a:t>
            </a:r>
            <a:r>
              <a:rPr lang="en-US" i="1" dirty="0"/>
              <a:t> </a:t>
            </a:r>
            <a:r>
              <a:rPr lang="en-US" dirty="0">
                <a:latin typeface="Cambria Math" panose="02040503050406030204" pitchFamily="18" charset="0"/>
                <a:ea typeface="Cambria Math" panose="02040503050406030204" pitchFamily="18" charset="0"/>
              </a:rPr>
              <a:t>3</a:t>
            </a:r>
            <a:r>
              <a:rPr lang="en-US" i="1" dirty="0"/>
              <a:t> </a:t>
            </a:r>
            <a:r>
              <a:rPr lang="en-US" dirty="0"/>
              <a:t>and </a:t>
            </a:r>
            <a:r>
              <a:rPr lang="en-US" i="1" dirty="0"/>
              <a:t>g</a:t>
            </a:r>
            <a:r>
              <a:rPr lang="en-US" dirty="0"/>
              <a:t>(</a:t>
            </a:r>
            <a:r>
              <a:rPr lang="en-US" i="1" dirty="0"/>
              <a:t>x</a:t>
            </a:r>
            <a:r>
              <a:rPr lang="en-US" dirty="0"/>
              <a:t>)</a:t>
            </a:r>
            <a:r>
              <a:rPr lang="en-US" i="1" dirty="0"/>
              <a:t> = </a:t>
            </a:r>
            <a:r>
              <a:rPr lang="en-US" dirty="0">
                <a:latin typeface="Cambria Math" panose="02040503050406030204" pitchFamily="18" charset="0"/>
                <a:ea typeface="Cambria Math" panose="02040503050406030204" pitchFamily="18" charset="0"/>
              </a:rPr>
              <a:t>3</a:t>
            </a:r>
            <a:r>
              <a:rPr lang="en-US" i="1" dirty="0"/>
              <a:t>x </a:t>
            </a:r>
            <a:r>
              <a:rPr lang="en-US" dirty="0"/>
              <a:t>+</a:t>
            </a:r>
            <a:r>
              <a:rPr lang="en-US" i="1" dirty="0"/>
              <a:t> </a:t>
            </a:r>
            <a:r>
              <a:rPr lang="en-US" dirty="0">
                <a:latin typeface="Cambria Math" panose="02040503050406030204" pitchFamily="18" charset="0"/>
                <a:ea typeface="Cambria Math" panose="02040503050406030204" pitchFamily="18" charset="0"/>
              </a:rPr>
              <a:t>2</a:t>
            </a:r>
            <a:r>
              <a:rPr lang="en-US" dirty="0"/>
              <a:t>. </a:t>
            </a:r>
            <a:endParaRPr lang="en-US" dirty="0"/>
          </a:p>
          <a:p>
            <a:pPr>
              <a:buNone/>
            </a:pPr>
            <a:r>
              <a:rPr lang="en-US" dirty="0"/>
              <a:t>   What is the composition of </a:t>
            </a:r>
            <a:r>
              <a:rPr lang="en-US" i="1" dirty="0"/>
              <a:t>f</a:t>
            </a:r>
            <a:r>
              <a:rPr lang="en-US" dirty="0"/>
              <a:t> and </a:t>
            </a:r>
            <a:r>
              <a:rPr lang="en-US" i="1" dirty="0"/>
              <a:t>g</a:t>
            </a:r>
            <a:r>
              <a:rPr lang="en-US" dirty="0"/>
              <a:t>, and also the composition of </a:t>
            </a:r>
            <a:r>
              <a:rPr lang="en-US" i="1" dirty="0"/>
              <a:t>g</a:t>
            </a:r>
            <a:r>
              <a:rPr lang="en-US" dirty="0"/>
              <a:t> and </a:t>
            </a:r>
            <a:r>
              <a:rPr lang="en-US" i="1" dirty="0"/>
              <a:t>f </a:t>
            </a:r>
            <a:r>
              <a:rPr lang="en-US" dirty="0"/>
              <a:t>?</a:t>
            </a:r>
            <a:endParaRPr lang="en-US" dirty="0"/>
          </a:p>
          <a:p>
            <a:endParaRPr lang="en-US" dirty="0"/>
          </a:p>
          <a:p>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endParaRPr lang="en-US" dirty="0"/>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anose="02040503050406030204" pitchFamily="18" charset="0"/>
                <a:ea typeface="Cambria Math" panose="02040503050406030204" pitchFamily="18" charset="0"/>
              </a:rPr>
              <a:t>2</a:t>
            </a:r>
            <a:r>
              <a:rPr lang="en-US" dirty="0"/>
              <a:t>: Let f and g be functions from the set of integers to the set of integers defined by  </a:t>
            </a:r>
            <a:r>
              <a:rPr lang="en-US" i="1" dirty="0"/>
              <a:t>f</a:t>
            </a:r>
            <a:r>
              <a:rPr lang="en-US" dirty="0"/>
              <a:t>(</a:t>
            </a:r>
            <a:r>
              <a:rPr lang="en-US" i="1" dirty="0"/>
              <a:t>x</a:t>
            </a:r>
            <a:r>
              <a:rPr lang="en-US" dirty="0"/>
              <a:t>)</a:t>
            </a:r>
            <a:r>
              <a:rPr lang="en-US" i="1" dirty="0"/>
              <a:t> = </a:t>
            </a:r>
            <a:r>
              <a:rPr lang="en-US" dirty="0">
                <a:latin typeface="Cambria Math" panose="02040503050406030204" pitchFamily="18" charset="0"/>
                <a:ea typeface="Cambria Math" panose="02040503050406030204" pitchFamily="18" charset="0"/>
              </a:rPr>
              <a:t>2</a:t>
            </a:r>
            <a:r>
              <a:rPr lang="en-US" i="1" dirty="0"/>
              <a:t>x </a:t>
            </a:r>
            <a:r>
              <a:rPr lang="en-US" dirty="0"/>
              <a:t>+</a:t>
            </a:r>
            <a:r>
              <a:rPr lang="en-US" i="1" dirty="0"/>
              <a:t> </a:t>
            </a:r>
            <a:r>
              <a:rPr lang="en-US" dirty="0">
                <a:latin typeface="Cambria Math" panose="02040503050406030204" pitchFamily="18" charset="0"/>
                <a:ea typeface="Cambria Math" panose="02040503050406030204" pitchFamily="18" charset="0"/>
              </a:rPr>
              <a:t>3</a:t>
            </a:r>
            <a:r>
              <a:rPr lang="en-US" i="1" dirty="0"/>
              <a:t> </a:t>
            </a:r>
            <a:r>
              <a:rPr lang="en-US" dirty="0"/>
              <a:t>and </a:t>
            </a:r>
            <a:r>
              <a:rPr lang="en-US" i="1" dirty="0"/>
              <a:t>g</a:t>
            </a:r>
            <a:r>
              <a:rPr lang="en-US" dirty="0"/>
              <a:t>(</a:t>
            </a:r>
            <a:r>
              <a:rPr lang="en-US" i="1" dirty="0"/>
              <a:t>x</a:t>
            </a:r>
            <a:r>
              <a:rPr lang="en-US" dirty="0"/>
              <a:t>)</a:t>
            </a:r>
            <a:r>
              <a:rPr lang="en-US" i="1" dirty="0"/>
              <a:t> = </a:t>
            </a:r>
            <a:r>
              <a:rPr lang="en-US" dirty="0">
                <a:latin typeface="Cambria Math" panose="02040503050406030204" pitchFamily="18" charset="0"/>
                <a:ea typeface="Cambria Math" panose="02040503050406030204" pitchFamily="18" charset="0"/>
              </a:rPr>
              <a:t>3</a:t>
            </a:r>
            <a:r>
              <a:rPr lang="en-US" i="1" dirty="0"/>
              <a:t>x </a:t>
            </a:r>
            <a:r>
              <a:rPr lang="en-US" dirty="0"/>
              <a:t>+</a:t>
            </a:r>
            <a:r>
              <a:rPr lang="en-US" i="1" dirty="0"/>
              <a:t> </a:t>
            </a:r>
            <a:r>
              <a:rPr lang="en-US" dirty="0">
                <a:latin typeface="Cambria Math" panose="02040503050406030204" pitchFamily="18" charset="0"/>
                <a:ea typeface="Cambria Math" panose="02040503050406030204" pitchFamily="18" charset="0"/>
              </a:rPr>
              <a:t>2</a:t>
            </a:r>
            <a:r>
              <a:rPr lang="en-US" dirty="0"/>
              <a:t>. </a:t>
            </a:r>
            <a:endParaRPr lang="en-US" dirty="0"/>
          </a:p>
          <a:p>
            <a:pPr>
              <a:buNone/>
            </a:pPr>
            <a:r>
              <a:rPr lang="en-US" dirty="0"/>
              <a:t>   What is the composition of </a:t>
            </a:r>
            <a:r>
              <a:rPr lang="en-US" i="1" dirty="0"/>
              <a:t>f</a:t>
            </a:r>
            <a:r>
              <a:rPr lang="en-US" dirty="0"/>
              <a:t> and </a:t>
            </a:r>
            <a:r>
              <a:rPr lang="en-US" i="1" dirty="0"/>
              <a:t>g</a:t>
            </a:r>
            <a:r>
              <a:rPr lang="en-US" dirty="0"/>
              <a:t>, and also the composition of </a:t>
            </a:r>
            <a:r>
              <a:rPr lang="en-US" i="1" dirty="0"/>
              <a:t>g</a:t>
            </a:r>
            <a:r>
              <a:rPr lang="en-US" dirty="0"/>
              <a:t> and </a:t>
            </a:r>
            <a:r>
              <a:rPr lang="en-US" i="1" dirty="0"/>
              <a:t>f </a:t>
            </a:r>
            <a:r>
              <a:rPr lang="en-US" dirty="0"/>
              <a:t>?</a:t>
            </a:r>
            <a:endParaRPr lang="en-US" dirty="0"/>
          </a:p>
          <a:p>
            <a:pPr>
              <a:buNone/>
            </a:pPr>
            <a:r>
              <a:rPr lang="en-US" b="1" dirty="0"/>
              <a:t>     Solution:</a:t>
            </a:r>
            <a:endParaRPr lang="en-US" dirty="0"/>
          </a:p>
          <a:p>
            <a:pPr lvl="1">
              <a:buNone/>
            </a:pPr>
            <a:r>
              <a:rPr lang="en-US" i="1" dirty="0" err="1"/>
              <a:t>f</a:t>
            </a:r>
            <a:r>
              <a:rPr lang="en-US" i="1" dirty="0" err="1">
                <a:latin typeface="Cambria Math" panose="02040503050406030204"/>
                <a:ea typeface="Cambria Math" panose="02040503050406030204"/>
              </a:rPr>
              <a:t>∘g</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a:t>
            </a:r>
            <a:r>
              <a:rPr lang="en-US" i="1" dirty="0">
                <a:ea typeface="Cambria Math" panose="02040503050406030204"/>
              </a:rPr>
              <a:t>x</a:t>
            </a:r>
            <a:r>
              <a:rPr lang="en-US" dirty="0">
                <a:latin typeface="Cambria Math" panose="02040503050406030204"/>
                <a:ea typeface="Cambria Math" panose="02040503050406030204"/>
              </a:rPr>
              <a:t>)= </a:t>
            </a:r>
            <a:r>
              <a:rPr lang="en-US" i="1" dirty="0">
                <a:ea typeface="Cambria Math" panose="02040503050406030204"/>
              </a:rPr>
              <a:t>f</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g</a:t>
            </a:r>
            <a:r>
              <a:rPr lang="en-US" dirty="0">
                <a:latin typeface="Cambria Math" panose="02040503050406030204"/>
                <a:ea typeface="Cambria Math" panose="02040503050406030204"/>
              </a:rPr>
              <a:t>(</a:t>
            </a:r>
            <a:r>
              <a:rPr lang="en-US" i="1" dirty="0">
                <a:ea typeface="Cambria Math" panose="02040503050406030204"/>
              </a:rPr>
              <a:t>x</a:t>
            </a:r>
            <a:r>
              <a:rPr lang="en-US" dirty="0">
                <a:latin typeface="Cambria Math" panose="02040503050406030204"/>
                <a:ea typeface="Cambria Math" panose="02040503050406030204"/>
              </a:rPr>
              <a:t>)) =</a:t>
            </a:r>
            <a:r>
              <a:rPr lang="en-US" i="1" dirty="0">
                <a:latin typeface="Cambria Math" panose="02040503050406030204"/>
                <a:ea typeface="Cambria Math" panose="02040503050406030204"/>
              </a:rPr>
              <a:t> </a:t>
            </a:r>
            <a:r>
              <a:rPr lang="en-US" i="1" dirty="0">
                <a:ea typeface="Cambria Math" panose="02040503050406030204"/>
              </a:rPr>
              <a:t>f</a:t>
            </a:r>
            <a:r>
              <a:rPr lang="en-US" dirty="0">
                <a:latin typeface="Cambria Math" panose="02040503050406030204"/>
                <a:ea typeface="Cambria Math" panose="02040503050406030204"/>
              </a:rPr>
              <a:t>(3</a:t>
            </a:r>
            <a:r>
              <a:rPr lang="en-US" i="1" dirty="0">
                <a:ea typeface="Cambria Math" panose="02040503050406030204"/>
              </a:rPr>
              <a:t>x</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2)</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2(3</a:t>
            </a:r>
            <a:r>
              <a:rPr lang="en-US" i="1" dirty="0">
                <a:ea typeface="Cambria Math" panose="02040503050406030204"/>
              </a:rPr>
              <a:t>x</a:t>
            </a:r>
            <a:r>
              <a:rPr lang="en-US" dirty="0">
                <a:latin typeface="Cambria Math" panose="02040503050406030204"/>
                <a:ea typeface="Cambria Math" panose="02040503050406030204"/>
              </a:rPr>
              <a:t> +</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2)</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+ 3</a:t>
            </a:r>
            <a:r>
              <a:rPr lang="en-US" i="1" dirty="0">
                <a:latin typeface="Cambria Math" panose="02040503050406030204"/>
                <a:ea typeface="Cambria Math" panose="02040503050406030204"/>
              </a:rPr>
              <a:t> = </a:t>
            </a:r>
            <a:r>
              <a:rPr lang="en-US" dirty="0">
                <a:latin typeface="Cambria Math" panose="02040503050406030204"/>
                <a:ea typeface="Cambria Math" panose="02040503050406030204"/>
              </a:rPr>
              <a:t>6</a:t>
            </a:r>
            <a:r>
              <a:rPr lang="en-US" i="1" dirty="0">
                <a:ea typeface="Cambria Math" panose="02040503050406030204"/>
              </a:rPr>
              <a:t>x</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+ 7</a:t>
            </a:r>
            <a:endParaRPr lang="en-US" dirty="0"/>
          </a:p>
          <a:p>
            <a:pPr lvl="1">
              <a:buNone/>
            </a:pPr>
            <a:r>
              <a:rPr lang="en-US" i="1" dirty="0" err="1"/>
              <a:t>g</a:t>
            </a:r>
            <a:r>
              <a:rPr lang="en-US" i="1" dirty="0" err="1">
                <a:latin typeface="Cambria Math" panose="02040503050406030204"/>
                <a:ea typeface="Cambria Math" panose="02040503050406030204"/>
              </a:rPr>
              <a:t>∘f</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a:t>
            </a:r>
            <a:r>
              <a:rPr lang="en-US" i="1" dirty="0">
                <a:ea typeface="Cambria Math" panose="02040503050406030204"/>
              </a:rPr>
              <a:t>x</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a:t>
            </a:r>
            <a:r>
              <a:rPr lang="en-US" i="1" dirty="0">
                <a:ea typeface="Cambria Math" panose="02040503050406030204"/>
              </a:rPr>
              <a:t>g</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f</a:t>
            </a:r>
            <a:r>
              <a:rPr lang="en-US" dirty="0">
                <a:latin typeface="Cambria Math" panose="02040503050406030204"/>
                <a:ea typeface="Cambria Math" panose="02040503050406030204"/>
              </a:rPr>
              <a:t>(</a:t>
            </a:r>
            <a:r>
              <a:rPr lang="en-US" i="1" dirty="0">
                <a:ea typeface="Cambria Math" panose="02040503050406030204"/>
              </a:rPr>
              <a:t>x</a:t>
            </a:r>
            <a:r>
              <a:rPr lang="en-US" dirty="0">
                <a:latin typeface="Cambria Math" panose="02040503050406030204"/>
                <a:ea typeface="Cambria Math" panose="02040503050406030204"/>
              </a:rPr>
              <a:t>)) =</a:t>
            </a:r>
            <a:r>
              <a:rPr lang="en-US" i="1" dirty="0">
                <a:latin typeface="Cambria Math" panose="02040503050406030204"/>
                <a:ea typeface="Cambria Math" panose="02040503050406030204"/>
              </a:rPr>
              <a:t> </a:t>
            </a:r>
            <a:r>
              <a:rPr lang="en-US" i="1" dirty="0">
                <a:ea typeface="Cambria Math" panose="02040503050406030204"/>
              </a:rPr>
              <a:t>g</a:t>
            </a:r>
            <a:r>
              <a:rPr lang="en-US" dirty="0">
                <a:latin typeface="Cambria Math" panose="02040503050406030204"/>
                <a:ea typeface="Cambria Math" panose="02040503050406030204"/>
              </a:rPr>
              <a:t>(2</a:t>
            </a:r>
            <a:r>
              <a:rPr lang="en-US" i="1" dirty="0">
                <a:ea typeface="Cambria Math" panose="02040503050406030204"/>
              </a:rPr>
              <a:t>x</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+ 3) = 3(2</a:t>
            </a:r>
            <a:r>
              <a:rPr lang="en-US" i="1" dirty="0">
                <a:ea typeface="Cambria Math" panose="02040503050406030204"/>
              </a:rPr>
              <a:t>x </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3)</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+ 2</a:t>
            </a:r>
            <a:r>
              <a:rPr lang="en-US" i="1" dirty="0">
                <a:latin typeface="Cambria Math" panose="02040503050406030204"/>
                <a:ea typeface="Cambria Math" panose="02040503050406030204"/>
              </a:rPr>
              <a:t> = </a:t>
            </a:r>
            <a:r>
              <a:rPr lang="en-US" dirty="0">
                <a:latin typeface="Cambria Math" panose="02040503050406030204"/>
                <a:ea typeface="Cambria Math" panose="02040503050406030204"/>
              </a:rPr>
              <a:t>6</a:t>
            </a:r>
            <a:r>
              <a:rPr lang="en-US" i="1" dirty="0">
                <a:ea typeface="Cambria Math" panose="02040503050406030204"/>
              </a:rPr>
              <a:t>x</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+ 11</a:t>
            </a:r>
            <a:r>
              <a:rPr lang="en-US" dirty="0"/>
              <a:t> </a:t>
            </a:r>
            <a:endParaRPr lang="en-US" dirty="0"/>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Functions</a:t>
            </a:r>
            <a:endParaRPr lang="en-US" dirty="0"/>
          </a:p>
        </p:txBody>
      </p:sp>
      <p:sp>
        <p:nvSpPr>
          <p:cNvPr id="3" name="Content Placeholder 2"/>
          <p:cNvSpPr>
            <a:spLocks noGrp="1"/>
          </p:cNvSpPr>
          <p:nvPr>
            <p:ph idx="1"/>
          </p:nvPr>
        </p:nvSpPr>
        <p:spPr/>
        <p:txBody>
          <a:bodyPr/>
          <a:lstStyle/>
          <a:p>
            <a:r>
              <a:rPr lang="en-US" dirty="0"/>
              <a:t>Let </a:t>
            </a:r>
            <a:r>
              <a:rPr lang="en-US" i="1" dirty="0"/>
              <a:t>f</a:t>
            </a:r>
            <a:r>
              <a:rPr lang="en-US" dirty="0"/>
              <a:t> be a function from the set </a:t>
            </a:r>
            <a:r>
              <a:rPr lang="en-US" i="1" dirty="0"/>
              <a:t>A</a:t>
            </a:r>
            <a:r>
              <a:rPr lang="en-US" dirty="0"/>
              <a:t> to the set </a:t>
            </a:r>
            <a:r>
              <a:rPr lang="en-US" i="1" dirty="0"/>
              <a:t>B</a:t>
            </a:r>
            <a:r>
              <a:rPr lang="en-US" dirty="0"/>
              <a:t>. The </a:t>
            </a:r>
            <a:r>
              <a:rPr lang="en-US" i="1" dirty="0"/>
              <a:t>graph</a:t>
            </a:r>
            <a:r>
              <a:rPr lang="en-US" dirty="0"/>
              <a:t> of the function </a:t>
            </a:r>
            <a:r>
              <a:rPr lang="en-US" i="1" dirty="0"/>
              <a:t>f</a:t>
            </a:r>
            <a:r>
              <a:rPr lang="en-US" dirty="0"/>
              <a:t> is the set of ordered pairs   </a:t>
            </a:r>
            <a:r>
              <a:rPr lang="en-US" dirty="0">
                <a:latin typeface="Cambria Math" panose="02040503050406030204" pitchFamily="18" charset="0"/>
                <a:ea typeface="Cambria Math" panose="02040503050406030204" pitchFamily="18" charset="0"/>
              </a:rPr>
              <a:t>{(</a:t>
            </a:r>
            <a:r>
              <a:rPr lang="en-US" i="1" dirty="0" err="1">
                <a:ea typeface="Cambria Math" panose="02040503050406030204" pitchFamily="18" charset="0"/>
              </a:rPr>
              <a:t>a,b</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i="1" dirty="0">
                <a:latin typeface="Cambria Math" panose="02040503050406030204"/>
                <a:ea typeface="Cambria Math" panose="02040503050406030204"/>
              </a:rPr>
              <a:t>A</a:t>
            </a:r>
            <a:r>
              <a:rPr lang="en-US" dirty="0">
                <a:latin typeface="Cambria Math" panose="02040503050406030204"/>
                <a:ea typeface="Cambria Math" panose="02040503050406030204"/>
              </a:rPr>
              <a:t> and </a:t>
            </a:r>
            <a:r>
              <a:rPr lang="en-US" i="1" dirty="0">
                <a:ea typeface="Cambria Math" panose="02040503050406030204"/>
              </a:rPr>
              <a:t>f</a:t>
            </a:r>
            <a:r>
              <a:rPr lang="en-US" dirty="0">
                <a:latin typeface="Cambria Math" panose="02040503050406030204"/>
                <a:ea typeface="Cambria Math" panose="02040503050406030204"/>
              </a:rPr>
              <a:t>(</a:t>
            </a:r>
            <a:r>
              <a:rPr lang="en-US" i="1" dirty="0">
                <a:ea typeface="Cambria Math" panose="02040503050406030204"/>
              </a:rPr>
              <a:t>a</a:t>
            </a:r>
            <a:r>
              <a:rPr lang="en-US" dirty="0">
                <a:latin typeface="Cambria Math" panose="02040503050406030204"/>
                <a:ea typeface="Cambria Math" panose="02040503050406030204"/>
              </a:rPr>
              <a:t>) = </a:t>
            </a:r>
            <a:r>
              <a:rPr lang="en-US" i="1" dirty="0">
                <a:ea typeface="Cambria Math" panose="02040503050406030204"/>
              </a:rPr>
              <a:t>b</a:t>
            </a:r>
            <a:r>
              <a:rPr lang="en-US" dirty="0">
                <a:latin typeface="Cambria Math" panose="02040503050406030204"/>
                <a:ea typeface="Cambria Math" panose="02040503050406030204"/>
              </a:rPr>
              <a:t>}.</a:t>
            </a:r>
            <a:endParaRPr lang="en-US" dirty="0"/>
          </a:p>
        </p:txBody>
      </p:sp>
      <p:pic>
        <p:nvPicPr>
          <p:cNvPr id="4" name="Picture 3" descr="0219.jpg"/>
          <p:cNvPicPr>
            <a:picLocks noChangeAspect="1"/>
          </p:cNvPicPr>
          <p:nvPr/>
        </p:nvPicPr>
        <p:blipFill>
          <a:blip r:embed="rId1"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2"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r>
              <a:rPr lang="en-US" sz="2400" dirty="0"/>
              <a:t>Graph of </a:t>
            </a:r>
            <a:r>
              <a:rPr lang="en-US" sz="2400" i="1" dirty="0"/>
              <a:t>f</a:t>
            </a:r>
            <a:r>
              <a:rPr lang="en-US" sz="2400" dirty="0"/>
              <a:t>(</a:t>
            </a:r>
            <a:r>
              <a:rPr lang="en-US" sz="2400" i="1" dirty="0"/>
              <a:t>n</a:t>
            </a:r>
            <a:r>
              <a:rPr lang="en-US" sz="2400" dirty="0"/>
              <a:t>) = </a:t>
            </a:r>
            <a:r>
              <a:rPr lang="en-US" sz="2400" dirty="0">
                <a:latin typeface="Cambria Math" panose="02040503050406030204" pitchFamily="18" charset="0"/>
                <a:ea typeface="Cambria Math" panose="02040503050406030204" pitchFamily="18" charset="0"/>
              </a:rPr>
              <a:t>2</a:t>
            </a:r>
            <a:r>
              <a:rPr lang="en-US" sz="2400" i="1" dirty="0"/>
              <a:t>n</a:t>
            </a:r>
            <a:r>
              <a:rPr lang="en-US" sz="2400" dirty="0"/>
              <a:t> </a:t>
            </a:r>
            <a:r>
              <a:rPr lang="en-US" sz="2400" dirty="0">
                <a:latin typeface="Cambria Math" panose="02040503050406030204" pitchFamily="18" charset="0"/>
                <a:ea typeface="Cambria Math" panose="02040503050406030204" pitchFamily="18" charset="0"/>
              </a:rPr>
              <a:t>+ 1 </a:t>
            </a:r>
            <a:endParaRPr lang="en-US" sz="2400" dirty="0">
              <a:latin typeface="Cambria Math" panose="02040503050406030204" pitchFamily="18" charset="0"/>
              <a:ea typeface="Cambria Math" panose="02040503050406030204" pitchFamily="18" charset="0"/>
            </a:endParaRPr>
          </a:p>
          <a:p>
            <a:r>
              <a:rPr lang="en-US" sz="2400" dirty="0"/>
              <a:t>    from Z to Z</a:t>
            </a:r>
            <a:endParaRPr lang="en-US" sz="2400" dirty="0"/>
          </a:p>
        </p:txBody>
      </p:sp>
      <p:sp>
        <p:nvSpPr>
          <p:cNvPr id="7" name="TextBox 6"/>
          <p:cNvSpPr txBox="1"/>
          <p:nvPr/>
        </p:nvSpPr>
        <p:spPr>
          <a:xfrm>
            <a:off x="4724400" y="5791200"/>
            <a:ext cx="4572000" cy="830997"/>
          </a:xfrm>
          <a:prstGeom prst="rect">
            <a:avLst/>
          </a:prstGeom>
          <a:noFill/>
        </p:spPr>
        <p:txBody>
          <a:bodyPr wrap="square" rtlCol="0">
            <a:spAutoFit/>
          </a:bodyPr>
          <a:lstStyle/>
          <a:p>
            <a:r>
              <a:rPr lang="en-US" sz="2400" dirty="0"/>
              <a:t>Graph of </a:t>
            </a:r>
            <a:r>
              <a:rPr lang="en-US" sz="2400" i="1" dirty="0"/>
              <a:t>f</a:t>
            </a:r>
            <a:r>
              <a:rPr lang="en-US" sz="2400" dirty="0"/>
              <a:t>(</a:t>
            </a:r>
            <a:r>
              <a:rPr lang="en-US" sz="2400" i="1" dirty="0"/>
              <a:t>x</a:t>
            </a:r>
            <a:r>
              <a:rPr lang="en-US" sz="2400" dirty="0"/>
              <a:t>) = </a:t>
            </a:r>
            <a:r>
              <a:rPr lang="en-US" sz="2400" i="1" dirty="0"/>
              <a:t>x</a:t>
            </a:r>
            <a:r>
              <a:rPr lang="en-US" sz="2400" baseline="30000" dirty="0">
                <a:latin typeface="Cambria Math" panose="02040503050406030204" pitchFamily="18" charset="0"/>
                <a:ea typeface="Cambria Math" panose="02040503050406030204" pitchFamily="18" charset="0"/>
              </a:rPr>
              <a:t>2</a:t>
            </a:r>
            <a:r>
              <a:rPr lang="en-US" sz="2400" dirty="0"/>
              <a:t> </a:t>
            </a:r>
            <a:endParaRPr lang="en-US" sz="2400" dirty="0"/>
          </a:p>
          <a:p>
            <a:r>
              <a:rPr lang="en-US" sz="2400" dirty="0"/>
              <a:t>    from Z to Z</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Russell’s Paradox</a:t>
            </a:r>
            <a:endParaRPr lang="en-US" dirty="0"/>
          </a:p>
        </p:txBody>
      </p:sp>
      <p:sp>
        <p:nvSpPr>
          <p:cNvPr id="3" name="Content Placeholder 2"/>
          <p:cNvSpPr>
            <a:spLocks noGrp="1"/>
          </p:cNvSpPr>
          <p:nvPr>
            <p:ph idx="1"/>
          </p:nvPr>
        </p:nvSpPr>
        <p:spPr/>
        <p:txBody>
          <a:bodyPr/>
          <a:lstStyle/>
          <a:p>
            <a:r>
              <a:rPr lang="en-US" dirty="0"/>
              <a:t>Let </a:t>
            </a:r>
            <a:r>
              <a:rPr lang="en-US" i="1" dirty="0"/>
              <a:t>S</a:t>
            </a:r>
            <a:r>
              <a:rPr lang="en-US" dirty="0"/>
              <a:t> be the set of all sets which are not members of themselves. A paradox results from trying to answer the question “Is </a:t>
            </a:r>
            <a:r>
              <a:rPr lang="en-US" i="1" dirty="0"/>
              <a:t>S</a:t>
            </a:r>
            <a:r>
              <a:rPr lang="en-US" dirty="0"/>
              <a:t> a member of itself?”</a:t>
            </a:r>
            <a:endParaRPr lang="en-US" dirty="0"/>
          </a:p>
          <a:p>
            <a:r>
              <a:rPr lang="en-US" dirty="0"/>
              <a:t>Related Paradox:</a:t>
            </a:r>
            <a:endParaRPr lang="en-US" dirty="0"/>
          </a:p>
          <a:p>
            <a:pPr lvl="1"/>
            <a:r>
              <a:rPr lang="en-US" dirty="0"/>
              <a:t> Henry is a barber who shaves all people who do not shave themselves. A paradox results from trying to answer the question “Does Henry shave himself?”</a:t>
            </a:r>
            <a:endParaRPr lang="en-US" dirty="0"/>
          </a:p>
          <a:p>
            <a:endParaRPr lang="en-US" dirty="0"/>
          </a:p>
        </p:txBody>
      </p:sp>
      <p:pic>
        <p:nvPicPr>
          <p:cNvPr id="4" name="Picture 3" descr="0202.jpg"/>
          <p:cNvPicPr>
            <a:picLocks noChangeAspect="1"/>
          </p:cNvPicPr>
          <p:nvPr/>
        </p:nvPicPr>
        <p:blipFill>
          <a:blip r:embed="rId1" cstate="print"/>
          <a:stretch>
            <a:fillRect/>
          </a:stretch>
        </p:blipFill>
        <p:spPr>
          <a:xfrm>
            <a:off x="4191000" y="5105400"/>
            <a:ext cx="893064" cy="1030224"/>
          </a:xfrm>
          <a:prstGeom prst="rect">
            <a:avLst/>
          </a:prstGeom>
        </p:spPr>
      </p:pic>
      <p:sp>
        <p:nvSpPr>
          <p:cNvPr id="5" name="TextBox 4"/>
          <p:cNvSpPr txBox="1"/>
          <p:nvPr/>
        </p:nvSpPr>
        <p:spPr>
          <a:xfrm>
            <a:off x="5486400" y="5181600"/>
            <a:ext cx="2971800" cy="923330"/>
          </a:xfrm>
          <a:prstGeom prst="rect">
            <a:avLst/>
          </a:prstGeom>
          <a:noFill/>
        </p:spPr>
        <p:txBody>
          <a:bodyPr wrap="square" rtlCol="0">
            <a:spAutoFit/>
          </a:bodyPr>
          <a:lstStyle/>
          <a:p>
            <a:r>
              <a:rPr lang="en-US" dirty="0"/>
              <a:t>Bertrand Russell (1872-1970)</a:t>
            </a:r>
            <a:endParaRPr lang="en-US" dirty="0"/>
          </a:p>
          <a:p>
            <a:r>
              <a:rPr lang="en-US" dirty="0"/>
              <a:t>Cambridge, UK</a:t>
            </a:r>
            <a:endParaRPr lang="en-US" dirty="0"/>
          </a:p>
          <a:p>
            <a:r>
              <a:rPr lang="en-US" dirty="0"/>
              <a:t>Nobel Prize Winner</a:t>
            </a:r>
            <a:endParaRPr lang="en-US" dirty="0"/>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Functions</a:t>
            </a:r>
            <a:endParaRPr lang="en-US" dirty="0"/>
          </a:p>
        </p:txBody>
      </p:sp>
      <p:sp>
        <p:nvSpPr>
          <p:cNvPr id="3" name="Content Placeholder 2"/>
          <p:cNvSpPr>
            <a:spLocks noGrp="1"/>
          </p:cNvSpPr>
          <p:nvPr>
            <p:ph idx="1"/>
          </p:nvPr>
        </p:nvSpPr>
        <p:spPr/>
        <p:txBody>
          <a:bodyPr>
            <a:normAutofit/>
          </a:bodyPr>
          <a:lstStyle/>
          <a:p>
            <a:r>
              <a:rPr lang="en-US" dirty="0"/>
              <a:t>The </a:t>
            </a:r>
            <a:r>
              <a:rPr lang="en-US" i="1" dirty="0"/>
              <a:t>floor</a:t>
            </a:r>
            <a:r>
              <a:rPr lang="en-US" dirty="0"/>
              <a:t> function, denoted</a:t>
            </a:r>
            <a:endParaRPr lang="en-US" dirty="0"/>
          </a:p>
          <a:p>
            <a:endParaRPr lang="en-US" dirty="0"/>
          </a:p>
          <a:p>
            <a:pPr>
              <a:buNone/>
            </a:pPr>
            <a:r>
              <a:rPr lang="en-US" dirty="0"/>
              <a:t>  is the largest integer less than or equal to </a:t>
            </a:r>
            <a:r>
              <a:rPr lang="en-US" i="1" dirty="0"/>
              <a:t>x</a:t>
            </a:r>
            <a:r>
              <a:rPr lang="en-US" dirty="0"/>
              <a:t>.</a:t>
            </a:r>
            <a:endParaRPr lang="en-US" dirty="0"/>
          </a:p>
          <a:p>
            <a:endParaRPr lang="en-US" dirty="0"/>
          </a:p>
          <a:p>
            <a:r>
              <a:rPr lang="en-US" dirty="0"/>
              <a:t>The </a:t>
            </a:r>
            <a:r>
              <a:rPr lang="en-US" i="1" dirty="0"/>
              <a:t>ceiling </a:t>
            </a:r>
            <a:r>
              <a:rPr lang="en-US" dirty="0"/>
              <a:t>function, denoted</a:t>
            </a:r>
            <a:endParaRPr lang="en-US" dirty="0"/>
          </a:p>
          <a:p>
            <a:endParaRPr lang="en-US" dirty="0"/>
          </a:p>
          <a:p>
            <a:pPr>
              <a:buNone/>
            </a:pPr>
            <a:r>
              <a:rPr lang="en-US" dirty="0"/>
              <a:t>  is the smallest integer greater than or  equal to </a:t>
            </a:r>
            <a:r>
              <a:rPr lang="en-US" i="1" dirty="0"/>
              <a:t>x</a:t>
            </a:r>
            <a:endParaRPr lang="en-US" i="1" dirty="0"/>
          </a:p>
        </p:txBody>
      </p:sp>
      <p:pic>
        <p:nvPicPr>
          <p:cNvPr id="4" name="Picture 3" descr="addin_tmp.png"/>
          <p:cNvPicPr>
            <a:picLocks noChangeAspect="1"/>
          </p:cNvPicPr>
          <p:nvPr>
            <p:custDataLst>
              <p:tags r:id="rId1"/>
            </p:custDataLst>
          </p:nvPr>
        </p:nvPicPr>
        <p:blipFill>
          <a:blip r:embed="rId2"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3"/>
            </p:custDataLst>
          </p:nvPr>
        </p:nvPicPr>
        <p:blipFill>
          <a:blip r:embed="rId4"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r>
              <a:rPr lang="en-US" sz="2400" b="1" dirty="0"/>
              <a:t>Example:</a:t>
            </a:r>
            <a:endParaRPr lang="en-US" sz="2400" b="1" dirty="0"/>
          </a:p>
        </p:txBody>
      </p:sp>
      <p:pic>
        <p:nvPicPr>
          <p:cNvPr id="7" name="Picture 6" descr="addin_tmp.png"/>
          <p:cNvPicPr>
            <a:picLocks noChangeAspect="1"/>
          </p:cNvPicPr>
          <p:nvPr>
            <p:custDataLst>
              <p:tags r:id="rId5"/>
            </p:custDataLst>
          </p:nvPr>
        </p:nvPicPr>
        <p:blipFill>
          <a:blip r:embed="rId6"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7"/>
            </p:custDataLst>
          </p:nvPr>
        </p:nvPicPr>
        <p:blipFill>
          <a:blip r:embed="rId8"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9"/>
            </p:custDataLst>
          </p:nvPr>
        </p:nvPicPr>
        <p:blipFill>
          <a:blip r:embed="rId10"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11"/>
            </p:custDataLst>
          </p:nvPr>
        </p:nvPicPr>
        <p:blipFill>
          <a:blip r:embed="rId12" cstate="print"/>
          <a:stretch>
            <a:fillRect/>
          </a:stretch>
        </p:blipFill>
        <p:spPr>
          <a:xfrm>
            <a:off x="4953000" y="6172202"/>
            <a:ext cx="2025968" cy="38290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endParaRPr lang="en-US" dirty="0"/>
          </a:p>
        </p:txBody>
      </p:sp>
      <p:pic>
        <p:nvPicPr>
          <p:cNvPr id="5" name="Picture 4" descr="0221.jpg"/>
          <p:cNvPicPr>
            <a:picLocks noChangeAspect="1"/>
          </p:cNvPicPr>
          <p:nvPr/>
        </p:nvPicPr>
        <p:blipFill>
          <a:blip r:embed="rId1"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r>
              <a:rPr lang="en-US" sz="2400" dirty="0"/>
              <a:t>Graph of (a) Floor and (b) Ceiling Functions </a:t>
            </a:r>
            <a:endParaRPr lang="en-US" sz="2400" dirty="0"/>
          </a:p>
          <a:p>
            <a:r>
              <a:rPr lang="en-US" sz="2400" dirty="0"/>
              <a:t>    </a:t>
            </a:r>
            <a:endParaRPr lang="en-US" sz="24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endParaRPr lang="en-US" dirty="0"/>
          </a:p>
        </p:txBody>
      </p:sp>
      <p:pic>
        <p:nvPicPr>
          <p:cNvPr id="4" name="Content Placeholder 3" descr="table26.jpg"/>
          <p:cNvPicPr>
            <a:picLocks noGrp="1" noChangeAspect="1"/>
          </p:cNvPicPr>
          <p:nvPr>
            <p:ph idx="1"/>
          </p:nvPr>
        </p:nvPicPr>
        <p:blipFill>
          <a:blip r:embed="rId1" cstate="print"/>
          <a:stretch>
            <a:fillRect/>
          </a:stretch>
        </p:blipFill>
        <p:spPr>
          <a:xfrm>
            <a:off x="2133600" y="1905000"/>
            <a:ext cx="4742688" cy="4758248"/>
          </a:xfr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CA" dirty="0"/>
              <a:t>Computer Applications of Floor and Ceiling Functions</a:t>
            </a:r>
            <a:endParaRPr lang="en-CA" dirty="0"/>
          </a:p>
        </p:txBody>
      </p:sp>
      <p:sp>
        <p:nvSpPr>
          <p:cNvPr id="3" name="Content Placeholder 2"/>
          <p:cNvSpPr>
            <a:spLocks noGrp="1"/>
          </p:cNvSpPr>
          <p:nvPr>
            <p:ph idx="1"/>
          </p:nvPr>
        </p:nvSpPr>
        <p:spPr/>
        <p:txBody>
          <a:bodyPr/>
          <a:lstStyle/>
          <a:p>
            <a:r>
              <a:rPr lang="en-CA" u="sng" dirty="0"/>
              <a:t>Example:</a:t>
            </a:r>
            <a:r>
              <a:rPr lang="en-CA" dirty="0"/>
              <a:t> Data stored on a computer or transmitted over a network are represented as a string of </a:t>
            </a:r>
            <a:r>
              <a:rPr lang="en-CA" i="1" dirty="0"/>
              <a:t>bytes</a:t>
            </a:r>
            <a:r>
              <a:rPr lang="en-CA" dirty="0"/>
              <a:t>. Each </a:t>
            </a:r>
            <a:r>
              <a:rPr lang="en-CA" i="1" dirty="0"/>
              <a:t>byte</a:t>
            </a:r>
            <a:r>
              <a:rPr lang="en-CA" dirty="0"/>
              <a:t> consists of 8 </a:t>
            </a:r>
            <a:r>
              <a:rPr lang="en-CA" i="1" dirty="0"/>
              <a:t>bits</a:t>
            </a:r>
            <a:r>
              <a:rPr lang="en-CA" dirty="0"/>
              <a:t>. How many bytes are required to encode 100 bits of data?</a:t>
            </a:r>
            <a:endParaRPr lang="en-CA" dirty="0"/>
          </a:p>
          <a:p>
            <a:r>
              <a:rPr lang="en-CA" u="sng" dirty="0"/>
              <a:t>Example:  </a:t>
            </a:r>
            <a:r>
              <a:rPr lang="en-CA" dirty="0"/>
              <a:t>In asynchronous transfer mode (ATM) </a:t>
            </a:r>
            <a:endParaRPr lang="en-CA" dirty="0"/>
          </a:p>
          <a:p>
            <a:pPr>
              <a:buNone/>
            </a:pPr>
            <a:r>
              <a:rPr lang="en-CA" dirty="0"/>
              <a:t>(a communication protocol used in backbone networks), data are organized into </a:t>
            </a:r>
            <a:r>
              <a:rPr lang="en-CA" i="1" dirty="0"/>
              <a:t>cells</a:t>
            </a:r>
            <a:r>
              <a:rPr lang="en-CA" dirty="0"/>
              <a:t> of 53 bytes. How many </a:t>
            </a:r>
            <a:r>
              <a:rPr lang="en-CA" i="1" dirty="0"/>
              <a:t>ATM cells </a:t>
            </a:r>
            <a:r>
              <a:rPr lang="en-CA" dirty="0"/>
              <a:t>can be transmitted  in 1 minute over a connection that transmits data at a rate of 500 kilobits per second?</a:t>
            </a:r>
            <a:endParaRPr lang="en-CA" dirty="0"/>
          </a:p>
          <a:p>
            <a:endParaRPr lang="en-CA"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Properties of Functions </a:t>
            </a:r>
            <a:endParaRPr lang="en-US" dirty="0"/>
          </a:p>
        </p:txBody>
      </p:sp>
      <p:sp>
        <p:nvSpPr>
          <p:cNvPr id="3" name="Content Placeholder 2"/>
          <p:cNvSpPr>
            <a:spLocks noGrp="1"/>
          </p:cNvSpPr>
          <p:nvPr>
            <p:ph idx="1"/>
          </p:nvPr>
        </p:nvSpPr>
        <p:spPr/>
        <p:txBody>
          <a:bodyPr>
            <a:normAutofit/>
          </a:bodyPr>
          <a:lstStyle/>
          <a:p>
            <a:pPr>
              <a:buNone/>
            </a:pPr>
            <a:r>
              <a:rPr lang="en-US" b="1" dirty="0"/>
              <a:t>   Example</a:t>
            </a:r>
            <a:r>
              <a:rPr lang="en-US" dirty="0"/>
              <a:t>: Prove that x is a real number, then</a:t>
            </a:r>
            <a:endParaRPr lang="en-US" dirty="0"/>
          </a:p>
          <a:p>
            <a:pPr>
              <a:buNone/>
            </a:pPr>
            <a:r>
              <a:rPr lang="en-US" dirty="0">
                <a:latin typeface="Cambria Math" panose="02040503050406030204"/>
                <a:ea typeface="Cambria Math" panose="02040503050406030204"/>
              </a:rPr>
              <a:t>                          ⌊2</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½⌋</a:t>
            </a:r>
            <a:endParaRPr lang="en-US" dirty="0">
              <a:latin typeface="Cambria Math" panose="02040503050406030204"/>
              <a:ea typeface="Cambria Math" panose="02040503050406030204"/>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Properties of Functions </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Prove that x is a real number, then</a:t>
            </a:r>
            <a:endParaRPr lang="en-US" dirty="0"/>
          </a:p>
          <a:p>
            <a:pPr>
              <a:buNone/>
            </a:pPr>
            <a:r>
              <a:rPr lang="en-US" dirty="0">
                <a:latin typeface="Cambria Math" panose="02040503050406030204"/>
                <a:ea typeface="Cambria Math" panose="02040503050406030204"/>
              </a:rPr>
              <a:t>                          ⌊2</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+ 1/2⌋</a:t>
            </a:r>
            <a:endParaRPr lang="en-US" dirty="0">
              <a:latin typeface="Cambria Math" panose="02040503050406030204"/>
              <a:ea typeface="Cambria Math" panose="02040503050406030204"/>
            </a:endParaRPr>
          </a:p>
          <a:p>
            <a:pPr>
              <a:buNone/>
            </a:pPr>
            <a:r>
              <a:rPr lang="en-US" b="1" dirty="0"/>
              <a:t>    Solution</a:t>
            </a:r>
            <a:r>
              <a:rPr lang="en-US" dirty="0"/>
              <a:t>: Let </a:t>
            </a:r>
            <a:r>
              <a:rPr lang="en-US" i="1" dirty="0"/>
              <a:t>x</a:t>
            </a:r>
            <a:r>
              <a:rPr lang="en-US" dirty="0"/>
              <a:t> = </a:t>
            </a:r>
            <a:r>
              <a:rPr lang="en-US" i="1" dirty="0"/>
              <a:t>n</a:t>
            </a:r>
            <a:r>
              <a:rPr lang="en-US" dirty="0"/>
              <a:t> + </a:t>
            </a:r>
            <a:r>
              <a:rPr lang="el-GR" dirty="0">
                <a:latin typeface="Cambria Math" panose="02040503050406030204"/>
                <a:ea typeface="Cambria Math" panose="02040503050406030204"/>
              </a:rPr>
              <a:t>ε</a:t>
            </a:r>
            <a:r>
              <a:rPr lang="en-US" dirty="0">
                <a:latin typeface="Cambria Math" panose="02040503050406030204"/>
                <a:ea typeface="Cambria Math" panose="02040503050406030204"/>
              </a:rPr>
              <a:t>, </a:t>
            </a:r>
            <a:r>
              <a:rPr lang="en-US" dirty="0">
                <a:ea typeface="Cambria Math" panose="02040503050406030204"/>
              </a:rPr>
              <a:t>where </a:t>
            </a:r>
            <a:r>
              <a:rPr lang="en-US" i="1" dirty="0">
                <a:ea typeface="Cambria Math" panose="02040503050406030204"/>
              </a:rPr>
              <a:t>n</a:t>
            </a:r>
            <a:r>
              <a:rPr lang="en-US" dirty="0">
                <a:ea typeface="Cambria Math" panose="02040503050406030204"/>
              </a:rPr>
              <a:t> is an integer and </a:t>
            </a:r>
            <a:r>
              <a:rPr lang="en-US" dirty="0">
                <a:latin typeface="Cambria Math" panose="02040503050406030204" pitchFamily="18" charset="0"/>
                <a:ea typeface="Cambria Math" panose="02040503050406030204" pitchFamily="18" charset="0"/>
              </a:rPr>
              <a:t>0 ≤ </a:t>
            </a:r>
            <a:r>
              <a:rPr lang="el-GR" dirty="0">
                <a:latin typeface="Cambria Math" panose="02040503050406030204" pitchFamily="18" charset="0"/>
                <a:ea typeface="Cambria Math" panose="02040503050406030204" pitchFamily="18" charset="0"/>
              </a:rPr>
              <a:t>ε</a:t>
            </a:r>
            <a:r>
              <a:rPr lang="en-US" dirty="0">
                <a:latin typeface="Cambria Math" panose="02040503050406030204" pitchFamily="18" charset="0"/>
                <a:ea typeface="Cambria Math" panose="02040503050406030204" pitchFamily="18" charset="0"/>
              </a:rPr>
              <a:t>&lt; 1</a:t>
            </a:r>
            <a:r>
              <a:rPr lang="en-US" dirty="0">
                <a:latin typeface="Cambria Math" panose="02040503050406030204"/>
                <a:ea typeface="Cambria Math" panose="02040503050406030204"/>
              </a:rPr>
              <a:t>. </a:t>
            </a:r>
            <a:endParaRPr lang="en-US" dirty="0">
              <a:latin typeface="Cambria Math" panose="02040503050406030204"/>
              <a:ea typeface="Cambria Math" panose="02040503050406030204"/>
            </a:endParaRPr>
          </a:p>
          <a:p>
            <a:pPr>
              <a:buNone/>
            </a:pPr>
            <a:r>
              <a:rPr lang="en-US" i="1" dirty="0">
                <a:latin typeface="Cambria Math" panose="02040503050406030204"/>
                <a:ea typeface="Cambria Math" panose="02040503050406030204"/>
              </a:rPr>
              <a:t>  Case 1:   </a:t>
            </a:r>
            <a:r>
              <a:rPr lang="en-US" dirty="0">
                <a:latin typeface="Cambria Math" panose="02040503050406030204"/>
                <a:ea typeface="Cambria Math" panose="02040503050406030204"/>
              </a:rPr>
              <a:t> </a:t>
            </a:r>
            <a:r>
              <a:rPr lang="el-GR" dirty="0">
                <a:latin typeface="Cambria Math" panose="02040503050406030204"/>
                <a:ea typeface="Cambria Math" panose="02040503050406030204"/>
              </a:rPr>
              <a:t>ε </a:t>
            </a:r>
            <a:r>
              <a:rPr lang="en-US" dirty="0">
                <a:latin typeface="Cambria Math" panose="02040503050406030204"/>
                <a:ea typeface="Cambria Math" panose="02040503050406030204"/>
              </a:rPr>
              <a:t>&lt; ½</a:t>
            </a:r>
            <a:endParaRPr lang="en-US" dirty="0">
              <a:latin typeface="Cambria Math" panose="02040503050406030204"/>
              <a:ea typeface="Cambria Math" panose="02040503050406030204"/>
            </a:endParaRPr>
          </a:p>
          <a:p>
            <a:pPr lvl="1"/>
            <a:r>
              <a:rPr lang="en-US" dirty="0">
                <a:latin typeface="Cambria Math" panose="02040503050406030204"/>
                <a:ea typeface="Cambria Math" panose="02040503050406030204"/>
              </a:rPr>
              <a:t>2</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2</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+ 2</a:t>
            </a:r>
            <a:r>
              <a:rPr lang="el-GR" dirty="0">
                <a:latin typeface="Cambria Math" panose="02040503050406030204"/>
                <a:ea typeface="Cambria Math" panose="02040503050406030204"/>
              </a:rPr>
              <a:t>ε</a:t>
            </a:r>
            <a:r>
              <a:rPr lang="en-US" dirty="0">
                <a:latin typeface="Cambria Math" panose="02040503050406030204"/>
                <a:ea typeface="Cambria Math" panose="02040503050406030204"/>
              </a:rPr>
              <a:t>  and  ⌊2</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2</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since </a:t>
            </a:r>
            <a:r>
              <a:rPr lang="en-US" dirty="0">
                <a:latin typeface="Cambria Math" panose="02040503050406030204" pitchFamily="18" charset="0"/>
                <a:ea typeface="Cambria Math" panose="02040503050406030204" pitchFamily="18" charset="0"/>
              </a:rPr>
              <a:t>0 </a:t>
            </a:r>
            <a:r>
              <a:rPr lang="en-US" dirty="0">
                <a:latin typeface="Cambria Math" panose="02040503050406030204"/>
                <a:ea typeface="Cambria Math" panose="02040503050406030204"/>
              </a:rPr>
              <a:t>≤</a:t>
            </a:r>
            <a:r>
              <a:rPr lang="en-US" dirty="0">
                <a:ea typeface="Cambria Math" panose="02040503050406030204"/>
              </a:rPr>
              <a:t> </a:t>
            </a:r>
            <a:r>
              <a:rPr lang="en-US" dirty="0">
                <a:latin typeface="Cambria Math" panose="02040503050406030204" pitchFamily="18" charset="0"/>
                <a:ea typeface="Cambria Math" panose="02040503050406030204" pitchFamily="18" charset="0"/>
              </a:rPr>
              <a:t>2</a:t>
            </a:r>
            <a:r>
              <a:rPr lang="el-GR" dirty="0">
                <a:latin typeface="Cambria Math" panose="02040503050406030204"/>
                <a:ea typeface="Cambria Math" panose="02040503050406030204"/>
              </a:rPr>
              <a:t>ε</a:t>
            </a:r>
            <a:r>
              <a:rPr lang="en-US" dirty="0">
                <a:latin typeface="Cambria Math" panose="02040503050406030204"/>
                <a:ea typeface="Cambria Math" panose="02040503050406030204"/>
              </a:rPr>
              <a:t>&lt; 1.</a:t>
            </a:r>
            <a:endParaRPr lang="en-US" dirty="0">
              <a:latin typeface="Cambria Math" panose="02040503050406030204"/>
              <a:ea typeface="Cambria Math" panose="02040503050406030204"/>
            </a:endParaRPr>
          </a:p>
          <a:p>
            <a:pPr lvl="1"/>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+ 1/2⌋ = </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since</a:t>
            </a:r>
            <a:r>
              <a:rPr lang="en-US" i="1" dirty="0">
                <a:latin typeface="Cambria Math" panose="02040503050406030204"/>
                <a:ea typeface="Cambria Math" panose="02040503050406030204"/>
              </a:rPr>
              <a:t> x</a:t>
            </a:r>
            <a:r>
              <a:rPr lang="en-US" dirty="0">
                <a:latin typeface="Cambria Math" panose="02040503050406030204"/>
                <a:ea typeface="Cambria Math" panose="02040503050406030204"/>
              </a:rPr>
              <a:t> + ½ = </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a:t>
            </a:r>
            <a:r>
              <a:rPr lang="en-US" dirty="0">
                <a:latin typeface="Cambria Math" panose="02040503050406030204" pitchFamily="18" charset="0"/>
                <a:ea typeface="Cambria Math" panose="02040503050406030204" pitchFamily="18" charset="0"/>
              </a:rPr>
              <a:t>1/2</a:t>
            </a:r>
            <a:r>
              <a:rPr lang="en-US" dirty="0">
                <a:latin typeface="Cambria Math" panose="02040503050406030204"/>
                <a:ea typeface="Cambria Math" panose="02040503050406030204"/>
              </a:rPr>
              <a:t> +</a:t>
            </a:r>
            <a:r>
              <a:rPr lang="el-GR" dirty="0">
                <a:latin typeface="Cambria Math" panose="02040503050406030204"/>
                <a:ea typeface="Cambria Math" panose="02040503050406030204"/>
              </a:rPr>
              <a:t> ε</a:t>
            </a:r>
            <a:r>
              <a:rPr lang="en-US" dirty="0">
                <a:latin typeface="Cambria Math" panose="02040503050406030204"/>
                <a:ea typeface="Cambria Math" panose="02040503050406030204"/>
              </a:rPr>
              <a:t> ) and </a:t>
            </a:r>
            <a:r>
              <a:rPr lang="en-US" dirty="0">
                <a:latin typeface="Cambria Math" panose="02040503050406030204" pitchFamily="18" charset="0"/>
                <a:ea typeface="Cambria Math" panose="02040503050406030204" pitchFamily="18" charset="0"/>
              </a:rPr>
              <a:t>0 </a:t>
            </a:r>
            <a:r>
              <a:rPr lang="en-US" dirty="0">
                <a:latin typeface="Cambria Math" panose="02040503050406030204"/>
                <a:ea typeface="Cambria Math" panose="02040503050406030204"/>
              </a:rPr>
              <a:t>≤</a:t>
            </a:r>
            <a:r>
              <a:rPr lang="en-US" dirty="0">
                <a:ea typeface="Cambria Math" panose="02040503050406030204"/>
              </a:rPr>
              <a:t> ½ +</a:t>
            </a:r>
            <a:r>
              <a:rPr lang="el-GR" dirty="0">
                <a:latin typeface="Cambria Math" panose="02040503050406030204"/>
                <a:ea typeface="Cambria Math" panose="02040503050406030204"/>
              </a:rPr>
              <a:t>ε</a:t>
            </a:r>
            <a:r>
              <a:rPr lang="en-US" dirty="0">
                <a:latin typeface="Cambria Math" panose="02040503050406030204"/>
                <a:ea typeface="Cambria Math" panose="02040503050406030204"/>
              </a:rPr>
              <a:t> &lt; 1. </a:t>
            </a:r>
            <a:endParaRPr lang="en-US" dirty="0">
              <a:latin typeface="Cambria Math" panose="02040503050406030204"/>
              <a:ea typeface="Cambria Math" panose="02040503050406030204"/>
            </a:endParaRPr>
          </a:p>
          <a:p>
            <a:pPr lvl="1"/>
            <a:r>
              <a:rPr lang="en-US" dirty="0">
                <a:latin typeface="Cambria Math" panose="02040503050406030204"/>
                <a:ea typeface="Cambria Math" panose="02040503050406030204"/>
              </a:rPr>
              <a:t>Hence, ⌊2</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2</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a:t>
            </a:r>
            <a:r>
              <a:rPr lang="en-US" dirty="0">
                <a:ea typeface="Cambria Math" panose="02040503050406030204"/>
              </a:rPr>
              <a:t>and </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+ 1/2⌋ = </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2</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a:t>
            </a:r>
            <a:endParaRPr lang="en-US" dirty="0">
              <a:ea typeface="Cambria Math" panose="02040503050406030204"/>
            </a:endParaRPr>
          </a:p>
          <a:p>
            <a:pPr>
              <a:buNone/>
            </a:pPr>
            <a:r>
              <a:rPr lang="en-US" dirty="0">
                <a:latin typeface="Cambria Math" panose="02040503050406030204"/>
                <a:ea typeface="Cambria Math" panose="02040503050406030204"/>
              </a:rPr>
              <a:t>  </a:t>
            </a:r>
            <a:r>
              <a:rPr lang="en-US" i="1" dirty="0">
                <a:latin typeface="Cambria Math" panose="02040503050406030204"/>
                <a:ea typeface="Cambria Math" panose="02040503050406030204"/>
              </a:rPr>
              <a:t>Case 2:     </a:t>
            </a:r>
            <a:r>
              <a:rPr lang="en-US" dirty="0">
                <a:latin typeface="Cambria Math" panose="02040503050406030204"/>
                <a:ea typeface="Cambria Math" panose="02040503050406030204"/>
              </a:rPr>
              <a:t> </a:t>
            </a:r>
            <a:r>
              <a:rPr lang="el-GR" dirty="0">
                <a:latin typeface="Cambria Math" panose="02040503050406030204"/>
                <a:ea typeface="Cambria Math" panose="02040503050406030204"/>
              </a:rPr>
              <a:t>ε</a:t>
            </a:r>
            <a:r>
              <a:rPr lang="en-US" dirty="0">
                <a:latin typeface="Cambria Math" panose="02040503050406030204"/>
                <a:ea typeface="Cambria Math" panose="02040503050406030204"/>
              </a:rPr>
              <a:t> ≥ ½ </a:t>
            </a:r>
            <a:endParaRPr lang="en-US" dirty="0">
              <a:latin typeface="Cambria Math" panose="02040503050406030204"/>
              <a:ea typeface="Cambria Math" panose="02040503050406030204"/>
            </a:endParaRPr>
          </a:p>
          <a:p>
            <a:pPr lvl="1"/>
            <a:r>
              <a:rPr lang="en-US" dirty="0">
                <a:latin typeface="Cambria Math" panose="02040503050406030204"/>
                <a:ea typeface="Cambria Math" panose="02040503050406030204"/>
              </a:rPr>
              <a:t>2</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2</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+ 2</a:t>
            </a:r>
            <a:r>
              <a:rPr lang="el-GR" dirty="0">
                <a:latin typeface="Cambria Math" panose="02040503050406030204" pitchFamily="18" charset="0"/>
                <a:ea typeface="Cambria Math" panose="02040503050406030204" pitchFamily="18" charset="0"/>
              </a:rPr>
              <a:t>ε</a:t>
            </a:r>
            <a:r>
              <a:rPr lang="en-US" dirty="0">
                <a:latin typeface="Cambria Math" panose="02040503050406030204"/>
                <a:ea typeface="Cambria Math" panose="02040503050406030204"/>
              </a:rPr>
              <a:t> =  (2</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+ 1) +(2</a:t>
            </a:r>
            <a:r>
              <a:rPr lang="el-GR" dirty="0">
                <a:latin typeface="Cambria Math" panose="02040503050406030204"/>
                <a:ea typeface="Cambria Math" panose="02040503050406030204"/>
              </a:rPr>
              <a:t>ε</a:t>
            </a:r>
            <a:r>
              <a:rPr lang="en-US" dirty="0">
                <a:latin typeface="Cambria Math" panose="02040503050406030204"/>
                <a:ea typeface="Cambria Math" panose="02040503050406030204"/>
              </a:rPr>
              <a:t>  − 1)  and ⌊2</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=2</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+ 1,                     since </a:t>
            </a:r>
            <a:r>
              <a:rPr lang="en-US" dirty="0">
                <a:latin typeface="Cambria Math" panose="02040503050406030204" pitchFamily="18" charset="0"/>
                <a:ea typeface="Cambria Math" panose="02040503050406030204" pitchFamily="18" charset="0"/>
              </a:rPr>
              <a:t>0 ≤ 2</a:t>
            </a:r>
            <a:r>
              <a:rPr lang="el-GR" dirty="0">
                <a:latin typeface="Cambria Math" panose="02040503050406030204" pitchFamily="18" charset="0"/>
                <a:ea typeface="Cambria Math" panose="02040503050406030204" pitchFamily="18" charset="0"/>
              </a:rPr>
              <a:t> ε</a:t>
            </a:r>
            <a:r>
              <a:rPr lang="en-US" dirty="0">
                <a:latin typeface="Cambria Math" panose="02040503050406030204" pitchFamily="18" charset="0"/>
                <a:ea typeface="Cambria Math" panose="02040503050406030204" pitchFamily="18" charset="0"/>
              </a:rPr>
              <a:t> - 1&lt; 1. </a:t>
            </a:r>
            <a:endParaRPr lang="en-US" dirty="0">
              <a:latin typeface="Cambria Math" panose="02040503050406030204"/>
              <a:ea typeface="Cambria Math" panose="02040503050406030204"/>
            </a:endParaRPr>
          </a:p>
          <a:p>
            <a:pPr lvl="1"/>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+ 1/2⌋ = ⌊ </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(1/2 +</a:t>
            </a:r>
            <a:r>
              <a:rPr lang="el-GR" dirty="0">
                <a:latin typeface="Cambria Math" panose="02040503050406030204" pitchFamily="18" charset="0"/>
                <a:ea typeface="Cambria Math" panose="02040503050406030204" pitchFamily="18" charset="0"/>
              </a:rPr>
              <a:t> ε</a:t>
            </a:r>
            <a:r>
              <a:rPr lang="en-US" dirty="0">
                <a:latin typeface="Cambria Math" panose="02040503050406030204" pitchFamily="18" charset="0"/>
                <a:ea typeface="Cambria Math" panose="02040503050406030204" pitchFamily="18" charset="0"/>
              </a:rPr>
              <a:t>)</a:t>
            </a:r>
            <a:r>
              <a:rPr lang="en-US" dirty="0">
                <a:latin typeface="Cambria Math" panose="02040503050406030204"/>
                <a:ea typeface="Cambria Math" panose="02040503050406030204"/>
              </a:rPr>
              <a:t>⌋ = ⌊ </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+ 1 +  (</a:t>
            </a:r>
            <a:r>
              <a:rPr lang="el-GR" dirty="0">
                <a:latin typeface="Cambria Math" panose="02040503050406030204" pitchFamily="18" charset="0"/>
                <a:ea typeface="Cambria Math" panose="02040503050406030204" pitchFamily="18" charset="0"/>
              </a:rPr>
              <a:t>ε</a:t>
            </a:r>
            <a:r>
              <a:rPr lang="en-US" dirty="0">
                <a:latin typeface="Cambria Math" panose="02040503050406030204" pitchFamily="18" charset="0"/>
                <a:ea typeface="Cambria Math" panose="02040503050406030204" pitchFamily="18" charset="0"/>
              </a:rPr>
              <a:t> – 1/2)</a:t>
            </a:r>
            <a:r>
              <a:rPr lang="en-US" dirty="0">
                <a:latin typeface="Cambria Math" panose="02040503050406030204"/>
                <a:ea typeface="Cambria Math" panose="02040503050406030204"/>
              </a:rPr>
              <a:t>⌋ = </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+ 1 since       </a:t>
            </a:r>
            <a:r>
              <a:rPr lang="en-US" dirty="0">
                <a:latin typeface="Cambria Math" panose="02040503050406030204" pitchFamily="18" charset="0"/>
                <a:ea typeface="Cambria Math" panose="02040503050406030204" pitchFamily="18" charset="0"/>
              </a:rPr>
              <a:t>0 ≤ </a:t>
            </a:r>
            <a:r>
              <a:rPr lang="el-GR" dirty="0">
                <a:latin typeface="Cambria Math" panose="02040503050406030204" pitchFamily="18" charset="0"/>
                <a:ea typeface="Cambria Math" panose="02040503050406030204" pitchFamily="18" charset="0"/>
              </a:rPr>
              <a:t>ε</a:t>
            </a:r>
            <a:r>
              <a:rPr lang="en-US" dirty="0">
                <a:latin typeface="Cambria Math" panose="02040503050406030204" pitchFamily="18" charset="0"/>
                <a:ea typeface="Cambria Math" panose="02040503050406030204" pitchFamily="18" charset="0"/>
              </a:rPr>
              <a:t> – 1/2&lt; 1</a:t>
            </a:r>
            <a:r>
              <a:rPr lang="en-US" dirty="0">
                <a:latin typeface="Cambria Math" panose="02040503050406030204"/>
                <a:ea typeface="Cambria Math" panose="02040503050406030204"/>
              </a:rPr>
              <a:t>. </a:t>
            </a:r>
            <a:endParaRPr lang="en-US" dirty="0">
              <a:latin typeface="Cambria Math" panose="02040503050406030204"/>
              <a:ea typeface="Cambria Math" panose="02040503050406030204"/>
            </a:endParaRPr>
          </a:p>
          <a:p>
            <a:pPr lvl="1"/>
            <a:r>
              <a:rPr lang="en-US" dirty="0">
                <a:latin typeface="Cambria Math" panose="02040503050406030204"/>
                <a:ea typeface="Cambria Math" panose="02040503050406030204"/>
              </a:rPr>
              <a:t>Hence,  ⌊2</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2</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+ 1 </a:t>
            </a:r>
            <a:r>
              <a:rPr lang="en-US" dirty="0">
                <a:ea typeface="Cambria Math" panose="02040503050406030204"/>
              </a:rPr>
              <a:t>and </a:t>
            </a:r>
            <a:r>
              <a:rPr lang="en-US" dirty="0">
                <a:latin typeface="Cambria Math" panose="02040503050406030204"/>
                <a:ea typeface="Cambria Math" panose="02040503050406030204"/>
              </a:rPr>
              <a:t>⌊</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a:t>
            </a:r>
            <a:r>
              <a:rPr lang="en-US" i="1" dirty="0">
                <a:latin typeface="Cambria Math" panose="02040503050406030204"/>
                <a:ea typeface="Cambria Math" panose="02040503050406030204"/>
              </a:rPr>
              <a:t>x</a:t>
            </a:r>
            <a:r>
              <a:rPr lang="en-US" dirty="0">
                <a:latin typeface="Cambria Math" panose="02040503050406030204"/>
                <a:ea typeface="Cambria Math" panose="02040503050406030204"/>
              </a:rPr>
              <a:t> + 1/2⌋ = </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+ 1)  = 2</a:t>
            </a:r>
            <a:r>
              <a:rPr lang="en-US" i="1" dirty="0">
                <a:latin typeface="Cambria Math" panose="02040503050406030204"/>
                <a:ea typeface="Cambria Math" panose="02040503050406030204"/>
              </a:rPr>
              <a:t>n</a:t>
            </a:r>
            <a:r>
              <a:rPr lang="en-US" dirty="0">
                <a:latin typeface="Cambria Math" panose="02040503050406030204"/>
                <a:ea typeface="Cambria Math" panose="02040503050406030204"/>
              </a:rPr>
              <a:t> + 1.           </a:t>
            </a:r>
            <a:endParaRPr lang="en-US" dirty="0">
              <a:ea typeface="Cambria Math" panose="02040503050406030204"/>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Function </a:t>
            </a:r>
            <a:endParaRPr lang="en-US" dirty="0"/>
          </a:p>
        </p:txBody>
      </p:sp>
      <p:sp>
        <p:nvSpPr>
          <p:cNvPr id="3" name="Content Placeholder 2"/>
          <p:cNvSpPr>
            <a:spLocks noGrp="1"/>
          </p:cNvSpPr>
          <p:nvPr>
            <p:ph idx="1"/>
          </p:nvPr>
        </p:nvSpPr>
        <p:spPr/>
        <p:txBody>
          <a:bodyPr>
            <a:normAutofit/>
          </a:bodyPr>
          <a:lstStyle/>
          <a:p>
            <a:pPr>
              <a:buNone/>
            </a:pPr>
            <a:r>
              <a:rPr lang="en-US" b="1" dirty="0"/>
              <a:t>   Definition:  </a:t>
            </a:r>
            <a:r>
              <a:rPr lang="en-US" dirty="0"/>
              <a:t>f:</a:t>
            </a:r>
            <a:r>
              <a:rPr lang="en-US" b="1" dirty="0"/>
              <a:t> N </a:t>
            </a:r>
            <a:r>
              <a:rPr lang="en-US" b="1" dirty="0">
                <a:latin typeface="Cambria Math" panose="02040503050406030204"/>
                <a:ea typeface="Cambria Math" panose="02040503050406030204"/>
                <a:sym typeface="Wingdings" panose="05000000000000000000" pitchFamily="2" charset="2"/>
              </a:rPr>
              <a:t>→</a:t>
            </a:r>
            <a:r>
              <a:rPr lang="en-US" b="1" dirty="0">
                <a:sym typeface="Wingdings" panose="05000000000000000000" pitchFamily="2" charset="2"/>
              </a:rPr>
              <a:t> Z</a:t>
            </a:r>
            <a:r>
              <a:rPr lang="en-US" b="1" baseline="30000" dirty="0">
                <a:sym typeface="Wingdings" panose="05000000000000000000" pitchFamily="2" charset="2"/>
              </a:rPr>
              <a:t>+</a:t>
            </a:r>
            <a:r>
              <a:rPr lang="en-US" b="1" dirty="0">
                <a:sym typeface="Wingdings" panose="05000000000000000000" pitchFamily="2" charset="2"/>
              </a:rPr>
              <a:t> , </a:t>
            </a:r>
            <a:r>
              <a:rPr lang="en-US" dirty="0">
                <a:sym typeface="Wingdings" panose="05000000000000000000" pitchFamily="2" charset="2"/>
              </a:rPr>
              <a:t>denoted by </a:t>
            </a:r>
            <a:r>
              <a:rPr lang="en-US" i="1" dirty="0">
                <a:sym typeface="Wingdings" panose="05000000000000000000" pitchFamily="2" charset="2"/>
              </a:rPr>
              <a:t>f</a:t>
            </a:r>
            <a:r>
              <a:rPr lang="en-US" dirty="0">
                <a:sym typeface="Wingdings" panose="05000000000000000000" pitchFamily="2" charset="2"/>
              </a:rPr>
              <a:t>(</a:t>
            </a:r>
            <a:r>
              <a:rPr lang="en-US" i="1" dirty="0">
                <a:sym typeface="Wingdings" panose="05000000000000000000" pitchFamily="2" charset="2"/>
              </a:rPr>
              <a:t>n</a:t>
            </a:r>
            <a:r>
              <a:rPr lang="en-US" dirty="0">
                <a:sym typeface="Wingdings" panose="05000000000000000000" pitchFamily="2" charset="2"/>
              </a:rPr>
              <a:t>) = </a:t>
            </a:r>
            <a:r>
              <a:rPr lang="en-US" i="1" dirty="0">
                <a:sym typeface="Wingdings" panose="05000000000000000000" pitchFamily="2" charset="2"/>
              </a:rPr>
              <a:t>n</a:t>
            </a:r>
            <a:r>
              <a:rPr lang="en-US" dirty="0">
                <a:sym typeface="Wingdings" panose="05000000000000000000" pitchFamily="2" charset="2"/>
              </a:rPr>
              <a:t>! is the product of the first </a:t>
            </a:r>
            <a:r>
              <a:rPr lang="en-US" i="1" dirty="0">
                <a:sym typeface="Wingdings" panose="05000000000000000000" pitchFamily="2" charset="2"/>
              </a:rPr>
              <a:t>n</a:t>
            </a:r>
            <a:r>
              <a:rPr lang="en-US" dirty="0">
                <a:sym typeface="Wingdings" panose="05000000000000000000" pitchFamily="2" charset="2"/>
              </a:rPr>
              <a:t> positive integers when </a:t>
            </a:r>
            <a:r>
              <a:rPr lang="en-US" i="1" dirty="0">
                <a:sym typeface="Wingdings" panose="05000000000000000000" pitchFamily="2" charset="2"/>
              </a:rPr>
              <a:t>n</a:t>
            </a:r>
            <a:r>
              <a:rPr lang="en-US" dirty="0">
                <a:sym typeface="Wingdings" panose="05000000000000000000" pitchFamily="2" charset="2"/>
              </a:rPr>
              <a:t> is a nonnegative integer.</a:t>
            </a:r>
            <a:endParaRPr lang="en-US" baseline="30000" dirty="0">
              <a:sym typeface="Wingdings" panose="05000000000000000000" pitchFamily="2" charset="2"/>
            </a:endParaRPr>
          </a:p>
          <a:p>
            <a:pPr>
              <a:buNone/>
            </a:pPr>
            <a:endParaRPr lang="en-US" sz="2800" baseline="30000" dirty="0">
              <a:latin typeface="Cambria Math" panose="02040503050406030204" pitchFamily="18" charset="0"/>
              <a:ea typeface="Cambria Math" panose="02040503050406030204" pitchFamily="18" charset="0"/>
              <a:sym typeface="Wingdings" panose="05000000000000000000" pitchFamily="2" charset="2"/>
            </a:endParaRPr>
          </a:p>
          <a:p>
            <a:pPr>
              <a:buNone/>
            </a:pPr>
            <a:r>
              <a:rPr lang="en-US" sz="2800" baseline="30000" dirty="0">
                <a:latin typeface="Cambria Math" panose="02040503050406030204" pitchFamily="18" charset="0"/>
                <a:ea typeface="Cambria Math" panose="02040503050406030204" pitchFamily="18" charset="0"/>
                <a:sym typeface="Wingdings" panose="05000000000000000000" pitchFamily="2" charset="2"/>
              </a:rPr>
              <a:t>        </a:t>
            </a:r>
            <a:r>
              <a:rPr lang="en-US" sz="2800" i="1" baseline="30000" dirty="0">
                <a:ea typeface="Cambria Math" panose="02040503050406030204" pitchFamily="18" charset="0"/>
                <a:sym typeface="Wingdings" panose="05000000000000000000" pitchFamily="2" charset="2"/>
              </a:rPr>
              <a:t>f</a:t>
            </a:r>
            <a:r>
              <a:rPr lang="en-US" sz="2800" baseline="30000" dirty="0">
                <a:ea typeface="Cambria Math" panose="02040503050406030204" pitchFamily="18" charset="0"/>
                <a:sym typeface="Wingdings" panose="05000000000000000000" pitchFamily="2" charset="2"/>
              </a:rPr>
              <a:t>(</a:t>
            </a:r>
            <a:r>
              <a:rPr lang="en-US" sz="2800" i="1" baseline="30000" dirty="0">
                <a:ea typeface="Cambria Math" panose="02040503050406030204" pitchFamily="18" charset="0"/>
                <a:sym typeface="Wingdings" panose="05000000000000000000" pitchFamily="2" charset="2"/>
              </a:rPr>
              <a:t>n</a:t>
            </a:r>
            <a:r>
              <a:rPr lang="en-US" sz="2800" baseline="30000" dirty="0">
                <a:ea typeface="Cambria Math" panose="02040503050406030204" pitchFamily="18" charset="0"/>
                <a:sym typeface="Wingdings" panose="05000000000000000000" pitchFamily="2" charset="2"/>
              </a:rPr>
              <a:t>)</a:t>
            </a:r>
            <a:r>
              <a:rPr lang="en-US" sz="2800" baseline="30000" dirty="0">
                <a:latin typeface="Cambria Math" panose="02040503050406030204" pitchFamily="18" charset="0"/>
                <a:ea typeface="Cambria Math" panose="02040503050406030204" pitchFamily="18" charset="0"/>
                <a:sym typeface="Wingdings" panose="05000000000000000000" pitchFamily="2" charset="2"/>
              </a:rPr>
              <a:t> = 1 </a:t>
            </a:r>
            <a:r>
              <a:rPr lang="en-US" sz="2800" baseline="30000" dirty="0">
                <a:latin typeface="Cambria Math" panose="02040503050406030204"/>
                <a:ea typeface="Cambria Math" panose="02040503050406030204"/>
                <a:sym typeface="Wingdings" panose="05000000000000000000" pitchFamily="2" charset="2"/>
              </a:rPr>
              <a:t>∙ 2 ∙∙∙ (</a:t>
            </a:r>
            <a:r>
              <a:rPr lang="en-US" sz="2800" i="1" baseline="30000" dirty="0">
                <a:ea typeface="Cambria Math" panose="02040503050406030204"/>
                <a:sym typeface="Wingdings" panose="05000000000000000000" pitchFamily="2" charset="2"/>
              </a:rPr>
              <a:t>n</a:t>
            </a:r>
            <a:r>
              <a:rPr lang="en-US" sz="2800" baseline="30000" dirty="0">
                <a:latin typeface="Cambria Math" panose="02040503050406030204"/>
                <a:ea typeface="Cambria Math" panose="02040503050406030204"/>
                <a:sym typeface="Wingdings" panose="05000000000000000000" pitchFamily="2" charset="2"/>
              </a:rPr>
              <a:t> – 1) ∙ </a:t>
            </a:r>
            <a:r>
              <a:rPr lang="en-US" sz="2800" i="1" baseline="30000" dirty="0">
                <a:ea typeface="Cambria Math" panose="02040503050406030204"/>
                <a:sym typeface="Wingdings" panose="05000000000000000000" pitchFamily="2" charset="2"/>
              </a:rPr>
              <a:t>n,</a:t>
            </a:r>
            <a:r>
              <a:rPr lang="en-US" sz="2800" baseline="30000" dirty="0">
                <a:latin typeface="Cambria Math" panose="02040503050406030204"/>
                <a:ea typeface="Cambria Math" panose="02040503050406030204"/>
                <a:sym typeface="Wingdings" panose="05000000000000000000" pitchFamily="2" charset="2"/>
              </a:rPr>
              <a:t>         </a:t>
            </a:r>
            <a:r>
              <a:rPr lang="en-US" sz="2800" i="1" baseline="30000" dirty="0">
                <a:ea typeface="Cambria Math" panose="02040503050406030204"/>
                <a:sym typeface="Wingdings" panose="05000000000000000000" pitchFamily="2" charset="2"/>
              </a:rPr>
              <a:t>f</a:t>
            </a:r>
            <a:r>
              <a:rPr lang="en-US" sz="2800" baseline="30000" dirty="0">
                <a:latin typeface="Cambria Math" panose="02040503050406030204"/>
                <a:ea typeface="Cambria Math" panose="02040503050406030204"/>
                <a:sym typeface="Wingdings" panose="05000000000000000000" pitchFamily="2" charset="2"/>
              </a:rPr>
              <a:t>(0)  = 0! = 1</a:t>
            </a:r>
            <a:endParaRPr lang="en-US" sz="2800" baseline="30000" dirty="0">
              <a:latin typeface="Cambria Math" panose="02040503050406030204" pitchFamily="18" charset="0"/>
              <a:ea typeface="Cambria Math" panose="02040503050406030204" pitchFamily="18" charset="0"/>
              <a:sym typeface="Wingdings" panose="05000000000000000000" pitchFamily="2" charset="2"/>
            </a:endParaRPr>
          </a:p>
          <a:p>
            <a:pPr>
              <a:buNone/>
            </a:pPr>
            <a:r>
              <a:rPr lang="en-US" sz="2800" baseline="30000" dirty="0">
                <a:latin typeface="Cambria Math" panose="02040503050406030204" pitchFamily="18" charset="0"/>
                <a:ea typeface="Cambria Math" panose="02040503050406030204" pitchFamily="18" charset="0"/>
                <a:sym typeface="Wingdings" panose="05000000000000000000" pitchFamily="2" charset="2"/>
              </a:rPr>
              <a:t> </a:t>
            </a:r>
            <a:r>
              <a:rPr lang="en-US" sz="2800" dirty="0">
                <a:latin typeface="Cambria Math" panose="02040503050406030204" pitchFamily="18" charset="0"/>
                <a:ea typeface="Cambria Math" panose="02040503050406030204" pitchFamily="18" charset="0"/>
                <a:sym typeface="Wingdings" panose="05000000000000000000" pitchFamily="2" charset="2"/>
              </a:rPr>
              <a:t>  </a:t>
            </a:r>
            <a:r>
              <a:rPr lang="en-US" sz="2800" b="1" dirty="0">
                <a:sym typeface="Wingdings" panose="05000000000000000000" pitchFamily="2" charset="2"/>
              </a:rPr>
              <a:t>Examples:</a:t>
            </a:r>
            <a:endParaRPr lang="en-US" sz="2800" b="1" dirty="0">
              <a:sym typeface="Wingdings" panose="05000000000000000000" pitchFamily="2" charset="2"/>
            </a:endParaRPr>
          </a:p>
          <a:p>
            <a:pPr>
              <a:buNone/>
            </a:pPr>
            <a:r>
              <a:rPr lang="en-US" sz="2800" b="1" dirty="0">
                <a:latin typeface="Cambria Math" panose="02040503050406030204" pitchFamily="18" charset="0"/>
                <a:ea typeface="Cambria Math" panose="02040503050406030204" pitchFamily="18" charset="0"/>
                <a:sym typeface="Wingdings" panose="05000000000000000000" pitchFamily="2" charset="2"/>
              </a:rPr>
              <a:t>      </a:t>
            </a:r>
            <a:r>
              <a:rPr lang="en-US" sz="2800" i="1" baseline="30000" dirty="0">
                <a:ea typeface="Cambria Math" panose="02040503050406030204" pitchFamily="18" charset="0"/>
                <a:sym typeface="Wingdings" panose="05000000000000000000" pitchFamily="2" charset="2"/>
              </a:rPr>
              <a:t>f</a:t>
            </a:r>
            <a:r>
              <a:rPr lang="en-US" sz="2800" baseline="30000" dirty="0">
                <a:latin typeface="Cambria Math" panose="02040503050406030204" pitchFamily="18" charset="0"/>
                <a:ea typeface="Cambria Math" panose="02040503050406030204" pitchFamily="18" charset="0"/>
                <a:sym typeface="Wingdings" panose="05000000000000000000" pitchFamily="2" charset="2"/>
              </a:rPr>
              <a:t>(1) = 1!  = 1</a:t>
            </a:r>
            <a:endParaRPr lang="en-US" sz="2800" baseline="30000" dirty="0">
              <a:latin typeface="Cambria Math" panose="02040503050406030204" pitchFamily="18" charset="0"/>
              <a:ea typeface="Cambria Math" panose="02040503050406030204" pitchFamily="18" charset="0"/>
              <a:sym typeface="Wingdings" panose="05000000000000000000" pitchFamily="2" charset="2"/>
            </a:endParaRPr>
          </a:p>
          <a:p>
            <a:pPr>
              <a:buNone/>
            </a:pPr>
            <a:r>
              <a:rPr lang="en-US" sz="2800" baseline="30000" dirty="0">
                <a:latin typeface="Cambria Math" panose="02040503050406030204" pitchFamily="18" charset="0"/>
                <a:ea typeface="Cambria Math" panose="02040503050406030204" pitchFamily="18" charset="0"/>
                <a:sym typeface="Wingdings" panose="05000000000000000000" pitchFamily="2" charset="2"/>
              </a:rPr>
              <a:t>        </a:t>
            </a:r>
            <a:r>
              <a:rPr lang="en-US" sz="2800" i="1" baseline="30000" dirty="0">
                <a:ea typeface="Cambria Math" panose="02040503050406030204" pitchFamily="18" charset="0"/>
                <a:sym typeface="Wingdings" panose="05000000000000000000" pitchFamily="2" charset="2"/>
              </a:rPr>
              <a:t>f</a:t>
            </a:r>
            <a:r>
              <a:rPr lang="en-US" sz="2800" baseline="30000" dirty="0">
                <a:latin typeface="Cambria Math" panose="02040503050406030204" pitchFamily="18" charset="0"/>
                <a:ea typeface="Cambria Math" panose="02040503050406030204" pitchFamily="18" charset="0"/>
                <a:sym typeface="Wingdings" panose="05000000000000000000" pitchFamily="2" charset="2"/>
              </a:rPr>
              <a:t>(2) = 2! =  1 </a:t>
            </a:r>
            <a:r>
              <a:rPr lang="en-US" sz="2800" baseline="30000" dirty="0">
                <a:latin typeface="Cambria Math" panose="02040503050406030204"/>
                <a:ea typeface="Cambria Math" panose="02040503050406030204"/>
                <a:sym typeface="Wingdings" panose="05000000000000000000" pitchFamily="2" charset="2"/>
              </a:rPr>
              <a:t>∙ 2 = 2</a:t>
            </a:r>
            <a:endParaRPr lang="en-US" sz="2800" baseline="30000" dirty="0">
              <a:latin typeface="Cambria Math" panose="02040503050406030204" pitchFamily="18" charset="0"/>
              <a:ea typeface="Cambria Math" panose="02040503050406030204" pitchFamily="18" charset="0"/>
              <a:sym typeface="Wingdings" panose="05000000000000000000" pitchFamily="2" charset="2"/>
            </a:endParaRPr>
          </a:p>
          <a:p>
            <a:pPr>
              <a:buNone/>
            </a:pPr>
            <a:r>
              <a:rPr lang="en-US" sz="2800" baseline="30000" dirty="0">
                <a:latin typeface="Cambria Math" panose="02040503050406030204" pitchFamily="18" charset="0"/>
                <a:ea typeface="Cambria Math" panose="02040503050406030204" pitchFamily="18" charset="0"/>
                <a:sym typeface="Wingdings" panose="05000000000000000000" pitchFamily="2" charset="2"/>
              </a:rPr>
              <a:t>       </a:t>
            </a:r>
            <a:r>
              <a:rPr lang="en-US" sz="2800" i="1" baseline="30000" dirty="0">
                <a:ea typeface="Cambria Math" panose="02040503050406030204" pitchFamily="18" charset="0"/>
                <a:sym typeface="Wingdings" panose="05000000000000000000" pitchFamily="2" charset="2"/>
              </a:rPr>
              <a:t>f</a:t>
            </a:r>
            <a:r>
              <a:rPr lang="en-US" sz="2800" baseline="30000" dirty="0">
                <a:latin typeface="Cambria Math" panose="02040503050406030204" pitchFamily="18" charset="0"/>
                <a:ea typeface="Cambria Math" panose="02040503050406030204" pitchFamily="18" charset="0"/>
                <a:sym typeface="Wingdings" panose="05000000000000000000" pitchFamily="2" charset="2"/>
              </a:rPr>
              <a:t>(6)  = 6! =  1 </a:t>
            </a:r>
            <a:r>
              <a:rPr lang="en-US" sz="2800" baseline="30000" dirty="0">
                <a:latin typeface="Cambria Math" panose="02040503050406030204"/>
                <a:ea typeface="Cambria Math" panose="02040503050406030204"/>
                <a:sym typeface="Wingdings" panose="05000000000000000000" pitchFamily="2" charset="2"/>
              </a:rPr>
              <a:t>∙ 2 ∙ 3∙ 4∙ 5</a:t>
            </a:r>
            <a:r>
              <a:rPr lang="en-US" sz="2800" dirty="0">
                <a:latin typeface="Cambria Math" panose="02040503050406030204"/>
                <a:ea typeface="Cambria Math" panose="02040503050406030204"/>
                <a:sym typeface="Wingdings" panose="05000000000000000000" pitchFamily="2" charset="2"/>
              </a:rPr>
              <a:t> </a:t>
            </a:r>
            <a:r>
              <a:rPr lang="en-US" sz="2800" baseline="30000" dirty="0">
                <a:latin typeface="Cambria Math" panose="02040503050406030204"/>
                <a:ea typeface="Cambria Math" panose="02040503050406030204"/>
                <a:sym typeface="Wingdings" panose="05000000000000000000" pitchFamily="2" charset="2"/>
              </a:rPr>
              <a:t>∙ 6 = 720</a:t>
            </a:r>
            <a:endParaRPr lang="en-US" sz="2800" baseline="30000" dirty="0">
              <a:latin typeface="Cambria Math" panose="02040503050406030204"/>
              <a:ea typeface="Cambria Math" panose="02040503050406030204"/>
              <a:sym typeface="Wingdings" panose="05000000000000000000" pitchFamily="2" charset="2"/>
            </a:endParaRPr>
          </a:p>
          <a:p>
            <a:pPr>
              <a:buNone/>
            </a:pPr>
            <a:r>
              <a:rPr lang="en-US" sz="2800" baseline="30000" dirty="0">
                <a:latin typeface="Cambria Math" panose="02040503050406030204"/>
                <a:ea typeface="Cambria Math" panose="02040503050406030204"/>
                <a:sym typeface="Wingdings" panose="05000000000000000000" pitchFamily="2" charset="2"/>
              </a:rPr>
              <a:t>       </a:t>
            </a:r>
            <a:r>
              <a:rPr lang="en-US" sz="2800" i="1" baseline="30000" dirty="0">
                <a:ea typeface="Cambria Math" panose="02040503050406030204"/>
                <a:sym typeface="Wingdings" panose="05000000000000000000" pitchFamily="2" charset="2"/>
              </a:rPr>
              <a:t>f</a:t>
            </a:r>
            <a:r>
              <a:rPr lang="en-US" sz="2800" baseline="30000" dirty="0">
                <a:latin typeface="Cambria Math" panose="02040503050406030204"/>
                <a:ea typeface="Cambria Math" panose="02040503050406030204"/>
                <a:sym typeface="Wingdings" panose="05000000000000000000" pitchFamily="2" charset="2"/>
              </a:rPr>
              <a:t>(20) = 2,432,902,008,176,640,000.</a:t>
            </a:r>
            <a:endParaRPr lang="en-US" sz="2800" dirty="0">
              <a:latin typeface="Cambria Math" panose="02040503050406030204" pitchFamily="18" charset="0"/>
              <a:ea typeface="Cambria Math" panose="02040503050406030204"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r>
              <a:rPr lang="en-US" dirty="0" err="1"/>
              <a:t>Stirling’s</a:t>
            </a:r>
            <a:r>
              <a:rPr lang="en-US" dirty="0"/>
              <a:t> Formula:</a:t>
            </a:r>
            <a:endParaRPr lang="en-US" dirty="0"/>
          </a:p>
          <a:p>
            <a:endParaRPr lang="en-US" dirty="0"/>
          </a:p>
        </p:txBody>
      </p:sp>
      <p:pic>
        <p:nvPicPr>
          <p:cNvPr id="8" name="Picture 7" descr="addin_tmp.png"/>
          <p:cNvPicPr>
            <a:picLocks noChangeAspect="1"/>
          </p:cNvPicPr>
          <p:nvPr>
            <p:custDataLst>
              <p:tags r:id="rId1"/>
            </p:custDataLst>
          </p:nvPr>
        </p:nvPicPr>
        <p:blipFill>
          <a:blip r:embed="rId2"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3"/>
            </p:custDataLst>
          </p:nvPr>
        </p:nvPicPr>
        <p:blipFill>
          <a:blip r:embed="rId4" cstate="print"/>
          <a:stretch>
            <a:fillRect/>
          </a:stretch>
        </p:blipFill>
        <p:spPr>
          <a:xfrm>
            <a:off x="5023485" y="5410200"/>
            <a:ext cx="4120515" cy="25527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Sequences and Summations</a:t>
            </a:r>
            <a:endParaRPr lang="en-US" dirty="0"/>
          </a:p>
        </p:txBody>
      </p:sp>
      <p:sp>
        <p:nvSpPr>
          <p:cNvPr id="3" name="Subtitle 2"/>
          <p:cNvSpPr>
            <a:spLocks noGrp="1"/>
          </p:cNvSpPr>
          <p:nvPr>
            <p:ph type="subTitle" idx="1"/>
          </p:nvPr>
        </p:nvSpPr>
        <p:spPr/>
        <p:txBody>
          <a:bodyPr/>
          <a:lstStyle/>
          <a:p>
            <a:r>
              <a:rPr lang="en-US" dirty="0"/>
              <a:t>Section 2.4</a:t>
            </a:r>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endParaRPr lang="en-US" dirty="0"/>
          </a:p>
        </p:txBody>
      </p:sp>
      <p:sp>
        <p:nvSpPr>
          <p:cNvPr id="3" name="Content Placeholder 2"/>
          <p:cNvSpPr>
            <a:spLocks noGrp="1"/>
          </p:cNvSpPr>
          <p:nvPr>
            <p:ph idx="1"/>
          </p:nvPr>
        </p:nvSpPr>
        <p:spPr/>
        <p:txBody>
          <a:bodyPr>
            <a:normAutofit/>
          </a:bodyPr>
          <a:lstStyle/>
          <a:p>
            <a:r>
              <a:rPr lang="en-US" dirty="0"/>
              <a:t>Sequences.</a:t>
            </a:r>
            <a:endParaRPr lang="en-US" dirty="0"/>
          </a:p>
          <a:p>
            <a:pPr lvl="1"/>
            <a:r>
              <a:rPr lang="en-US" dirty="0"/>
              <a:t>Examples: Geometric Progression, Arithmetic Progression</a:t>
            </a:r>
            <a:endParaRPr lang="en-US" dirty="0"/>
          </a:p>
          <a:p>
            <a:r>
              <a:rPr lang="en-US" dirty="0"/>
              <a:t>Recurrence Relations</a:t>
            </a:r>
            <a:endParaRPr lang="en-US" dirty="0"/>
          </a:p>
          <a:p>
            <a:pPr lvl="1"/>
            <a:r>
              <a:rPr lang="en-US" dirty="0"/>
              <a:t>Example: Fibonacci Sequence</a:t>
            </a:r>
            <a:endParaRPr lang="en-US" dirty="0"/>
          </a:p>
          <a:p>
            <a:r>
              <a:rPr lang="en-US" dirty="0"/>
              <a:t>Summations</a:t>
            </a:r>
            <a:endParaRPr lang="en-US" dirty="0"/>
          </a:p>
          <a:p>
            <a:pPr>
              <a:buNone/>
            </a:pP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dirty="0"/>
          </a:p>
        </p:txBody>
      </p:sp>
      <p:sp>
        <p:nvSpPr>
          <p:cNvPr id="3" name="Content Placeholder 2"/>
          <p:cNvSpPr>
            <a:spLocks noGrp="1"/>
          </p:cNvSpPr>
          <p:nvPr>
            <p:ph idx="1"/>
          </p:nvPr>
        </p:nvSpPr>
        <p:spPr/>
        <p:txBody>
          <a:bodyPr>
            <a:normAutofit/>
          </a:bodyPr>
          <a:lstStyle/>
          <a:p>
            <a:r>
              <a:rPr lang="en-US" dirty="0"/>
              <a:t>Sequences are ordered lists of elements. </a:t>
            </a:r>
            <a:endParaRPr lang="en-US" dirty="0"/>
          </a:p>
          <a:p>
            <a:pPr lvl="1"/>
            <a:r>
              <a:rPr lang="en-US" dirty="0"/>
              <a:t>  1, 2, 3, 5, 8</a:t>
            </a:r>
            <a:endParaRPr lang="en-US" dirty="0"/>
          </a:p>
          <a:p>
            <a:pPr lvl="1"/>
            <a:r>
              <a:rPr lang="en-US" dirty="0"/>
              <a:t>   1, 3,  9, 27, 81, …….</a:t>
            </a:r>
            <a:endParaRPr lang="en-US" dirty="0"/>
          </a:p>
          <a:p>
            <a:r>
              <a:rPr lang="en-US" dirty="0"/>
              <a:t>Sequences arise throughout mathematics, computer science, and in many other disciplines, ranging from botany to music.</a:t>
            </a:r>
            <a:endParaRPr lang="en-US" dirty="0"/>
          </a:p>
          <a:p>
            <a:r>
              <a:rPr lang="en-US" dirty="0"/>
              <a:t>We will introduce the  terminology to represent sequences and sums of the terms in the sequences.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things to remember</a:t>
            </a:r>
            <a:endParaRPr lang="en-US" dirty="0"/>
          </a:p>
        </p:txBody>
      </p:sp>
      <p:sp>
        <p:nvSpPr>
          <p:cNvPr id="3" name="Content Placeholder 2"/>
          <p:cNvSpPr>
            <a:spLocks noGrp="1"/>
          </p:cNvSpPr>
          <p:nvPr>
            <p:ph idx="1"/>
          </p:nvPr>
        </p:nvSpPr>
        <p:spPr/>
        <p:txBody>
          <a:bodyPr/>
          <a:lstStyle/>
          <a:p>
            <a:r>
              <a:rPr lang="en-US" dirty="0"/>
              <a:t>Sets can be elements of sets.</a:t>
            </a:r>
            <a:endParaRPr lang="en-US" dirty="0"/>
          </a:p>
          <a:p>
            <a:pPr>
              <a:buNone/>
            </a:pPr>
            <a:r>
              <a:rPr lang="en-US" dirty="0">
                <a:latin typeface="Cambria Math" panose="02040503050406030204" pitchFamily="18" charset="0"/>
                <a:ea typeface="Cambria Math" panose="02040503050406030204" pitchFamily="18" charset="0"/>
              </a:rPr>
              <a:t>         {{1,2,3},</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i="1" dirty="0" err="1">
                <a:latin typeface="Cambria Math" panose="02040503050406030204" pitchFamily="18" charset="0"/>
                <a:ea typeface="Cambria Math" panose="02040503050406030204" pitchFamily="18" charset="0"/>
              </a:rPr>
              <a:t>b,c</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a:t>
            </a:r>
            <a:r>
              <a:rPr lang="en-US" b="1" dirty="0">
                <a:latin typeface="Cambria Math" panose="02040503050406030204" pitchFamily="18" charset="0"/>
                <a:ea typeface="Cambria Math" panose="02040503050406030204" pitchFamily="18" charset="0"/>
              </a:rPr>
              <a:t>N</a:t>
            </a:r>
            <a:r>
              <a:rPr lang="en-US" dirty="0">
                <a:latin typeface="Cambria Math" panose="02040503050406030204" pitchFamily="18" charset="0"/>
                <a:ea typeface="Cambria Math" panose="02040503050406030204" pitchFamily="18" charset="0"/>
              </a:rPr>
              <a:t>,</a:t>
            </a:r>
            <a:r>
              <a:rPr lang="en-US" b="1" dirty="0">
                <a:latin typeface="Cambria Math" panose="02040503050406030204" pitchFamily="18" charset="0"/>
                <a:ea typeface="Cambria Math" panose="02040503050406030204" pitchFamily="18" charset="0"/>
              </a:rPr>
              <a:t>Z</a:t>
            </a:r>
            <a:r>
              <a:rPr lang="en-US" dirty="0">
                <a:latin typeface="Cambria Math" panose="02040503050406030204" pitchFamily="18" charset="0"/>
                <a:ea typeface="Cambria Math" panose="02040503050406030204" pitchFamily="18" charset="0"/>
              </a:rPr>
              <a:t>,</a:t>
            </a:r>
            <a:r>
              <a:rPr lang="en-US" b="1" dirty="0">
                <a:latin typeface="Cambria Math" panose="02040503050406030204" pitchFamily="18" charset="0"/>
                <a:ea typeface="Cambria Math" panose="02040503050406030204" pitchFamily="18" charset="0"/>
              </a:rPr>
              <a:t>Q</a:t>
            </a:r>
            <a:r>
              <a:rPr lang="en-US" dirty="0">
                <a:latin typeface="Cambria Math" panose="02040503050406030204" pitchFamily="18" charset="0"/>
                <a:ea typeface="Cambria Math" panose="02040503050406030204" pitchFamily="18" charset="0"/>
              </a:rPr>
              <a:t>,</a:t>
            </a:r>
            <a:r>
              <a:rPr lang="en-US" b="1" dirty="0">
                <a:latin typeface="Cambria Math" panose="02040503050406030204" pitchFamily="18" charset="0"/>
                <a:ea typeface="Cambria Math" panose="02040503050406030204" pitchFamily="18" charset="0"/>
              </a:rPr>
              <a:t>R</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r>
              <a:rPr lang="en-US" dirty="0"/>
              <a:t>The empty set is different from a set containing the empty set.</a:t>
            </a:r>
            <a:endParaRPr lang="en-US" dirty="0"/>
          </a:p>
          <a:p>
            <a:pPr>
              <a:buNone/>
            </a:pPr>
            <a:r>
              <a:rPr lang="en-US" dirty="0"/>
              <a:t>       </a:t>
            </a:r>
            <a:r>
              <a:rPr lang="en-US" dirty="0">
                <a:latin typeface="Cambria Math" panose="02040503050406030204"/>
                <a:ea typeface="Cambria Math" panose="02040503050406030204"/>
              </a:rPr>
              <a:t>∅</a:t>
            </a:r>
            <a:r>
              <a:rPr lang="en-US" dirty="0"/>
              <a:t>  </a:t>
            </a:r>
            <a:r>
              <a:rPr lang="en-US" dirty="0">
                <a:latin typeface="Cambria Math" panose="02040503050406030204"/>
                <a:ea typeface="Cambria Math" panose="02040503050406030204"/>
              </a:rPr>
              <a:t>≠ { ∅ } </a:t>
            </a:r>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endParaRPr lang="en-IN" dirty="0"/>
          </a:p>
        </p:txBody>
      </p:sp>
      <p:sp>
        <p:nvSpPr>
          <p:cNvPr id="3" name="Content Placeholder 2"/>
          <p:cNvSpPr>
            <a:spLocks noGrp="1"/>
          </p:cNvSpPr>
          <p:nvPr>
            <p:ph idx="1"/>
          </p:nvPr>
        </p:nvSpPr>
        <p:spPr>
          <a:xfrm>
            <a:off x="152400" y="1878190"/>
            <a:ext cx="8229600" cy="4389120"/>
          </a:xfrm>
        </p:spPr>
        <p:txBody>
          <a:bodyPr/>
          <a:lstStyle/>
          <a:p>
            <a:r>
              <a:rPr lang="en-US" dirty="0"/>
              <a:t>Imagine that a person decides to count his ancestors. He has two parents, four grandparents, eight great-grandparents, and so forth, These numbers can be written in a row as</a:t>
            </a:r>
            <a:endParaRPr lang="en-US" dirty="0"/>
          </a:p>
          <a:p>
            <a:pPr marL="0" indent="0">
              <a:buNone/>
            </a:pPr>
            <a:r>
              <a:rPr lang="en-IN" dirty="0"/>
              <a:t>                                          2</a:t>
            </a:r>
            <a:r>
              <a:rPr lang="en-IN" i="1" dirty="0"/>
              <a:t>, </a:t>
            </a:r>
            <a:r>
              <a:rPr lang="en-IN" dirty="0"/>
              <a:t>4</a:t>
            </a:r>
            <a:r>
              <a:rPr lang="en-IN" i="1" dirty="0"/>
              <a:t>, </a:t>
            </a:r>
            <a:r>
              <a:rPr lang="en-IN" dirty="0"/>
              <a:t>8</a:t>
            </a:r>
            <a:r>
              <a:rPr lang="en-IN" i="1" dirty="0"/>
              <a:t>, </a:t>
            </a:r>
            <a:r>
              <a:rPr lang="en-IN" dirty="0"/>
              <a:t>16</a:t>
            </a:r>
            <a:r>
              <a:rPr lang="en-IN" i="1" dirty="0"/>
              <a:t>, </a:t>
            </a:r>
            <a:r>
              <a:rPr lang="en-IN" dirty="0"/>
              <a:t>32</a:t>
            </a:r>
            <a:r>
              <a:rPr lang="en-IN" i="1" dirty="0"/>
              <a:t>, </a:t>
            </a:r>
            <a:r>
              <a:rPr lang="en-IN" dirty="0"/>
              <a:t>64</a:t>
            </a:r>
            <a:r>
              <a:rPr lang="en-IN" i="1" dirty="0"/>
              <a:t>, </a:t>
            </a:r>
            <a:r>
              <a:rPr lang="en-IN" dirty="0"/>
              <a:t>128</a:t>
            </a:r>
            <a:r>
              <a:rPr lang="en-IN" i="1" dirty="0"/>
              <a:t>, . . .</a:t>
            </a:r>
            <a:endParaRPr lang="en-IN" i="1" dirty="0"/>
          </a:p>
          <a:p>
            <a:r>
              <a:rPr lang="en-US" dirty="0"/>
              <a:t>To express the pattern of the numbers, suppose that each is labeled by an integer giving its position in the row. </a:t>
            </a:r>
            <a:endParaRPr lang="en-IN" dirty="0"/>
          </a:p>
        </p:txBody>
      </p:sp>
      <p:pic>
        <p:nvPicPr>
          <p:cNvPr id="4" name="Picture 3"/>
          <p:cNvPicPr>
            <a:picLocks noChangeAspect="1"/>
          </p:cNvPicPr>
          <p:nvPr/>
        </p:nvPicPr>
        <p:blipFill>
          <a:blip r:embed="rId1"/>
          <a:stretch>
            <a:fillRect/>
          </a:stretch>
        </p:blipFill>
        <p:spPr>
          <a:xfrm>
            <a:off x="1185863" y="5010913"/>
            <a:ext cx="7410450" cy="942975"/>
          </a:xfrm>
          <a:prstGeom prst="rect">
            <a:avLst/>
          </a:prstGeom>
        </p:spPr>
      </p:pic>
      <p:pic>
        <p:nvPicPr>
          <p:cNvPr id="5" name="Picture 4"/>
          <p:cNvPicPr>
            <a:picLocks noChangeAspect="1"/>
          </p:cNvPicPr>
          <p:nvPr/>
        </p:nvPicPr>
        <p:blipFill>
          <a:blip r:embed="rId2"/>
          <a:stretch>
            <a:fillRect/>
          </a:stretch>
        </p:blipFill>
        <p:spPr>
          <a:xfrm>
            <a:off x="152400" y="5988862"/>
            <a:ext cx="8658225" cy="647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a:t>
            </a:r>
            <a:endParaRPr lang="en-US" dirty="0"/>
          </a:p>
        </p:txBody>
      </p:sp>
      <p:sp>
        <p:nvSpPr>
          <p:cNvPr id="3" name="Content Placeholder 2"/>
          <p:cNvSpPr>
            <a:spLocks noGrp="1"/>
          </p:cNvSpPr>
          <p:nvPr>
            <p:ph idx="1"/>
          </p:nvPr>
        </p:nvSpPr>
        <p:spPr/>
        <p:txBody>
          <a:bodyPr>
            <a:normAutofit/>
          </a:bodyPr>
          <a:lstStyle/>
          <a:p>
            <a:pPr>
              <a:buNone/>
            </a:pPr>
            <a:r>
              <a:rPr lang="en-US" b="1" dirty="0"/>
              <a:t>  Definition</a:t>
            </a:r>
            <a:r>
              <a:rPr lang="en-US" dirty="0"/>
              <a:t>: A </a:t>
            </a:r>
            <a:r>
              <a:rPr lang="en-US" i="1" dirty="0"/>
              <a:t>sequence</a:t>
            </a:r>
            <a:r>
              <a:rPr lang="en-US" dirty="0"/>
              <a:t> is a function from a subset of the integers (usually either the set {</a:t>
            </a:r>
            <a:r>
              <a:rPr lang="en-US" dirty="0">
                <a:latin typeface="Cambria Math" panose="02040503050406030204" pitchFamily="18" charset="0"/>
                <a:ea typeface="Cambria Math" panose="02040503050406030204" pitchFamily="18" charset="0"/>
              </a:rPr>
              <a:t>0, 1, 2, 3, 4, </a:t>
            </a:r>
            <a:r>
              <a:rPr lang="en-US" dirty="0"/>
              <a:t>…..} or   {</a:t>
            </a:r>
            <a:r>
              <a:rPr lang="en-US" dirty="0">
                <a:latin typeface="Cambria Math" panose="02040503050406030204" pitchFamily="18" charset="0"/>
                <a:ea typeface="Cambria Math" panose="02040503050406030204" pitchFamily="18" charset="0"/>
              </a:rPr>
              <a:t>1, 2, 3, 4, </a:t>
            </a:r>
            <a:r>
              <a:rPr lang="en-US" dirty="0"/>
              <a:t>….} ) to a set </a:t>
            </a:r>
            <a:r>
              <a:rPr lang="en-US" i="1" dirty="0"/>
              <a:t>S</a:t>
            </a:r>
            <a:r>
              <a:rPr lang="en-US" dirty="0"/>
              <a:t>.</a:t>
            </a:r>
            <a:endParaRPr lang="en-US" dirty="0"/>
          </a:p>
          <a:p>
            <a:r>
              <a:rPr lang="en-US" dirty="0"/>
              <a:t>The notation  </a:t>
            </a:r>
            <a:r>
              <a:rPr lang="en-US" i="1" dirty="0">
                <a:ea typeface="Cambria Math" panose="02040503050406030204" pitchFamily="18" charset="0"/>
              </a:rPr>
              <a:t>a</a:t>
            </a:r>
            <a:r>
              <a:rPr lang="en-US" i="1" baseline="-25000" dirty="0">
                <a:latin typeface="Cambria Math" panose="02040503050406030204" pitchFamily="18" charset="0"/>
                <a:ea typeface="Cambria Math" panose="02040503050406030204" pitchFamily="18" charset="0"/>
              </a:rPr>
              <a:t>n</a:t>
            </a:r>
            <a:r>
              <a:rPr lang="en-US" dirty="0"/>
              <a:t>   is used to denote the image of the integer </a:t>
            </a:r>
            <a:r>
              <a:rPr lang="en-US" i="1" dirty="0"/>
              <a:t>n</a:t>
            </a:r>
            <a:r>
              <a:rPr lang="en-US" dirty="0"/>
              <a:t>.  We can think of </a:t>
            </a:r>
            <a:r>
              <a:rPr lang="en-US" i="1" dirty="0">
                <a:ea typeface="Cambria Math" panose="02040503050406030204" pitchFamily="18" charset="0"/>
              </a:rPr>
              <a:t>a</a:t>
            </a:r>
            <a:r>
              <a:rPr lang="en-US" i="1" baseline="-25000" dirty="0">
                <a:latin typeface="Cambria Math" panose="02040503050406030204" pitchFamily="18" charset="0"/>
                <a:ea typeface="Cambria Math" panose="02040503050406030204" pitchFamily="18" charset="0"/>
              </a:rPr>
              <a:t>n</a:t>
            </a:r>
            <a:r>
              <a:rPr lang="en-US" dirty="0"/>
              <a:t>    as the equivalent of </a:t>
            </a:r>
            <a:r>
              <a:rPr lang="en-US" i="1" dirty="0"/>
              <a:t>f(n)</a:t>
            </a:r>
            <a:r>
              <a:rPr lang="en-US" dirty="0"/>
              <a:t> where </a:t>
            </a:r>
            <a:r>
              <a:rPr lang="en-US" i="1" dirty="0"/>
              <a:t>f</a:t>
            </a:r>
            <a:r>
              <a:rPr lang="en-US" dirty="0"/>
              <a:t> is a function from  {</a:t>
            </a:r>
            <a:r>
              <a:rPr lang="en-US" dirty="0">
                <a:latin typeface="Cambria Math" panose="02040503050406030204" pitchFamily="18" charset="0"/>
                <a:ea typeface="Cambria Math" panose="02040503050406030204" pitchFamily="18" charset="0"/>
              </a:rPr>
              <a:t>0,1,2</a:t>
            </a:r>
            <a:r>
              <a:rPr lang="en-US" dirty="0"/>
              <a:t>,…..} to </a:t>
            </a:r>
            <a:r>
              <a:rPr lang="en-US" i="1" dirty="0"/>
              <a:t>S</a:t>
            </a:r>
            <a:r>
              <a:rPr lang="en-US" dirty="0"/>
              <a:t>.  We call </a:t>
            </a:r>
            <a:r>
              <a:rPr lang="en-US" i="1" dirty="0">
                <a:ea typeface="Cambria Math" panose="02040503050406030204" pitchFamily="18" charset="0"/>
              </a:rPr>
              <a:t>a</a:t>
            </a:r>
            <a:r>
              <a:rPr lang="en-US" i="1" baseline="-25000" dirty="0">
                <a:ea typeface="Cambria Math" panose="02040503050406030204" pitchFamily="18" charset="0"/>
              </a:rPr>
              <a:t>n</a:t>
            </a:r>
            <a:r>
              <a:rPr lang="en-US" dirty="0"/>
              <a:t>  a </a:t>
            </a:r>
            <a:r>
              <a:rPr lang="en-US" i="1" dirty="0"/>
              <a:t>term</a:t>
            </a:r>
            <a:r>
              <a:rPr lang="en-US" dirty="0"/>
              <a:t> of the sequence.</a:t>
            </a:r>
            <a:endParaRPr lang="en-US" dirty="0"/>
          </a:p>
          <a:p>
            <a:pPr>
              <a:buNone/>
            </a:pPr>
            <a:r>
              <a:rPr lang="en-US" dirty="0"/>
              <a:t>   </a:t>
            </a:r>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a:t>
            </a:r>
            <a:endParaRPr lang="en-US" dirty="0"/>
          </a:p>
        </p:txBody>
      </p:sp>
      <p:sp>
        <p:nvSpPr>
          <p:cNvPr id="3" name="Content Placeholder 2"/>
          <p:cNvSpPr>
            <a:spLocks noGrp="1"/>
          </p:cNvSpPr>
          <p:nvPr>
            <p:ph idx="1"/>
          </p:nvPr>
        </p:nvSpPr>
        <p:spPr/>
        <p:txBody>
          <a:bodyPr>
            <a:normAutofit/>
          </a:bodyPr>
          <a:lstStyle/>
          <a:p>
            <a:pPr>
              <a:buNone/>
            </a:pPr>
            <a:r>
              <a:rPr lang="en-US" b="1" dirty="0"/>
              <a:t>Example</a:t>
            </a:r>
            <a:r>
              <a:rPr lang="en-US" dirty="0"/>
              <a:t>:</a:t>
            </a:r>
            <a:r>
              <a:rPr lang="en-US" b="1" dirty="0"/>
              <a:t> </a:t>
            </a:r>
            <a:r>
              <a:rPr lang="en-US" dirty="0"/>
              <a:t>Consider the sequence            where</a:t>
            </a:r>
            <a:endParaRPr lang="en-US" dirty="0"/>
          </a:p>
          <a:p>
            <a:endParaRPr lang="en-US" dirty="0"/>
          </a:p>
          <a:p>
            <a:pPr>
              <a:buNone/>
            </a:pPr>
            <a:endParaRPr lang="en-US" dirty="0"/>
          </a:p>
          <a:p>
            <a:pPr>
              <a:buNone/>
            </a:pPr>
            <a:r>
              <a:rPr lang="en-US" dirty="0"/>
              <a:t>  </a:t>
            </a:r>
            <a:endParaRPr lang="en-US" dirty="0"/>
          </a:p>
        </p:txBody>
      </p:sp>
      <p:pic>
        <p:nvPicPr>
          <p:cNvPr id="11" name="Picture 10" descr="addin_tmp.png"/>
          <p:cNvPicPr>
            <a:picLocks noChangeAspect="1"/>
          </p:cNvPicPr>
          <p:nvPr>
            <p:custDataLst>
              <p:tags r:id="rId1"/>
            </p:custDataLst>
          </p:nvPr>
        </p:nvPicPr>
        <p:blipFill>
          <a:blip r:embed="rId2"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3"/>
            </p:custDataLst>
          </p:nvPr>
        </p:nvPicPr>
        <p:blipFill>
          <a:blip r:embed="rId4"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5"/>
            </p:custDataLst>
          </p:nvPr>
        </p:nvPicPr>
        <p:blipFill>
          <a:blip r:embed="rId6"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7"/>
            </p:custDataLst>
          </p:nvPr>
        </p:nvPicPr>
        <p:blipFill>
          <a:blip r:embed="rId8" cstate="print"/>
          <a:stretch>
            <a:fillRect/>
          </a:stretch>
        </p:blipFill>
        <p:spPr>
          <a:xfrm>
            <a:off x="3124200" y="4572000"/>
            <a:ext cx="1983105" cy="780098"/>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 </a:t>
            </a:r>
            <a:r>
              <a:rPr lang="en-US" i="1" dirty="0"/>
              <a:t>geometric progression </a:t>
            </a:r>
            <a:r>
              <a:rPr lang="en-US" dirty="0"/>
              <a:t>is a sequence of the form:</a:t>
            </a:r>
            <a:endParaRPr lang="en-US" dirty="0"/>
          </a:p>
          <a:p>
            <a:pPr>
              <a:buNone/>
            </a:pPr>
            <a:r>
              <a:rPr lang="en-US" dirty="0"/>
              <a:t>    where the </a:t>
            </a:r>
            <a:r>
              <a:rPr lang="en-US" i="1" dirty="0"/>
              <a:t>initial term a</a:t>
            </a:r>
            <a:r>
              <a:rPr lang="en-US" dirty="0"/>
              <a:t> and the </a:t>
            </a:r>
            <a:r>
              <a:rPr lang="en-US" i="1" dirty="0"/>
              <a:t>common ratio r </a:t>
            </a:r>
            <a:r>
              <a:rPr lang="en-US" dirty="0"/>
              <a:t>are real numbers.</a:t>
            </a:r>
            <a:endParaRPr lang="en-US" dirty="0"/>
          </a:p>
          <a:p>
            <a:pPr>
              <a:buNone/>
            </a:pPr>
            <a:r>
              <a:rPr lang="en-US" sz="2800" b="1" dirty="0"/>
              <a:t>   Examples</a:t>
            </a:r>
            <a:r>
              <a:rPr lang="en-US" sz="2800" dirty="0"/>
              <a:t>:</a:t>
            </a:r>
            <a:endParaRPr lang="en-US" sz="2800" dirty="0"/>
          </a:p>
          <a:p>
            <a:pPr marL="880110" lvl="1" indent="-514350">
              <a:buFont typeface="+mj-lt"/>
              <a:buAutoNum type="arabicPeriod"/>
            </a:pPr>
            <a:r>
              <a:rPr lang="en-US" dirty="0"/>
              <a:t>Let </a:t>
            </a:r>
            <a:r>
              <a:rPr lang="en-US" i="1" dirty="0"/>
              <a:t>a = </a:t>
            </a:r>
            <a:r>
              <a:rPr lang="en-US" dirty="0">
                <a:latin typeface="Cambria Math" panose="02040503050406030204" pitchFamily="18" charset="0"/>
                <a:ea typeface="Cambria Math" panose="02040503050406030204" pitchFamily="18" charset="0"/>
              </a:rPr>
              <a:t>1</a:t>
            </a:r>
            <a:r>
              <a:rPr lang="en-US" i="1" dirty="0"/>
              <a:t> </a:t>
            </a:r>
            <a:r>
              <a:rPr lang="en-US" dirty="0"/>
              <a:t>and </a:t>
            </a:r>
            <a:r>
              <a:rPr lang="en-US" i="1" dirty="0"/>
              <a:t>r = </a:t>
            </a:r>
            <a:r>
              <a:rPr lang="en-US" dirty="0">
                <a:latin typeface="Cambria Math" panose="02040503050406030204" pitchFamily="18" charset="0"/>
                <a:ea typeface="Cambria Math" panose="02040503050406030204" pitchFamily="18" charset="0"/>
              </a:rPr>
              <a:t>−1</a:t>
            </a:r>
            <a:r>
              <a:rPr lang="en-US" dirty="0"/>
              <a:t>. Then:</a:t>
            </a:r>
            <a:endParaRPr lang="en-US" dirty="0"/>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anose="02040503050406030204" pitchFamily="18" charset="0"/>
                <a:ea typeface="Cambria Math" panose="02040503050406030204" pitchFamily="18" charset="0"/>
              </a:rPr>
              <a:t>2</a:t>
            </a:r>
            <a:r>
              <a:rPr lang="en-US" i="1" dirty="0"/>
              <a:t> </a:t>
            </a:r>
            <a:r>
              <a:rPr lang="en-US" dirty="0"/>
              <a:t>and </a:t>
            </a:r>
            <a:r>
              <a:rPr lang="en-US" i="1" dirty="0"/>
              <a:t>r = </a:t>
            </a:r>
            <a:r>
              <a:rPr lang="en-US" dirty="0">
                <a:latin typeface="Cambria Math" panose="02040503050406030204" pitchFamily="18" charset="0"/>
                <a:ea typeface="Cambria Math" panose="02040503050406030204" pitchFamily="18" charset="0"/>
              </a:rPr>
              <a:t>5</a:t>
            </a:r>
            <a:r>
              <a:rPr lang="en-US" dirty="0"/>
              <a:t>. Then:</a:t>
            </a:r>
            <a:endParaRPr lang="en-US" dirty="0"/>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t>6</a:t>
            </a:r>
            <a:r>
              <a:rPr lang="en-US" i="1" dirty="0"/>
              <a:t> </a:t>
            </a:r>
            <a:r>
              <a:rPr lang="en-US" dirty="0"/>
              <a:t>and </a:t>
            </a:r>
            <a:r>
              <a:rPr lang="en-US" i="1" dirty="0"/>
              <a:t>r = </a:t>
            </a:r>
            <a:r>
              <a:rPr lang="en-US" dirty="0">
                <a:latin typeface="Cambria Math" panose="02040503050406030204" pitchFamily="18" charset="0"/>
                <a:ea typeface="Cambria Math" panose="02040503050406030204" pitchFamily="18" charset="0"/>
              </a:rPr>
              <a:t>1/3</a:t>
            </a:r>
            <a:r>
              <a:rPr lang="en-US" dirty="0"/>
              <a:t>. Then:</a:t>
            </a:r>
            <a:endParaRPr lang="en-US" dirty="0"/>
          </a:p>
          <a:p>
            <a:endParaRPr lang="en-US" dirty="0"/>
          </a:p>
          <a:p>
            <a:pPr>
              <a:buNone/>
            </a:pPr>
            <a:endParaRPr lang="en-US" dirty="0"/>
          </a:p>
        </p:txBody>
      </p:sp>
      <p:pic>
        <p:nvPicPr>
          <p:cNvPr id="14" name="Picture 13" descr="addin_tmp.png"/>
          <p:cNvPicPr>
            <a:picLocks noChangeAspect="1"/>
          </p:cNvPicPr>
          <p:nvPr>
            <p:custDataLst>
              <p:tags r:id="rId1"/>
            </p:custDataLst>
          </p:nvPr>
        </p:nvPicPr>
        <p:blipFill>
          <a:blip r:embed="rId2" cstate="print"/>
          <a:stretch>
            <a:fillRect/>
          </a:stretch>
        </p:blipFill>
        <p:spPr>
          <a:xfrm>
            <a:off x="1600200" y="2286000"/>
            <a:ext cx="2301240" cy="274320"/>
          </a:xfrm>
          <a:prstGeom prst="rect">
            <a:avLst/>
          </a:prstGeom>
        </p:spPr>
      </p:pic>
      <p:pic>
        <p:nvPicPr>
          <p:cNvPr id="13" name="Picture 12" descr="addin_tmp.png"/>
          <p:cNvPicPr>
            <a:picLocks noChangeAspect="1"/>
          </p:cNvPicPr>
          <p:nvPr>
            <p:custDataLst>
              <p:tags r:id="rId3"/>
            </p:custDataLst>
          </p:nvPr>
        </p:nvPicPr>
        <p:blipFill>
          <a:blip r:embed="rId4" cstate="print"/>
          <a:stretch>
            <a:fillRect/>
          </a:stretch>
        </p:blipFill>
        <p:spPr>
          <a:xfrm>
            <a:off x="1524000" y="4191000"/>
            <a:ext cx="5821680" cy="253365"/>
          </a:xfrm>
          <a:prstGeom prst="rect">
            <a:avLst/>
          </a:prstGeom>
        </p:spPr>
      </p:pic>
      <p:pic>
        <p:nvPicPr>
          <p:cNvPr id="11" name="Picture 10" descr="addin_tmp.png"/>
          <p:cNvPicPr>
            <a:picLocks noChangeAspect="1"/>
          </p:cNvPicPr>
          <p:nvPr>
            <p:custDataLst>
              <p:tags r:id="rId5"/>
            </p:custDataLst>
          </p:nvPr>
        </p:nvPicPr>
        <p:blipFill>
          <a:blip r:embed="rId6" cstate="print"/>
          <a:stretch>
            <a:fillRect/>
          </a:stretch>
        </p:blipFill>
        <p:spPr>
          <a:xfrm>
            <a:off x="1524000" y="5105400"/>
            <a:ext cx="6038850" cy="253365"/>
          </a:xfrm>
          <a:prstGeom prst="rect">
            <a:avLst/>
          </a:prstGeom>
        </p:spPr>
      </p:pic>
      <p:pic>
        <p:nvPicPr>
          <p:cNvPr id="10" name="Picture 9" descr="addin_tmp.png"/>
          <p:cNvPicPr>
            <a:picLocks noChangeAspect="1"/>
          </p:cNvPicPr>
          <p:nvPr>
            <p:custDataLst>
              <p:tags r:id="rId7"/>
            </p:custDataLst>
          </p:nvPr>
        </p:nvPicPr>
        <p:blipFill>
          <a:blip r:embed="rId8" cstate="print"/>
          <a:stretch>
            <a:fillRect/>
          </a:stretch>
        </p:blipFill>
        <p:spPr>
          <a:xfrm>
            <a:off x="1524000" y="6019800"/>
            <a:ext cx="5594985" cy="52197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Progression</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 </a:t>
            </a:r>
            <a:r>
              <a:rPr lang="en-US" i="1" dirty="0"/>
              <a:t>arithmetic progression </a:t>
            </a:r>
            <a:r>
              <a:rPr lang="en-US" dirty="0"/>
              <a:t>is a sequence of the form:</a:t>
            </a:r>
            <a:endParaRPr lang="en-US" dirty="0"/>
          </a:p>
          <a:p>
            <a:pPr>
              <a:buNone/>
            </a:pPr>
            <a:r>
              <a:rPr lang="en-US" dirty="0"/>
              <a:t>    where the </a:t>
            </a:r>
            <a:r>
              <a:rPr lang="en-US" i="1" dirty="0"/>
              <a:t>initial term a</a:t>
            </a:r>
            <a:r>
              <a:rPr lang="en-US" dirty="0"/>
              <a:t> and the </a:t>
            </a:r>
            <a:r>
              <a:rPr lang="en-US" i="1" dirty="0"/>
              <a:t>common difference  d </a:t>
            </a:r>
            <a:r>
              <a:rPr lang="en-US" dirty="0"/>
              <a:t>are real numbers.</a:t>
            </a:r>
            <a:endParaRPr lang="en-US" dirty="0"/>
          </a:p>
          <a:p>
            <a:pPr>
              <a:buNone/>
            </a:pPr>
            <a:r>
              <a:rPr lang="en-US" sz="2400" b="1" dirty="0"/>
              <a:t>    Examples</a:t>
            </a:r>
            <a:r>
              <a:rPr lang="en-US" sz="2400" dirty="0"/>
              <a:t>:</a:t>
            </a:r>
            <a:endParaRPr lang="en-US" dirty="0"/>
          </a:p>
          <a:p>
            <a:pPr marL="880110" lvl="1" indent="-514350">
              <a:buFont typeface="+mj-lt"/>
              <a:buAutoNum type="arabicPeriod"/>
            </a:pPr>
            <a:r>
              <a:rPr lang="en-US" dirty="0"/>
              <a:t>Let </a:t>
            </a:r>
            <a:r>
              <a:rPr lang="en-US" i="1" dirty="0"/>
              <a:t>a = </a:t>
            </a:r>
            <a:r>
              <a:rPr lang="en-US" i="1" dirty="0">
                <a:latin typeface="Cambria Math" panose="02040503050406030204" pitchFamily="18" charset="0"/>
                <a:ea typeface="Cambria Math" panose="02040503050406030204" pitchFamily="18" charset="0"/>
              </a:rPr>
              <a:t>−</a:t>
            </a:r>
            <a:r>
              <a:rPr lang="en-US" dirty="0">
                <a:latin typeface="Cambria Math" panose="02040503050406030204" pitchFamily="18" charset="0"/>
                <a:ea typeface="Cambria Math" panose="02040503050406030204" pitchFamily="18" charset="0"/>
              </a:rPr>
              <a:t>1</a:t>
            </a:r>
            <a:r>
              <a:rPr lang="en-US" i="1" dirty="0"/>
              <a:t> </a:t>
            </a:r>
            <a:r>
              <a:rPr lang="en-US" dirty="0"/>
              <a:t>and </a:t>
            </a:r>
            <a:r>
              <a:rPr lang="en-US" i="1" dirty="0"/>
              <a:t>d = </a:t>
            </a:r>
            <a:r>
              <a:rPr lang="en-US" dirty="0">
                <a:latin typeface="Cambria Math" panose="02040503050406030204" pitchFamily="18" charset="0"/>
                <a:ea typeface="Cambria Math" panose="02040503050406030204" pitchFamily="18" charset="0"/>
              </a:rPr>
              <a:t>4</a:t>
            </a:r>
            <a:r>
              <a:rPr lang="en-US" dirty="0"/>
              <a:t>: </a:t>
            </a:r>
            <a:endParaRPr lang="en-US" dirty="0"/>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anose="02040503050406030204" pitchFamily="18" charset="0"/>
                <a:ea typeface="Cambria Math" panose="02040503050406030204" pitchFamily="18" charset="0"/>
              </a:rPr>
              <a:t>7</a:t>
            </a:r>
            <a:r>
              <a:rPr lang="en-US" i="1" dirty="0"/>
              <a:t> </a:t>
            </a:r>
            <a:r>
              <a:rPr lang="en-US" dirty="0"/>
              <a:t>and </a:t>
            </a:r>
            <a:r>
              <a:rPr lang="en-US" i="1" dirty="0"/>
              <a:t>d = </a:t>
            </a:r>
            <a:r>
              <a:rPr lang="en-US" i="1" dirty="0">
                <a:latin typeface="Cambria Math" panose="02040503050406030204" pitchFamily="18" charset="0"/>
                <a:ea typeface="Cambria Math" panose="02040503050406030204" pitchFamily="18" charset="0"/>
              </a:rPr>
              <a:t>−</a:t>
            </a:r>
            <a:r>
              <a:rPr lang="en-US" dirty="0">
                <a:latin typeface="Cambria Math" panose="02040503050406030204" pitchFamily="18" charset="0"/>
                <a:ea typeface="Cambria Math" panose="02040503050406030204" pitchFamily="18" charset="0"/>
              </a:rPr>
              <a:t>3</a:t>
            </a:r>
            <a:r>
              <a:rPr lang="en-US" dirty="0"/>
              <a:t>: </a:t>
            </a:r>
            <a:endParaRPr lang="en-US" dirty="0"/>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a:t>
            </a:r>
            <a:r>
              <a:rPr lang="en-US" dirty="0"/>
              <a:t> = </a:t>
            </a:r>
            <a:r>
              <a:rPr lang="en-US" dirty="0">
                <a:latin typeface="Cambria Math" panose="02040503050406030204" pitchFamily="18" charset="0"/>
                <a:ea typeface="Cambria Math" panose="02040503050406030204" pitchFamily="18" charset="0"/>
              </a:rPr>
              <a:t>1</a:t>
            </a:r>
            <a:r>
              <a:rPr lang="en-US" dirty="0"/>
              <a:t> and d = </a:t>
            </a:r>
            <a:r>
              <a:rPr lang="en-US" dirty="0">
                <a:latin typeface="Cambria Math" panose="02040503050406030204" pitchFamily="18" charset="0"/>
                <a:ea typeface="Cambria Math" panose="02040503050406030204" pitchFamily="18" charset="0"/>
              </a:rPr>
              <a:t>2</a:t>
            </a:r>
            <a:r>
              <a:rPr lang="en-US" dirty="0"/>
              <a:t>: </a:t>
            </a:r>
            <a:endParaRPr lang="en-US" dirty="0"/>
          </a:p>
          <a:p>
            <a:endParaRPr lang="en-US" dirty="0"/>
          </a:p>
          <a:p>
            <a:pPr>
              <a:buNone/>
            </a:pPr>
            <a:endParaRPr lang="en-US" dirty="0"/>
          </a:p>
        </p:txBody>
      </p:sp>
      <p:pic>
        <p:nvPicPr>
          <p:cNvPr id="5" name="Picture 4" descr="addin_tmp.png"/>
          <p:cNvPicPr>
            <a:picLocks noChangeAspect="1"/>
          </p:cNvPicPr>
          <p:nvPr>
            <p:custDataLst>
              <p:tags r:id="rId1"/>
            </p:custDataLst>
          </p:nvPr>
        </p:nvPicPr>
        <p:blipFill>
          <a:blip r:embed="rId2" cstate="print"/>
          <a:stretch>
            <a:fillRect/>
          </a:stretch>
        </p:blipFill>
        <p:spPr>
          <a:xfrm>
            <a:off x="1905000" y="2286000"/>
            <a:ext cx="3303270" cy="226695"/>
          </a:xfrm>
          <a:prstGeom prst="rect">
            <a:avLst/>
          </a:prstGeom>
        </p:spPr>
      </p:pic>
      <p:pic>
        <p:nvPicPr>
          <p:cNvPr id="10" name="Picture 9" descr="addin_tmp.png"/>
          <p:cNvPicPr>
            <a:picLocks noChangeAspect="1"/>
          </p:cNvPicPr>
          <p:nvPr>
            <p:custDataLst>
              <p:tags r:id="rId3"/>
            </p:custDataLst>
          </p:nvPr>
        </p:nvPicPr>
        <p:blipFill>
          <a:blip r:embed="rId4" cstate="print"/>
          <a:stretch>
            <a:fillRect/>
          </a:stretch>
        </p:blipFill>
        <p:spPr>
          <a:xfrm>
            <a:off x="1295400" y="4038600"/>
            <a:ext cx="5939790" cy="253365"/>
          </a:xfrm>
          <a:prstGeom prst="rect">
            <a:avLst/>
          </a:prstGeom>
        </p:spPr>
      </p:pic>
      <p:pic>
        <p:nvPicPr>
          <p:cNvPr id="12" name="Picture 11" descr="addin_tmp.png"/>
          <p:cNvPicPr>
            <a:picLocks noChangeAspect="1"/>
          </p:cNvPicPr>
          <p:nvPr>
            <p:custDataLst>
              <p:tags r:id="rId5"/>
            </p:custDataLst>
          </p:nvPr>
        </p:nvPicPr>
        <p:blipFill>
          <a:blip r:embed="rId6" cstate="print"/>
          <a:stretch>
            <a:fillRect/>
          </a:stretch>
        </p:blipFill>
        <p:spPr>
          <a:xfrm>
            <a:off x="1371600" y="5181600"/>
            <a:ext cx="5436870" cy="253365"/>
          </a:xfrm>
          <a:prstGeom prst="rect">
            <a:avLst/>
          </a:prstGeom>
        </p:spPr>
      </p:pic>
      <p:pic>
        <p:nvPicPr>
          <p:cNvPr id="13" name="Picture 12" descr="addin_tmp.png"/>
          <p:cNvPicPr>
            <a:picLocks noChangeAspect="1"/>
          </p:cNvPicPr>
          <p:nvPr>
            <p:custDataLst>
              <p:tags r:id="rId7"/>
            </p:custDataLst>
          </p:nvPr>
        </p:nvPicPr>
        <p:blipFill>
          <a:blip r:embed="rId8" cstate="print"/>
          <a:stretch>
            <a:fillRect/>
          </a:stretch>
        </p:blipFill>
        <p:spPr>
          <a:xfrm>
            <a:off x="1524000" y="6172200"/>
            <a:ext cx="5364480" cy="25336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Finding Terms of Sequences Given by Explicit Formulas</a:t>
            </a:r>
            <a:endParaRPr lang="en-IN" dirty="0"/>
          </a:p>
        </p:txBody>
      </p:sp>
      <p:pic>
        <p:nvPicPr>
          <p:cNvPr id="4" name="Picture 3"/>
          <p:cNvPicPr>
            <a:picLocks noChangeAspect="1"/>
          </p:cNvPicPr>
          <p:nvPr/>
        </p:nvPicPr>
        <p:blipFill>
          <a:blip r:embed="rId1"/>
          <a:stretch>
            <a:fillRect/>
          </a:stretch>
        </p:blipFill>
        <p:spPr>
          <a:xfrm>
            <a:off x="0" y="2252142"/>
            <a:ext cx="9144000" cy="2353716"/>
          </a:xfrm>
          <a:prstGeom prst="rect">
            <a:avLst/>
          </a:prstGeom>
        </p:spPr>
      </p:pic>
      <p:pic>
        <p:nvPicPr>
          <p:cNvPr id="5" name="Picture 4"/>
          <p:cNvPicPr>
            <a:picLocks noChangeAspect="1"/>
          </p:cNvPicPr>
          <p:nvPr/>
        </p:nvPicPr>
        <p:blipFill>
          <a:blip r:embed="rId2"/>
          <a:stretch>
            <a:fillRect/>
          </a:stretch>
        </p:blipFill>
        <p:spPr>
          <a:xfrm>
            <a:off x="76200" y="5403806"/>
            <a:ext cx="9144000" cy="7802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Finding an Explicit Formula to Fit Given Initial Terms</a:t>
            </a:r>
            <a:endParaRPr lang="en-IN" dirty="0"/>
          </a:p>
        </p:txBody>
      </p:sp>
      <p:pic>
        <p:nvPicPr>
          <p:cNvPr id="4" name="Picture 3"/>
          <p:cNvPicPr>
            <a:picLocks noChangeAspect="1"/>
          </p:cNvPicPr>
          <p:nvPr/>
        </p:nvPicPr>
        <p:blipFill>
          <a:blip r:embed="rId1"/>
          <a:stretch>
            <a:fillRect/>
          </a:stretch>
        </p:blipFill>
        <p:spPr>
          <a:xfrm>
            <a:off x="381000" y="2133600"/>
            <a:ext cx="7839075" cy="1152525"/>
          </a:xfrm>
          <a:prstGeom prst="rect">
            <a:avLst/>
          </a:prstGeom>
        </p:spPr>
      </p:pic>
      <p:pic>
        <p:nvPicPr>
          <p:cNvPr id="5" name="Picture 4"/>
          <p:cNvPicPr>
            <a:picLocks noChangeAspect="1"/>
          </p:cNvPicPr>
          <p:nvPr/>
        </p:nvPicPr>
        <p:blipFill>
          <a:blip r:embed="rId2"/>
          <a:stretch>
            <a:fillRect/>
          </a:stretch>
        </p:blipFill>
        <p:spPr>
          <a:xfrm>
            <a:off x="152400" y="3396343"/>
            <a:ext cx="4533900" cy="1333500"/>
          </a:xfrm>
          <a:prstGeom prst="rect">
            <a:avLst/>
          </a:prstGeom>
        </p:spPr>
      </p:pic>
      <p:pic>
        <p:nvPicPr>
          <p:cNvPr id="6" name="Picture 5"/>
          <p:cNvPicPr>
            <a:picLocks noChangeAspect="1"/>
          </p:cNvPicPr>
          <p:nvPr/>
        </p:nvPicPr>
        <p:blipFill>
          <a:blip r:embed="rId3"/>
          <a:stretch>
            <a:fillRect/>
          </a:stretch>
        </p:blipFill>
        <p:spPr>
          <a:xfrm>
            <a:off x="5638800" y="3720193"/>
            <a:ext cx="1276350" cy="685800"/>
          </a:xfrm>
          <a:prstGeom prst="rect">
            <a:avLst/>
          </a:prstGeom>
        </p:spPr>
      </p:pic>
      <p:pic>
        <p:nvPicPr>
          <p:cNvPr id="7" name="Picture 6"/>
          <p:cNvPicPr>
            <a:picLocks noChangeAspect="1"/>
          </p:cNvPicPr>
          <p:nvPr/>
        </p:nvPicPr>
        <p:blipFill>
          <a:blip r:embed="rId4"/>
          <a:stretch>
            <a:fillRect/>
          </a:stretch>
        </p:blipFill>
        <p:spPr>
          <a:xfrm>
            <a:off x="2219324" y="5163911"/>
            <a:ext cx="4162425" cy="847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lstStyle/>
          <a:p>
            <a:r>
              <a:rPr lang="en-IN" b="1" i="1" dirty="0"/>
              <a:t>Summation Notation</a:t>
            </a:r>
            <a:endParaRPr lang="en-IN" dirty="0"/>
          </a:p>
        </p:txBody>
      </p:sp>
      <p:sp>
        <p:nvSpPr>
          <p:cNvPr id="3" name="Content Placeholder 2"/>
          <p:cNvSpPr>
            <a:spLocks noGrp="1"/>
          </p:cNvSpPr>
          <p:nvPr>
            <p:ph idx="1"/>
          </p:nvPr>
        </p:nvSpPr>
        <p:spPr>
          <a:xfrm>
            <a:off x="0" y="1600200"/>
            <a:ext cx="8915400" cy="4389120"/>
          </a:xfrm>
        </p:spPr>
        <p:txBody>
          <a:bodyPr/>
          <a:lstStyle/>
          <a:p>
            <a:r>
              <a:rPr lang="en-US" dirty="0"/>
              <a:t>Consider again the example in which </a:t>
            </a:r>
            <a:r>
              <a:rPr lang="en-US" i="1" dirty="0"/>
              <a:t>A</a:t>
            </a:r>
            <a:r>
              <a:rPr lang="en-US" i="1" baseline="-25000" dirty="0"/>
              <a:t>k</a:t>
            </a:r>
            <a:r>
              <a:rPr lang="en-US" i="1" dirty="0"/>
              <a:t> </a:t>
            </a:r>
            <a:r>
              <a:rPr lang="en-US" dirty="0"/>
              <a:t>= 2</a:t>
            </a:r>
            <a:r>
              <a:rPr lang="en-US" i="1" baseline="30000" dirty="0"/>
              <a:t>k</a:t>
            </a:r>
            <a:r>
              <a:rPr lang="en-US" i="1" dirty="0"/>
              <a:t> </a:t>
            </a:r>
            <a:r>
              <a:rPr lang="en-US" dirty="0"/>
              <a:t>represents the number of ancestors a person has in the </a:t>
            </a:r>
            <a:r>
              <a:rPr lang="en-US" i="1" dirty="0"/>
              <a:t>k</a:t>
            </a:r>
            <a:r>
              <a:rPr lang="en-US" dirty="0"/>
              <a:t>th generation back. What is the total number of ancestors for the past six </a:t>
            </a:r>
            <a:r>
              <a:rPr lang="en-IN" dirty="0"/>
              <a:t>generations?</a:t>
            </a:r>
            <a:endParaRPr lang="en-IN" dirty="0"/>
          </a:p>
        </p:txBody>
      </p:sp>
      <p:pic>
        <p:nvPicPr>
          <p:cNvPr id="4" name="Picture 3"/>
          <p:cNvPicPr>
            <a:picLocks noChangeAspect="1"/>
          </p:cNvPicPr>
          <p:nvPr/>
        </p:nvPicPr>
        <p:blipFill>
          <a:blip r:embed="rId1"/>
          <a:stretch>
            <a:fillRect/>
          </a:stretch>
        </p:blipFill>
        <p:spPr>
          <a:xfrm>
            <a:off x="871537" y="3413770"/>
            <a:ext cx="7400925" cy="533400"/>
          </a:xfrm>
          <a:prstGeom prst="rect">
            <a:avLst/>
          </a:prstGeom>
        </p:spPr>
      </p:pic>
      <p:pic>
        <p:nvPicPr>
          <p:cNvPr id="5" name="Picture 4"/>
          <p:cNvPicPr>
            <a:picLocks noChangeAspect="1"/>
          </p:cNvPicPr>
          <p:nvPr/>
        </p:nvPicPr>
        <p:blipFill>
          <a:blip r:embed="rId2"/>
          <a:stretch>
            <a:fillRect/>
          </a:stretch>
        </p:blipFill>
        <p:spPr>
          <a:xfrm>
            <a:off x="731700" y="4061470"/>
            <a:ext cx="7452000" cy="2567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381000"/>
            <a:ext cx="8229600" cy="1143000"/>
          </a:xfrm>
        </p:spPr>
        <p:txBody>
          <a:bodyPr>
            <a:normAutofit fontScale="90000"/>
          </a:bodyPr>
          <a:lstStyle/>
          <a:p>
            <a:r>
              <a:rPr lang="en-US" b="1" dirty="0"/>
              <a:t>Changing from Summation Notation to Expanded Form</a:t>
            </a:r>
            <a:endParaRPr lang="en-IN" dirty="0"/>
          </a:p>
        </p:txBody>
      </p:sp>
      <p:pic>
        <p:nvPicPr>
          <p:cNvPr id="6" name="Picture 5"/>
          <p:cNvPicPr>
            <a:picLocks noChangeAspect="1"/>
          </p:cNvPicPr>
          <p:nvPr/>
        </p:nvPicPr>
        <p:blipFill>
          <a:blip r:embed="rId1"/>
          <a:stretch>
            <a:fillRect/>
          </a:stretch>
        </p:blipFill>
        <p:spPr>
          <a:xfrm>
            <a:off x="1295400" y="1752600"/>
            <a:ext cx="5457825" cy="1390650"/>
          </a:xfrm>
          <a:prstGeom prst="rect">
            <a:avLst/>
          </a:prstGeom>
        </p:spPr>
      </p:pic>
      <p:pic>
        <p:nvPicPr>
          <p:cNvPr id="7" name="Picture 6"/>
          <p:cNvPicPr>
            <a:picLocks noChangeAspect="1"/>
          </p:cNvPicPr>
          <p:nvPr/>
        </p:nvPicPr>
        <p:blipFill>
          <a:blip r:embed="rId2"/>
          <a:stretch>
            <a:fillRect/>
          </a:stretch>
        </p:blipFill>
        <p:spPr>
          <a:xfrm>
            <a:off x="995362" y="3714751"/>
            <a:ext cx="6696075" cy="2352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Changing from Expanded Form to Summation Notation</a:t>
            </a:r>
            <a:endParaRPr lang="en-IN" dirty="0"/>
          </a:p>
        </p:txBody>
      </p:sp>
      <p:pic>
        <p:nvPicPr>
          <p:cNvPr id="4" name="Picture 3"/>
          <p:cNvPicPr>
            <a:picLocks noChangeAspect="1"/>
          </p:cNvPicPr>
          <p:nvPr/>
        </p:nvPicPr>
        <p:blipFill>
          <a:blip r:embed="rId1"/>
          <a:stretch>
            <a:fillRect/>
          </a:stretch>
        </p:blipFill>
        <p:spPr>
          <a:xfrm>
            <a:off x="990600" y="2133600"/>
            <a:ext cx="6743700" cy="1143000"/>
          </a:xfrm>
          <a:prstGeom prst="rect">
            <a:avLst/>
          </a:prstGeom>
        </p:spPr>
      </p:pic>
      <p:pic>
        <p:nvPicPr>
          <p:cNvPr id="5" name="Picture 4"/>
          <p:cNvPicPr>
            <a:picLocks noChangeAspect="1"/>
          </p:cNvPicPr>
          <p:nvPr/>
        </p:nvPicPr>
        <p:blipFill>
          <a:blip r:embed="rId2"/>
          <a:stretch>
            <a:fillRect/>
          </a:stretch>
        </p:blipFill>
        <p:spPr>
          <a:xfrm>
            <a:off x="13996" y="3429000"/>
            <a:ext cx="9144000" cy="30888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Equality</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Two sets are </a:t>
            </a:r>
            <a:r>
              <a:rPr lang="en-US" i="1" dirty="0"/>
              <a:t>equal</a:t>
            </a:r>
            <a:r>
              <a:rPr lang="en-US" dirty="0"/>
              <a:t> if and only if they have the same elements. </a:t>
            </a:r>
            <a:endParaRPr lang="en-US" dirty="0"/>
          </a:p>
          <a:p>
            <a:pPr lvl="1"/>
            <a:r>
              <a:rPr lang="en-US" dirty="0"/>
              <a:t>Therefore if A and B are sets, then A and B are equal if and only if                                         . </a:t>
            </a:r>
            <a:endParaRPr lang="en-US" dirty="0"/>
          </a:p>
          <a:p>
            <a:pPr lvl="1"/>
            <a:r>
              <a:rPr lang="en-US" dirty="0"/>
              <a:t>We write </a:t>
            </a:r>
            <a:r>
              <a:rPr lang="en-US" i="1" dirty="0"/>
              <a:t>A</a:t>
            </a:r>
            <a:r>
              <a:rPr lang="en-US" dirty="0"/>
              <a:t> = </a:t>
            </a:r>
            <a:r>
              <a:rPr lang="en-US" i="1" dirty="0"/>
              <a:t>B</a:t>
            </a:r>
            <a:r>
              <a:rPr lang="en-US" dirty="0"/>
              <a:t> if </a:t>
            </a:r>
            <a:r>
              <a:rPr lang="en-US" i="1" dirty="0"/>
              <a:t>A</a:t>
            </a:r>
            <a:r>
              <a:rPr lang="en-US" dirty="0"/>
              <a:t> and </a:t>
            </a:r>
            <a:r>
              <a:rPr lang="en-US" i="1" dirty="0"/>
              <a:t>B</a:t>
            </a:r>
            <a:r>
              <a:rPr lang="en-US" dirty="0"/>
              <a:t> are equal sets.</a:t>
            </a:r>
            <a:endParaRPr lang="en-US" dirty="0"/>
          </a:p>
          <a:p>
            <a:pPr>
              <a:buNone/>
            </a:pPr>
            <a:r>
              <a:rPr lang="en-US" dirty="0"/>
              <a:t>                </a:t>
            </a:r>
            <a:r>
              <a:rPr lang="en-US" dirty="0">
                <a:latin typeface="Cambria Math" panose="02040503050406030204" pitchFamily="18" charset="0"/>
                <a:ea typeface="Cambria Math" panose="02040503050406030204" pitchFamily="18" charset="0"/>
              </a:rPr>
              <a:t>{1,3,5}   = {3, 5, 1}</a:t>
            </a:r>
            <a:endParaRPr lang="en-US"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{1,5,5,5,3,3,1} = {1,3,5}</a:t>
            </a:r>
            <a:endParaRPr lang="en-US" dirty="0">
              <a:latin typeface="Cambria Math" panose="02040503050406030204" pitchFamily="18" charset="0"/>
              <a:ea typeface="Cambria Math" panose="02040503050406030204" pitchFamily="18" charset="0"/>
            </a:endParaRPr>
          </a:p>
        </p:txBody>
      </p:sp>
      <p:pic>
        <p:nvPicPr>
          <p:cNvPr id="4" name="Picture 3" descr="addin_tmp.png"/>
          <p:cNvPicPr>
            <a:picLocks noChangeAspect="1"/>
          </p:cNvPicPr>
          <p:nvPr>
            <p:custDataLst>
              <p:tags r:id="rId1"/>
            </p:custDataLst>
          </p:nvPr>
        </p:nvPicPr>
        <p:blipFill>
          <a:blip r:embed="rId2" cstate="print"/>
          <a:stretch>
            <a:fillRect/>
          </a:stretch>
        </p:blipFill>
        <p:spPr>
          <a:xfrm>
            <a:off x="2819400" y="3200400"/>
            <a:ext cx="3231833" cy="382905"/>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Sequences Used in Computer Science: Strings</a:t>
            </a:r>
            <a:endParaRPr lang="en-US" dirty="0"/>
          </a:p>
        </p:txBody>
      </p:sp>
      <p:sp>
        <p:nvSpPr>
          <p:cNvPr id="3" name="Content Placeholder 2"/>
          <p:cNvSpPr>
            <a:spLocks noGrp="1"/>
          </p:cNvSpPr>
          <p:nvPr>
            <p:ph idx="1"/>
          </p:nvPr>
        </p:nvSpPr>
        <p:spPr/>
        <p:txBody>
          <a:bodyPr/>
          <a:lstStyle/>
          <a:p>
            <a:pPr>
              <a:buNone/>
            </a:pPr>
            <a:r>
              <a:rPr lang="en-US" dirty="0"/>
              <a:t>   </a:t>
            </a:r>
            <a:r>
              <a:rPr lang="en-US" b="1" dirty="0"/>
              <a:t>Definition</a:t>
            </a:r>
            <a:r>
              <a:rPr lang="en-US" dirty="0"/>
              <a:t>: A </a:t>
            </a:r>
            <a:r>
              <a:rPr lang="en-US" i="1" dirty="0"/>
              <a:t>string</a:t>
            </a:r>
            <a:r>
              <a:rPr lang="en-US" dirty="0"/>
              <a:t> is a finite sequence of characters from a finite set (an alphabet).</a:t>
            </a:r>
            <a:endParaRPr lang="en-US" dirty="0"/>
          </a:p>
          <a:p>
            <a:r>
              <a:rPr lang="en-US" dirty="0"/>
              <a:t>Sequences of characters or bits  are important in computer science.</a:t>
            </a:r>
            <a:endParaRPr lang="en-US" dirty="0"/>
          </a:p>
          <a:p>
            <a:r>
              <a:rPr lang="en-US" dirty="0"/>
              <a:t>The </a:t>
            </a:r>
            <a:r>
              <a:rPr lang="en-US" i="1" dirty="0"/>
              <a:t>empty string </a:t>
            </a:r>
            <a:r>
              <a:rPr lang="en-US" dirty="0"/>
              <a:t>is represented by </a:t>
            </a:r>
            <a:r>
              <a:rPr lang="el-GR" i="1" dirty="0"/>
              <a:t>λ</a:t>
            </a:r>
            <a:r>
              <a:rPr lang="en-US" dirty="0"/>
              <a:t>.</a:t>
            </a:r>
            <a:endParaRPr lang="en-US" dirty="0"/>
          </a:p>
          <a:p>
            <a:r>
              <a:rPr lang="en-US" dirty="0"/>
              <a:t>The string  </a:t>
            </a:r>
            <a:r>
              <a:rPr lang="en-US" i="1" dirty="0" err="1"/>
              <a:t>abcde</a:t>
            </a:r>
            <a:r>
              <a:rPr lang="en-US" i="1" dirty="0"/>
              <a:t> </a:t>
            </a:r>
            <a:r>
              <a:rPr lang="en-US" dirty="0"/>
              <a:t>has </a:t>
            </a:r>
            <a:r>
              <a:rPr lang="en-US" i="1" dirty="0"/>
              <a:t>length</a:t>
            </a:r>
            <a:r>
              <a:rPr lang="en-US" dirty="0"/>
              <a:t> </a:t>
            </a:r>
            <a:r>
              <a:rPr lang="en-US" dirty="0">
                <a:latin typeface="Cambria Math" panose="02040503050406030204" pitchFamily="18" charset="0"/>
                <a:ea typeface="Cambria Math" panose="02040503050406030204" pitchFamily="18" charset="0"/>
              </a:rPr>
              <a:t>5</a:t>
            </a:r>
            <a:r>
              <a:rPr lang="en-US" dirty="0"/>
              <a:t>.</a:t>
            </a:r>
            <a:endParaRPr lang="en-US" dirty="0"/>
          </a:p>
          <a:p>
            <a:r>
              <a:rPr lang="en-US" dirty="0"/>
              <a:t>The (bit) string 0011 1100 has length 8.  </a:t>
            </a:r>
            <a:endParaRPr 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Recurrence Relations</a:t>
            </a:r>
            <a:endParaRPr lang="en-US" dirty="0"/>
          </a:p>
        </p:txBody>
      </p:sp>
      <p:sp>
        <p:nvSpPr>
          <p:cNvPr id="3" name="Content Placeholder 2"/>
          <p:cNvSpPr>
            <a:spLocks noGrp="1"/>
          </p:cNvSpPr>
          <p:nvPr>
            <p:ph idx="1"/>
          </p:nvPr>
        </p:nvSpPr>
        <p:spPr/>
        <p:txBody>
          <a:bodyPr>
            <a:normAutofit/>
          </a:bodyPr>
          <a:lstStyle/>
          <a:p>
            <a:pPr>
              <a:buNone/>
            </a:pPr>
            <a:r>
              <a:rPr lang="en-US" b="1" dirty="0"/>
              <a:t>Definition: </a:t>
            </a:r>
            <a:r>
              <a:rPr lang="en-US" dirty="0"/>
              <a:t>A </a:t>
            </a:r>
            <a:r>
              <a:rPr lang="en-US" i="1" dirty="0"/>
              <a:t>recurrence relation </a:t>
            </a:r>
            <a:r>
              <a:rPr lang="en-US" dirty="0"/>
              <a:t>for the sequence {</a:t>
            </a:r>
            <a:r>
              <a:rPr lang="en-US" i="1" dirty="0"/>
              <a:t>a</a:t>
            </a:r>
            <a:r>
              <a:rPr lang="en-US" i="1" baseline="-25000" dirty="0"/>
              <a:t>n</a:t>
            </a:r>
            <a:r>
              <a:rPr lang="en-US" dirty="0"/>
              <a:t>}</a:t>
            </a:r>
            <a:r>
              <a:rPr lang="en-US" i="1" dirty="0"/>
              <a:t> </a:t>
            </a:r>
            <a:r>
              <a:rPr lang="en-US" dirty="0"/>
              <a:t>is an equation that expresses </a:t>
            </a:r>
            <a:r>
              <a:rPr lang="en-US" i="1" dirty="0"/>
              <a:t>a</a:t>
            </a:r>
            <a:r>
              <a:rPr lang="en-US" i="1" baseline="-25000" dirty="0"/>
              <a:t>n</a:t>
            </a:r>
            <a:r>
              <a:rPr lang="en-US" dirty="0"/>
              <a:t> in terms of one or more of the previous terms of the sequence, namely, </a:t>
            </a:r>
            <a:r>
              <a:rPr lang="en-US" i="1" dirty="0"/>
              <a:t>a</a:t>
            </a:r>
            <a:r>
              <a:rPr lang="en-US" i="1" baseline="-25000" dirty="0"/>
              <a:t>0</a:t>
            </a:r>
            <a:r>
              <a:rPr lang="en-US" i="1" dirty="0"/>
              <a:t>, a</a:t>
            </a:r>
            <a:r>
              <a:rPr lang="en-US" i="1" baseline="-25000" dirty="0"/>
              <a:t>1</a:t>
            </a:r>
            <a:r>
              <a:rPr lang="en-US" i="1" dirty="0"/>
              <a:t>, …, a</a:t>
            </a:r>
            <a:r>
              <a:rPr lang="en-US" i="1" baseline="-25000" dirty="0"/>
              <a:t>n-1</a:t>
            </a:r>
            <a:r>
              <a:rPr lang="en-US" dirty="0"/>
              <a:t>, for all integers </a:t>
            </a:r>
            <a:r>
              <a:rPr lang="en-US" i="1" dirty="0"/>
              <a:t>n</a:t>
            </a:r>
            <a:r>
              <a:rPr lang="en-US" dirty="0"/>
              <a:t> with </a:t>
            </a:r>
            <a:r>
              <a:rPr lang="en-US" i="1" dirty="0"/>
              <a:t>n ≥ n</a:t>
            </a:r>
            <a:r>
              <a:rPr lang="en-US" i="1" baseline="-25000" dirty="0"/>
              <a:t>0</a:t>
            </a:r>
            <a:r>
              <a:rPr lang="en-US" dirty="0"/>
              <a:t>, where </a:t>
            </a:r>
            <a:r>
              <a:rPr lang="en-US" i="1" dirty="0"/>
              <a:t>n</a:t>
            </a:r>
            <a:r>
              <a:rPr lang="en-US" i="1" baseline="-25000" dirty="0"/>
              <a:t>0</a:t>
            </a:r>
            <a:r>
              <a:rPr lang="en-US" dirty="0"/>
              <a:t> is a nonnegative integer. </a:t>
            </a:r>
            <a:endParaRPr lang="en-US" dirty="0"/>
          </a:p>
          <a:p>
            <a:r>
              <a:rPr lang="en-US" dirty="0"/>
              <a:t>A sequence is called a </a:t>
            </a:r>
            <a:r>
              <a:rPr lang="en-US" i="1" dirty="0"/>
              <a:t>solution</a:t>
            </a:r>
            <a:r>
              <a:rPr lang="en-US" dirty="0"/>
              <a:t> of a recurrence relation if its terms satisfy the recurrence relation.</a:t>
            </a:r>
            <a:endParaRPr lang="en-US" dirty="0"/>
          </a:p>
          <a:p>
            <a:r>
              <a:rPr lang="en-US" dirty="0"/>
              <a:t>The </a:t>
            </a:r>
            <a:r>
              <a:rPr lang="en-US" i="1" dirty="0"/>
              <a:t>initial conditions </a:t>
            </a:r>
            <a:r>
              <a:rPr lang="en-US" dirty="0"/>
              <a:t>for a sequence specify the terms that precede the first term where the recurrence relation takes effect. </a:t>
            </a:r>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endParaRPr lang="en-US" sz="4000" dirty="0"/>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dirty="0">
                <a:latin typeface="Cambria Math" panose="02040503050406030204" pitchFamily="18" charset="0"/>
                <a:ea typeface="Cambria Math" panose="02040503050406030204" pitchFamily="18" charset="0"/>
              </a:rPr>
              <a:t>1</a:t>
            </a:r>
            <a:r>
              <a:rPr lang="en-US" dirty="0"/>
              <a:t>: Let {</a:t>
            </a:r>
            <a:r>
              <a:rPr lang="en-US" i="1" dirty="0"/>
              <a:t>a</a:t>
            </a:r>
            <a:r>
              <a:rPr lang="en-US" i="1" baseline="-25000" dirty="0"/>
              <a:t>n</a:t>
            </a:r>
            <a:r>
              <a:rPr lang="en-US" dirty="0"/>
              <a:t>}</a:t>
            </a:r>
            <a:r>
              <a:rPr lang="en-US" i="1" dirty="0"/>
              <a:t> </a:t>
            </a:r>
            <a:r>
              <a:rPr lang="en-US" dirty="0"/>
              <a:t>be a sequence that satisfies the recurrence relation </a:t>
            </a:r>
            <a:r>
              <a:rPr lang="en-US" i="1" dirty="0"/>
              <a:t>a</a:t>
            </a:r>
            <a:r>
              <a:rPr lang="en-US" i="1" baseline="-25000" dirty="0"/>
              <a:t>n</a:t>
            </a:r>
            <a:r>
              <a:rPr lang="en-US" i="1" dirty="0"/>
              <a:t> = a</a:t>
            </a:r>
            <a:r>
              <a:rPr lang="en-US" i="1" baseline="-25000" dirty="0"/>
              <a:t>n-1</a:t>
            </a:r>
            <a:r>
              <a:rPr lang="en-US" i="1" dirty="0"/>
              <a:t> + </a:t>
            </a:r>
            <a:r>
              <a:rPr lang="en-US" dirty="0">
                <a:latin typeface="Cambria Math" panose="02040503050406030204" pitchFamily="18" charset="0"/>
                <a:ea typeface="Cambria Math" panose="02040503050406030204" pitchFamily="18" charset="0"/>
              </a:rPr>
              <a:t>3</a:t>
            </a:r>
            <a:r>
              <a:rPr lang="en-US" i="1" baseline="-25000" dirty="0"/>
              <a:t> </a:t>
            </a:r>
            <a:r>
              <a:rPr lang="en-US" baseline="-25000" dirty="0"/>
              <a:t> </a:t>
            </a:r>
            <a:r>
              <a:rPr lang="en-US" dirty="0"/>
              <a:t>for </a:t>
            </a:r>
            <a:r>
              <a:rPr lang="en-US" i="1" dirty="0"/>
              <a:t>n</a:t>
            </a:r>
            <a:r>
              <a:rPr lang="en-US" dirty="0"/>
              <a:t> = </a:t>
            </a:r>
            <a:r>
              <a:rPr lang="en-US" dirty="0">
                <a:latin typeface="Cambria Math" panose="02040503050406030204" pitchFamily="18" charset="0"/>
                <a:ea typeface="Cambria Math" panose="02040503050406030204" pitchFamily="18" charset="0"/>
              </a:rPr>
              <a:t>1,2,3,4,</a:t>
            </a:r>
            <a:r>
              <a:rPr lang="en-US" dirty="0"/>
              <a:t>….  and suppose that </a:t>
            </a:r>
            <a:r>
              <a:rPr lang="en-US" i="1" dirty="0"/>
              <a:t>a</a:t>
            </a:r>
            <a:r>
              <a:rPr lang="en-US" baseline="-25000" dirty="0">
                <a:latin typeface="Cambria Math" panose="02040503050406030204" pitchFamily="18" charset="0"/>
                <a:ea typeface="Cambria Math" panose="02040503050406030204" pitchFamily="18" charset="0"/>
              </a:rPr>
              <a:t>0</a:t>
            </a:r>
            <a:r>
              <a:rPr lang="en-US" i="1" dirty="0"/>
              <a:t> = </a:t>
            </a:r>
            <a:r>
              <a:rPr lang="en-US" dirty="0">
                <a:latin typeface="Cambria Math" panose="02040503050406030204" pitchFamily="18" charset="0"/>
                <a:ea typeface="Cambria Math" panose="02040503050406030204" pitchFamily="18" charset="0"/>
              </a:rPr>
              <a:t>2</a:t>
            </a:r>
            <a:r>
              <a:rPr lang="en-US" i="1" dirty="0"/>
              <a:t>. </a:t>
            </a:r>
            <a:r>
              <a:rPr lang="en-US" dirty="0"/>
              <a:t> What are </a:t>
            </a:r>
            <a:r>
              <a:rPr lang="en-US" i="1" dirty="0"/>
              <a:t>a</a:t>
            </a:r>
            <a:r>
              <a:rPr lang="en-US" i="1" baseline="-25000" dirty="0"/>
              <a:t>1</a:t>
            </a:r>
            <a:r>
              <a:rPr lang="en-US" baseline="-25000" dirty="0"/>
              <a:t> </a:t>
            </a:r>
            <a:r>
              <a:rPr lang="en-US" dirty="0"/>
              <a:t>,</a:t>
            </a:r>
            <a:r>
              <a:rPr lang="en-US" baseline="-25000" dirty="0"/>
              <a:t> </a:t>
            </a:r>
            <a:r>
              <a:rPr lang="en-US" dirty="0"/>
              <a:t> </a:t>
            </a:r>
            <a:r>
              <a:rPr lang="en-US" i="1" dirty="0"/>
              <a:t>a</a:t>
            </a:r>
            <a:r>
              <a:rPr lang="en-US" i="1" baseline="-25000" dirty="0"/>
              <a:t>2</a:t>
            </a:r>
            <a:r>
              <a:rPr lang="en-US" baseline="-25000" dirty="0"/>
              <a:t> </a:t>
            </a:r>
            <a:r>
              <a:rPr lang="en-US" dirty="0"/>
              <a:t> and </a:t>
            </a:r>
            <a:r>
              <a:rPr lang="en-US" i="1" dirty="0"/>
              <a:t>a</a:t>
            </a:r>
            <a:r>
              <a:rPr lang="en-US" i="1" baseline="-25000" dirty="0"/>
              <a:t>3</a:t>
            </a:r>
            <a:r>
              <a:rPr lang="en-US" dirty="0"/>
              <a:t>? </a:t>
            </a:r>
            <a:endParaRPr lang="en-US" dirty="0"/>
          </a:p>
          <a:p>
            <a:pPr>
              <a:buNone/>
            </a:pPr>
            <a:r>
              <a:rPr lang="en-US" dirty="0"/>
              <a:t>     [Here </a:t>
            </a:r>
            <a:r>
              <a:rPr lang="en-US" i="1" dirty="0"/>
              <a:t>a</a:t>
            </a:r>
            <a:r>
              <a:rPr lang="en-US" i="1" baseline="-25000" dirty="0"/>
              <a:t>0</a:t>
            </a:r>
            <a:r>
              <a:rPr lang="en-US" i="1" dirty="0"/>
              <a:t> = </a:t>
            </a:r>
            <a:r>
              <a:rPr lang="en-US" dirty="0">
                <a:latin typeface="Cambria Math" panose="02040503050406030204" pitchFamily="18" charset="0"/>
                <a:ea typeface="Cambria Math" panose="02040503050406030204" pitchFamily="18" charset="0"/>
              </a:rPr>
              <a:t>2</a:t>
            </a:r>
            <a:r>
              <a:rPr lang="en-US" i="1" dirty="0"/>
              <a:t> </a:t>
            </a:r>
            <a:r>
              <a:rPr lang="en-US" dirty="0"/>
              <a:t>is the initial condition</a:t>
            </a:r>
            <a:r>
              <a:rPr lang="en-US" i="1" dirty="0"/>
              <a:t>.</a:t>
            </a:r>
            <a:r>
              <a:rPr lang="en-US" dirty="0"/>
              <a:t>]</a:t>
            </a:r>
            <a:endParaRPr lang="en-US" dirty="0"/>
          </a:p>
          <a:p>
            <a:pPr>
              <a:buNone/>
            </a:pPr>
            <a:endParaRPr lang="en-US" dirty="0"/>
          </a:p>
          <a:p>
            <a:pPr lvl="1">
              <a:buNone/>
            </a:pPr>
            <a:r>
              <a:rPr lang="en-US" b="1" dirty="0"/>
              <a:t>Solution</a:t>
            </a:r>
            <a:r>
              <a:rPr lang="en-US" dirty="0"/>
              <a:t>: We see from the recurrence relation that</a:t>
            </a:r>
            <a:endParaRPr lang="en-US" dirty="0"/>
          </a:p>
          <a:p>
            <a:pPr lvl="1">
              <a:buNone/>
            </a:pPr>
            <a:r>
              <a:rPr lang="en-US" dirty="0"/>
              <a:t>      </a:t>
            </a:r>
            <a:r>
              <a:rPr lang="en-US" i="1" dirty="0"/>
              <a:t>a</a:t>
            </a:r>
            <a:r>
              <a:rPr lang="en-US" baseline="-25000" dirty="0">
                <a:latin typeface="Cambria Math" panose="02040503050406030204" pitchFamily="18" charset="0"/>
                <a:ea typeface="Cambria Math" panose="02040503050406030204" pitchFamily="18" charset="0"/>
              </a:rPr>
              <a:t>1</a:t>
            </a:r>
            <a:r>
              <a:rPr lang="en-US" i="1" baseline="-25000" dirty="0"/>
              <a:t> </a:t>
            </a:r>
            <a:r>
              <a:rPr lang="en-US" i="1" dirty="0"/>
              <a:t>  </a:t>
            </a:r>
            <a:r>
              <a:rPr lang="en-US" dirty="0">
                <a:latin typeface="Cambria Math" panose="02040503050406030204" pitchFamily="18" charset="0"/>
                <a:ea typeface="Cambria Math" panose="02040503050406030204" pitchFamily="18" charset="0"/>
              </a:rPr>
              <a:t>=</a:t>
            </a:r>
            <a:r>
              <a:rPr lang="en-US" i="1" dirty="0"/>
              <a:t>  a</a:t>
            </a:r>
            <a:r>
              <a:rPr lang="en-US" i="1" baseline="-25000" dirty="0"/>
              <a:t>0  </a:t>
            </a:r>
            <a:r>
              <a:rPr lang="en-US" dirty="0">
                <a:latin typeface="Cambria Math" panose="02040503050406030204" pitchFamily="18" charset="0"/>
                <a:ea typeface="Cambria Math" panose="02040503050406030204" pitchFamily="18" charset="0"/>
              </a:rPr>
              <a:t>+ 3 = 2 + 3 = 5</a:t>
            </a:r>
            <a:endParaRPr lang="en-US" dirty="0">
              <a:latin typeface="Cambria Math" panose="02040503050406030204" pitchFamily="18" charset="0"/>
              <a:ea typeface="Cambria Math" panose="02040503050406030204" pitchFamily="18" charset="0"/>
            </a:endParaRPr>
          </a:p>
          <a:p>
            <a:pPr lvl="1">
              <a:buNone/>
            </a:pPr>
            <a:r>
              <a:rPr lang="en-US" i="1" dirty="0"/>
              <a:t>      a</a:t>
            </a:r>
            <a:r>
              <a:rPr lang="en-US" baseline="-25000" dirty="0">
                <a:latin typeface="Cambria Math" panose="02040503050406030204" pitchFamily="18" charset="0"/>
                <a:ea typeface="Cambria Math" panose="02040503050406030204" pitchFamily="18" charset="0"/>
              </a:rPr>
              <a:t>2</a:t>
            </a:r>
            <a:r>
              <a:rPr lang="en-US" i="1" baseline="-25000" dirty="0"/>
              <a:t> </a:t>
            </a:r>
            <a:r>
              <a:rPr lang="en-US" i="1" dirty="0"/>
              <a:t>  </a:t>
            </a:r>
            <a:r>
              <a:rPr lang="en-US" dirty="0">
                <a:latin typeface="Cambria Math" panose="02040503050406030204" pitchFamily="18" charset="0"/>
                <a:ea typeface="Cambria Math" panose="02040503050406030204" pitchFamily="18" charset="0"/>
              </a:rPr>
              <a:t>=</a:t>
            </a:r>
            <a:r>
              <a:rPr lang="en-US" i="1" dirty="0"/>
              <a:t> </a:t>
            </a:r>
            <a:r>
              <a:rPr lang="en-US" dirty="0">
                <a:latin typeface="Cambria Math" panose="02040503050406030204" pitchFamily="18" charset="0"/>
                <a:ea typeface="Cambria Math" panose="02040503050406030204" pitchFamily="18" charset="0"/>
              </a:rPr>
              <a:t>5 + 3 = 8</a:t>
            </a:r>
            <a:endParaRPr lang="en-US" dirty="0">
              <a:latin typeface="Cambria Math" panose="02040503050406030204" pitchFamily="18" charset="0"/>
              <a:ea typeface="Cambria Math" panose="02040503050406030204" pitchFamily="18" charset="0"/>
            </a:endParaRPr>
          </a:p>
          <a:p>
            <a:pPr lvl="1">
              <a:buNone/>
            </a:pPr>
            <a:r>
              <a:rPr lang="en-US" dirty="0"/>
              <a:t>      </a:t>
            </a:r>
            <a:r>
              <a:rPr lang="en-US" i="1" dirty="0"/>
              <a:t>a</a:t>
            </a:r>
            <a:r>
              <a:rPr lang="en-US" baseline="-25000" dirty="0">
                <a:latin typeface="Cambria Math" panose="02040503050406030204" pitchFamily="18" charset="0"/>
                <a:ea typeface="Cambria Math" panose="02040503050406030204" pitchFamily="18" charset="0"/>
              </a:rPr>
              <a:t>3</a:t>
            </a:r>
            <a:r>
              <a:rPr lang="en-US" baseline="-25000" dirty="0"/>
              <a:t> </a:t>
            </a:r>
            <a:r>
              <a:rPr lang="en-US" i="1" dirty="0"/>
              <a:t>  </a:t>
            </a:r>
            <a:r>
              <a:rPr lang="en-US" dirty="0">
                <a:latin typeface="Cambria Math" panose="02040503050406030204" pitchFamily="18" charset="0"/>
                <a:ea typeface="Cambria Math" panose="02040503050406030204" pitchFamily="18" charset="0"/>
              </a:rPr>
              <a:t>= 8 + 3 = 11</a:t>
            </a:r>
            <a:endParaRPr lang="en-US" dirty="0">
              <a:latin typeface="Cambria Math" panose="02040503050406030204" pitchFamily="18" charset="0"/>
              <a:ea typeface="Cambria Math" panose="02040503050406030204" pitchFamily="18" charset="0"/>
            </a:endParaRPr>
          </a:p>
          <a:p>
            <a:pPr lvl="1">
              <a:buNone/>
            </a:pPr>
            <a:endParaRPr lang="en-US" i="1" dirty="0"/>
          </a:p>
          <a:p>
            <a:pPr lvl="1">
              <a:buNone/>
            </a:pPr>
            <a:r>
              <a:rPr lang="en-US" dirty="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endParaRPr lang="en-US" sz="4000" dirty="0"/>
          </a:p>
        </p:txBody>
      </p:sp>
      <p:sp>
        <p:nvSpPr>
          <p:cNvPr id="3" name="Content Placeholder 2"/>
          <p:cNvSpPr>
            <a:spLocks noGrp="1"/>
          </p:cNvSpPr>
          <p:nvPr>
            <p:ph idx="1"/>
          </p:nvPr>
        </p:nvSpPr>
        <p:spPr/>
        <p:txBody>
          <a:bodyPr/>
          <a:lstStyle/>
          <a:p>
            <a:pPr>
              <a:buNone/>
            </a:pPr>
            <a:r>
              <a:rPr lang="en-US" b="1" dirty="0"/>
              <a:t>   Example </a:t>
            </a:r>
            <a:r>
              <a:rPr lang="en-US" dirty="0">
                <a:latin typeface="Cambria Math" panose="02040503050406030204" pitchFamily="18" charset="0"/>
                <a:ea typeface="Cambria Math" panose="02040503050406030204" pitchFamily="18" charset="0"/>
              </a:rPr>
              <a:t>2</a:t>
            </a:r>
            <a:r>
              <a:rPr lang="en-US" dirty="0"/>
              <a:t>: Let {</a:t>
            </a:r>
            <a:r>
              <a:rPr lang="en-US" i="1" dirty="0"/>
              <a:t>a</a:t>
            </a:r>
            <a:r>
              <a:rPr lang="en-US" i="1" baseline="-25000" dirty="0"/>
              <a:t>n</a:t>
            </a:r>
            <a:r>
              <a:rPr lang="en-US" dirty="0"/>
              <a:t>} be a sequence that satisfies the recurrence relation </a:t>
            </a:r>
            <a:r>
              <a:rPr lang="en-US" i="1" dirty="0"/>
              <a:t>a</a:t>
            </a:r>
            <a:r>
              <a:rPr lang="en-US" i="1" baseline="-25000" dirty="0"/>
              <a:t>n</a:t>
            </a:r>
            <a:r>
              <a:rPr lang="en-US" i="1" dirty="0"/>
              <a:t> = a</a:t>
            </a:r>
            <a:r>
              <a:rPr lang="en-US" i="1" baseline="-25000" dirty="0"/>
              <a:t>n-</a:t>
            </a:r>
            <a:r>
              <a:rPr lang="en-US" baseline="-25000" dirty="0">
                <a:ea typeface="Cambria Math" panose="02040503050406030204" pitchFamily="18" charset="0"/>
              </a:rPr>
              <a:t>1</a:t>
            </a:r>
            <a:r>
              <a:rPr lang="en-US" i="1" dirty="0"/>
              <a:t> – a</a:t>
            </a:r>
            <a:r>
              <a:rPr lang="en-US" i="1" baseline="-25000" dirty="0"/>
              <a:t>n-</a:t>
            </a:r>
            <a:r>
              <a:rPr lang="en-US" baseline="-25000" dirty="0"/>
              <a:t>2</a:t>
            </a:r>
            <a:r>
              <a:rPr lang="en-US" i="1" baseline="-25000" dirty="0"/>
              <a:t> </a:t>
            </a:r>
            <a:r>
              <a:rPr lang="en-US" baseline="-25000" dirty="0"/>
              <a:t> </a:t>
            </a:r>
            <a:r>
              <a:rPr lang="en-US" dirty="0"/>
              <a:t>for </a:t>
            </a:r>
            <a:r>
              <a:rPr lang="en-US" i="1" dirty="0"/>
              <a:t>n</a:t>
            </a:r>
            <a:r>
              <a:rPr lang="en-US" dirty="0"/>
              <a:t> = </a:t>
            </a:r>
            <a:r>
              <a:rPr lang="en-US" dirty="0">
                <a:latin typeface="Cambria Math" panose="02040503050406030204" pitchFamily="18" charset="0"/>
                <a:ea typeface="Cambria Math" panose="02040503050406030204" pitchFamily="18" charset="0"/>
              </a:rPr>
              <a:t>2,3,4,…. </a:t>
            </a:r>
            <a:r>
              <a:rPr lang="en-US" dirty="0"/>
              <a:t> and suppose that </a:t>
            </a:r>
            <a:r>
              <a:rPr lang="en-US" i="1" dirty="0"/>
              <a:t>a</a:t>
            </a:r>
            <a:r>
              <a:rPr lang="en-US" baseline="-25000" dirty="0">
                <a:latin typeface="Cambria Math" panose="02040503050406030204" pitchFamily="18" charset="0"/>
                <a:ea typeface="Cambria Math" panose="02040503050406030204" pitchFamily="18" charset="0"/>
              </a:rPr>
              <a:t>0</a:t>
            </a:r>
            <a:r>
              <a:rPr lang="en-US" i="1" dirty="0"/>
              <a:t> = </a:t>
            </a:r>
            <a:r>
              <a:rPr lang="en-US" dirty="0">
                <a:latin typeface="Cambria Math" panose="02040503050406030204" pitchFamily="18" charset="0"/>
                <a:ea typeface="Cambria Math" panose="02040503050406030204"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anose="02040503050406030204" pitchFamily="18" charset="0"/>
                <a:ea typeface="Cambria Math" panose="02040503050406030204" pitchFamily="18" charset="0"/>
              </a:rPr>
              <a:t>5</a:t>
            </a:r>
            <a:r>
              <a:rPr lang="en-US" dirty="0"/>
              <a:t>. What are </a:t>
            </a:r>
            <a:r>
              <a:rPr lang="en-US" i="1" dirty="0"/>
              <a:t>a</a:t>
            </a:r>
            <a:r>
              <a:rPr lang="en-US" baseline="-25000" dirty="0">
                <a:latin typeface="Cambria Math" panose="02040503050406030204" pitchFamily="18" charset="0"/>
                <a:ea typeface="Cambria Math" panose="02040503050406030204" pitchFamily="18" charset="0"/>
              </a:rPr>
              <a:t>2</a:t>
            </a:r>
            <a:r>
              <a:rPr lang="en-US" dirty="0"/>
              <a:t> and </a:t>
            </a:r>
            <a:r>
              <a:rPr lang="en-US" i="1" dirty="0"/>
              <a:t>a</a:t>
            </a:r>
            <a:r>
              <a:rPr lang="en-US" baseline="-25000" dirty="0">
                <a:latin typeface="Cambria Math" panose="02040503050406030204" pitchFamily="18" charset="0"/>
                <a:ea typeface="Cambria Math" panose="02040503050406030204" pitchFamily="18" charset="0"/>
              </a:rPr>
              <a:t>3</a:t>
            </a:r>
            <a:r>
              <a:rPr lang="en-US" dirty="0"/>
              <a:t>? </a:t>
            </a:r>
            <a:endParaRPr lang="en-US" dirty="0"/>
          </a:p>
          <a:p>
            <a:pPr>
              <a:buNone/>
            </a:pPr>
            <a:r>
              <a:rPr lang="en-US" dirty="0"/>
              <a:t>    [Here the initial conditions are </a:t>
            </a:r>
            <a:r>
              <a:rPr lang="en-US" i="1" dirty="0"/>
              <a:t>a</a:t>
            </a:r>
            <a:r>
              <a:rPr lang="en-US" i="1" baseline="-25000" dirty="0"/>
              <a:t>0</a:t>
            </a:r>
            <a:r>
              <a:rPr lang="en-US" i="1" dirty="0"/>
              <a:t> = </a:t>
            </a:r>
            <a:r>
              <a:rPr lang="en-US" dirty="0">
                <a:latin typeface="Cambria Math" panose="02040503050406030204" pitchFamily="18" charset="0"/>
                <a:ea typeface="Cambria Math" panose="02040503050406030204"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anose="02040503050406030204" pitchFamily="18" charset="0"/>
                <a:ea typeface="Cambria Math" panose="02040503050406030204" pitchFamily="18" charset="0"/>
              </a:rPr>
              <a:t>5</a:t>
            </a:r>
            <a:r>
              <a:rPr lang="en-US" dirty="0"/>
              <a:t>. ]</a:t>
            </a:r>
            <a:endParaRPr lang="en-US" dirty="0"/>
          </a:p>
          <a:p>
            <a:pPr>
              <a:buNone/>
            </a:pPr>
            <a:r>
              <a:rPr lang="en-US" dirty="0"/>
              <a:t>        </a:t>
            </a:r>
            <a:endParaRPr lang="en-US" dirty="0"/>
          </a:p>
          <a:p>
            <a:pPr>
              <a:buNone/>
            </a:pPr>
            <a:r>
              <a:rPr lang="en-US" dirty="0"/>
              <a:t>         </a:t>
            </a:r>
            <a:r>
              <a:rPr lang="en-US" dirty="0">
                <a:latin typeface="Cambria Math" panose="02040503050406030204" pitchFamily="18" charset="0"/>
                <a:ea typeface="Cambria Math" panose="02040503050406030204" pitchFamily="18" charset="0"/>
              </a:rPr>
              <a:t>       </a:t>
            </a:r>
            <a:endParaRPr lang="en-US" dirty="0">
              <a:latin typeface="Cambria Math" panose="02040503050406030204" pitchFamily="18" charset="0"/>
              <a:ea typeface="Cambria Math" panose="02040503050406030204" pitchFamily="18" charset="0"/>
            </a:endParaRPr>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Questions about Recurrence Relations</a:t>
            </a:r>
            <a:endParaRPr lang="en-US" sz="4000" dirty="0"/>
          </a:p>
        </p:txBody>
      </p:sp>
      <p:sp>
        <p:nvSpPr>
          <p:cNvPr id="3" name="Content Placeholder 2"/>
          <p:cNvSpPr>
            <a:spLocks noGrp="1"/>
          </p:cNvSpPr>
          <p:nvPr>
            <p:ph idx="1"/>
          </p:nvPr>
        </p:nvSpPr>
        <p:spPr/>
        <p:txBody>
          <a:bodyPr/>
          <a:lstStyle/>
          <a:p>
            <a:pPr>
              <a:buNone/>
            </a:pPr>
            <a:r>
              <a:rPr lang="en-US" b="1" dirty="0"/>
              <a:t>   Example </a:t>
            </a:r>
            <a:r>
              <a:rPr lang="en-US" dirty="0">
                <a:latin typeface="Cambria Math" panose="02040503050406030204" pitchFamily="18" charset="0"/>
                <a:ea typeface="Cambria Math" panose="02040503050406030204" pitchFamily="18" charset="0"/>
              </a:rPr>
              <a:t>2</a:t>
            </a:r>
            <a:r>
              <a:rPr lang="en-US" dirty="0"/>
              <a:t>: Let {</a:t>
            </a:r>
            <a:r>
              <a:rPr lang="en-US" i="1" dirty="0"/>
              <a:t>a</a:t>
            </a:r>
            <a:r>
              <a:rPr lang="en-US" i="1" baseline="-25000" dirty="0"/>
              <a:t>n</a:t>
            </a:r>
            <a:r>
              <a:rPr lang="en-US" dirty="0"/>
              <a:t>} be a sequence that satisfies the recurrence relation </a:t>
            </a:r>
            <a:r>
              <a:rPr lang="en-US" i="1" dirty="0"/>
              <a:t>a</a:t>
            </a:r>
            <a:r>
              <a:rPr lang="en-US" i="1" baseline="-25000" dirty="0"/>
              <a:t>n</a:t>
            </a:r>
            <a:r>
              <a:rPr lang="en-US" i="1" dirty="0"/>
              <a:t> = a</a:t>
            </a:r>
            <a:r>
              <a:rPr lang="en-US" i="1" baseline="-25000" dirty="0"/>
              <a:t>n-</a:t>
            </a:r>
            <a:r>
              <a:rPr lang="en-US" baseline="-25000" dirty="0">
                <a:ea typeface="Cambria Math" panose="02040503050406030204" pitchFamily="18" charset="0"/>
              </a:rPr>
              <a:t>1</a:t>
            </a:r>
            <a:r>
              <a:rPr lang="en-US" i="1" dirty="0"/>
              <a:t> – a</a:t>
            </a:r>
            <a:r>
              <a:rPr lang="en-US" i="1" baseline="-25000" dirty="0"/>
              <a:t>n-</a:t>
            </a:r>
            <a:r>
              <a:rPr lang="en-US" baseline="-25000" dirty="0"/>
              <a:t>2</a:t>
            </a:r>
            <a:r>
              <a:rPr lang="en-US" i="1" baseline="-25000" dirty="0"/>
              <a:t> </a:t>
            </a:r>
            <a:r>
              <a:rPr lang="en-US" baseline="-25000" dirty="0"/>
              <a:t> </a:t>
            </a:r>
            <a:r>
              <a:rPr lang="en-US" dirty="0"/>
              <a:t>for </a:t>
            </a:r>
            <a:r>
              <a:rPr lang="en-US" i="1" dirty="0"/>
              <a:t>n</a:t>
            </a:r>
            <a:r>
              <a:rPr lang="en-US" dirty="0"/>
              <a:t> = </a:t>
            </a:r>
            <a:r>
              <a:rPr lang="en-US" dirty="0">
                <a:latin typeface="Cambria Math" panose="02040503050406030204" pitchFamily="18" charset="0"/>
                <a:ea typeface="Cambria Math" panose="02040503050406030204" pitchFamily="18" charset="0"/>
              </a:rPr>
              <a:t>2,3,4,…. </a:t>
            </a:r>
            <a:r>
              <a:rPr lang="en-US" dirty="0"/>
              <a:t> and suppose that </a:t>
            </a:r>
            <a:r>
              <a:rPr lang="en-US" i="1" dirty="0"/>
              <a:t>a</a:t>
            </a:r>
            <a:r>
              <a:rPr lang="en-US" baseline="-25000" dirty="0">
                <a:latin typeface="Cambria Math" panose="02040503050406030204" pitchFamily="18" charset="0"/>
                <a:ea typeface="Cambria Math" panose="02040503050406030204" pitchFamily="18" charset="0"/>
              </a:rPr>
              <a:t>0</a:t>
            </a:r>
            <a:r>
              <a:rPr lang="en-US" i="1" dirty="0"/>
              <a:t> = </a:t>
            </a:r>
            <a:r>
              <a:rPr lang="en-US" dirty="0">
                <a:latin typeface="Cambria Math" panose="02040503050406030204" pitchFamily="18" charset="0"/>
                <a:ea typeface="Cambria Math" panose="02040503050406030204"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anose="02040503050406030204" pitchFamily="18" charset="0"/>
                <a:ea typeface="Cambria Math" panose="02040503050406030204" pitchFamily="18" charset="0"/>
              </a:rPr>
              <a:t>5</a:t>
            </a:r>
            <a:r>
              <a:rPr lang="en-US" dirty="0"/>
              <a:t>. What are </a:t>
            </a:r>
            <a:r>
              <a:rPr lang="en-US" i="1" dirty="0"/>
              <a:t>a</a:t>
            </a:r>
            <a:r>
              <a:rPr lang="en-US" baseline="-25000" dirty="0">
                <a:latin typeface="Cambria Math" panose="02040503050406030204" pitchFamily="18" charset="0"/>
                <a:ea typeface="Cambria Math" panose="02040503050406030204" pitchFamily="18" charset="0"/>
              </a:rPr>
              <a:t>2</a:t>
            </a:r>
            <a:r>
              <a:rPr lang="en-US" dirty="0"/>
              <a:t> and </a:t>
            </a:r>
            <a:r>
              <a:rPr lang="en-US" i="1" dirty="0"/>
              <a:t>a</a:t>
            </a:r>
            <a:r>
              <a:rPr lang="en-US" baseline="-25000" dirty="0">
                <a:latin typeface="Cambria Math" panose="02040503050406030204" pitchFamily="18" charset="0"/>
                <a:ea typeface="Cambria Math" panose="02040503050406030204" pitchFamily="18" charset="0"/>
              </a:rPr>
              <a:t>3</a:t>
            </a:r>
            <a:r>
              <a:rPr lang="en-US" dirty="0"/>
              <a:t>? </a:t>
            </a:r>
            <a:endParaRPr lang="en-US" dirty="0"/>
          </a:p>
          <a:p>
            <a:pPr>
              <a:buNone/>
            </a:pPr>
            <a:r>
              <a:rPr lang="en-US" dirty="0"/>
              <a:t>    [Here the initial conditions are </a:t>
            </a:r>
            <a:r>
              <a:rPr lang="en-US" i="1" dirty="0"/>
              <a:t>a</a:t>
            </a:r>
            <a:r>
              <a:rPr lang="en-US" i="1" baseline="-25000" dirty="0"/>
              <a:t>0</a:t>
            </a:r>
            <a:r>
              <a:rPr lang="en-US" i="1" dirty="0"/>
              <a:t> = </a:t>
            </a:r>
            <a:r>
              <a:rPr lang="en-US" dirty="0">
                <a:latin typeface="Cambria Math" panose="02040503050406030204" pitchFamily="18" charset="0"/>
                <a:ea typeface="Cambria Math" panose="02040503050406030204" pitchFamily="18" charset="0"/>
              </a:rPr>
              <a:t>3</a:t>
            </a:r>
            <a:r>
              <a:rPr lang="en-US" i="1" dirty="0"/>
              <a:t> </a:t>
            </a:r>
            <a:r>
              <a:rPr lang="en-US" dirty="0"/>
              <a:t>and </a:t>
            </a:r>
            <a:r>
              <a:rPr lang="en-US" i="1" dirty="0"/>
              <a:t>a</a:t>
            </a:r>
            <a:r>
              <a:rPr lang="en-US" i="1" baseline="-25000" dirty="0"/>
              <a:t>1</a:t>
            </a:r>
            <a:r>
              <a:rPr lang="en-US" i="1" dirty="0"/>
              <a:t> = </a:t>
            </a:r>
            <a:r>
              <a:rPr lang="en-US" dirty="0">
                <a:latin typeface="Cambria Math" panose="02040503050406030204" pitchFamily="18" charset="0"/>
                <a:ea typeface="Cambria Math" panose="02040503050406030204" pitchFamily="18" charset="0"/>
              </a:rPr>
              <a:t>5</a:t>
            </a:r>
            <a:r>
              <a:rPr lang="en-US" dirty="0"/>
              <a:t>. ]</a:t>
            </a:r>
            <a:endParaRPr lang="en-US" dirty="0"/>
          </a:p>
          <a:p>
            <a:pPr>
              <a:buNone/>
            </a:pPr>
            <a:r>
              <a:rPr lang="en-US" dirty="0"/>
              <a:t>        </a:t>
            </a:r>
            <a:endParaRPr lang="en-US" dirty="0"/>
          </a:p>
          <a:p>
            <a:pPr>
              <a:buNone/>
            </a:pPr>
            <a:r>
              <a:rPr lang="en-US" dirty="0"/>
              <a:t>         </a:t>
            </a:r>
            <a:r>
              <a:rPr lang="en-US" b="1" dirty="0"/>
              <a:t>Solution</a:t>
            </a:r>
            <a:r>
              <a:rPr lang="en-US" dirty="0"/>
              <a:t>: We see from the recurrence relation that</a:t>
            </a:r>
            <a:endParaRPr lang="en-US" dirty="0"/>
          </a:p>
          <a:p>
            <a:pPr>
              <a:buNone/>
            </a:pPr>
            <a:r>
              <a:rPr lang="en-US" dirty="0"/>
              <a:t>              </a:t>
            </a:r>
            <a:r>
              <a:rPr lang="en-US" i="1" dirty="0"/>
              <a:t>a</a:t>
            </a:r>
            <a:r>
              <a:rPr lang="en-US" i="1" baseline="-25000" dirty="0"/>
              <a:t>2 </a:t>
            </a:r>
            <a:r>
              <a:rPr lang="en-US" i="1" dirty="0"/>
              <a:t> = a</a:t>
            </a:r>
            <a:r>
              <a:rPr lang="en-US" i="1" baseline="-25000" dirty="0"/>
              <a:t>1</a:t>
            </a:r>
            <a:r>
              <a:rPr lang="en-US" i="1" dirty="0"/>
              <a:t> - a</a:t>
            </a:r>
            <a:r>
              <a:rPr lang="en-US" i="1" baseline="-25000" dirty="0"/>
              <a:t>0  </a:t>
            </a:r>
            <a:r>
              <a:rPr lang="en-US" i="1" dirty="0"/>
              <a:t>= </a:t>
            </a:r>
            <a:r>
              <a:rPr lang="en-US" dirty="0">
                <a:latin typeface="Cambria Math" panose="02040503050406030204" pitchFamily="18" charset="0"/>
                <a:ea typeface="Cambria Math" panose="02040503050406030204" pitchFamily="18" charset="0"/>
              </a:rPr>
              <a:t>5</a:t>
            </a:r>
            <a:r>
              <a:rPr lang="en-US" i="1" dirty="0"/>
              <a:t> – </a:t>
            </a:r>
            <a:r>
              <a:rPr lang="en-US" dirty="0">
                <a:latin typeface="Cambria Math" panose="02040503050406030204" pitchFamily="18" charset="0"/>
                <a:ea typeface="Cambria Math" panose="02040503050406030204" pitchFamily="18" charset="0"/>
              </a:rPr>
              <a:t>3 </a:t>
            </a:r>
            <a:r>
              <a:rPr lang="en-US" i="1" dirty="0"/>
              <a:t>= </a:t>
            </a:r>
            <a:r>
              <a:rPr lang="en-US" dirty="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p>
            <a:pPr>
              <a:buNone/>
            </a:pPr>
            <a:r>
              <a:rPr lang="en-US" i="1" dirty="0"/>
              <a:t>               a</a:t>
            </a:r>
            <a:r>
              <a:rPr lang="en-US" i="1" baseline="-25000" dirty="0"/>
              <a:t>3 </a:t>
            </a:r>
            <a:r>
              <a:rPr lang="en-US" i="1" dirty="0"/>
              <a:t> = a</a:t>
            </a:r>
            <a:r>
              <a:rPr lang="en-US" i="1" baseline="-25000" dirty="0"/>
              <a:t>2</a:t>
            </a:r>
            <a:r>
              <a:rPr lang="en-US" i="1" dirty="0"/>
              <a:t> – a</a:t>
            </a:r>
            <a:r>
              <a:rPr lang="en-US" i="1" baseline="-25000" dirty="0"/>
              <a:t>1  </a:t>
            </a:r>
            <a:r>
              <a:rPr lang="en-US" i="1" dirty="0"/>
              <a:t>= </a:t>
            </a:r>
            <a:r>
              <a:rPr lang="en-US" dirty="0">
                <a:latin typeface="Cambria Math" panose="02040503050406030204" pitchFamily="18" charset="0"/>
                <a:ea typeface="Cambria Math" panose="02040503050406030204" pitchFamily="18" charset="0"/>
              </a:rPr>
              <a:t>2</a:t>
            </a:r>
            <a:r>
              <a:rPr lang="en-US" i="1" dirty="0">
                <a:latin typeface="Cambria Math" panose="02040503050406030204" pitchFamily="18" charset="0"/>
                <a:ea typeface="Cambria Math" panose="02040503050406030204" pitchFamily="18" charset="0"/>
              </a:rPr>
              <a:t> </a:t>
            </a:r>
            <a:r>
              <a:rPr lang="en-US" i="1" dirty="0"/>
              <a:t>– </a:t>
            </a:r>
            <a:r>
              <a:rPr lang="en-US" dirty="0">
                <a:latin typeface="Cambria Math" panose="02040503050406030204" pitchFamily="18" charset="0"/>
                <a:ea typeface="Cambria Math" panose="02040503050406030204" pitchFamily="18" charset="0"/>
              </a:rPr>
              <a:t>5</a:t>
            </a:r>
            <a:r>
              <a:rPr lang="en-US" i="1"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i="1" dirty="0"/>
              <a:t>–</a:t>
            </a:r>
            <a:r>
              <a:rPr lang="en-US" dirty="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a:t>
            </a:r>
            <a:endParaRPr lang="en-US" dirty="0">
              <a:latin typeface="Cambria Math" panose="02040503050406030204" pitchFamily="18" charset="0"/>
              <a:ea typeface="Cambria Math" panose="02040503050406030204" pitchFamily="18" charset="0"/>
            </a:endParaRPr>
          </a:p>
          <a:p>
            <a:pPr lvl="1">
              <a:buNone/>
            </a:pP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Fibonacci Sequence</a:t>
            </a:r>
            <a:endParaRPr lang="en-US" dirty="0"/>
          </a:p>
        </p:txBody>
      </p:sp>
      <p:sp>
        <p:nvSpPr>
          <p:cNvPr id="3" name="Content Placeholder 2"/>
          <p:cNvSpPr>
            <a:spLocks noGrp="1"/>
          </p:cNvSpPr>
          <p:nvPr>
            <p:ph idx="1"/>
          </p:nvPr>
        </p:nvSpPr>
        <p:spPr/>
        <p:txBody>
          <a:bodyPr>
            <a:normAutofit/>
          </a:bodyPr>
          <a:lstStyle/>
          <a:p>
            <a:pPr>
              <a:buNone/>
            </a:pPr>
            <a:r>
              <a:rPr lang="en-US" b="1" dirty="0"/>
              <a:t>  Definition</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Define the  </a:t>
            </a:r>
            <a:r>
              <a:rPr lang="en-US" i="1" dirty="0">
                <a:ea typeface="Cambria Math" panose="02040503050406030204" pitchFamily="18" charset="0"/>
              </a:rPr>
              <a:t>Fibonacci sequence</a:t>
            </a:r>
            <a:r>
              <a:rPr lang="en-US" dirty="0">
                <a:latin typeface="Cambria Math" panose="02040503050406030204" pitchFamily="18" charset="0"/>
                <a:ea typeface="Cambria Math" panose="02040503050406030204" pitchFamily="18" charset="0"/>
              </a:rPr>
              <a:t>, </a:t>
            </a:r>
            <a:r>
              <a:rPr lang="en-US" i="1" dirty="0"/>
              <a:t>f</a:t>
            </a:r>
            <a:r>
              <a:rPr lang="en-US" baseline="-25000" dirty="0">
                <a:latin typeface="Cambria Math" panose="02040503050406030204" pitchFamily="18" charset="0"/>
                <a:ea typeface="Cambria Math" panose="02040503050406030204" pitchFamily="18" charset="0"/>
              </a:rPr>
              <a:t>0</a:t>
            </a:r>
            <a:r>
              <a:rPr lang="en-US" i="1" baseline="-25000" dirty="0"/>
              <a:t> </a:t>
            </a:r>
            <a:r>
              <a:rPr lang="en-US" i="1" dirty="0"/>
              <a:t>,f</a:t>
            </a:r>
            <a:r>
              <a:rPr lang="en-US" baseline="-25000" dirty="0"/>
              <a:t>1</a:t>
            </a:r>
            <a:r>
              <a:rPr lang="en-US" i="1" baseline="-25000" dirty="0"/>
              <a:t> </a:t>
            </a:r>
            <a:r>
              <a:rPr lang="en-US" i="1" dirty="0"/>
              <a:t>,f</a:t>
            </a:r>
            <a:r>
              <a:rPr lang="en-US" baseline="-25000" dirty="0"/>
              <a:t>2</a:t>
            </a:r>
            <a:r>
              <a:rPr lang="en-US" i="1" dirty="0"/>
              <a:t>,…,</a:t>
            </a:r>
            <a:r>
              <a:rPr lang="en-US" dirty="0"/>
              <a:t> by</a:t>
            </a:r>
            <a:r>
              <a:rPr lang="en-US" i="1" dirty="0"/>
              <a:t>:</a:t>
            </a:r>
            <a:endParaRPr lang="en-US" i="1" dirty="0"/>
          </a:p>
          <a:p>
            <a:pPr lvl="1"/>
            <a:r>
              <a:rPr lang="en-US" dirty="0"/>
              <a:t>Initial Conditions: </a:t>
            </a:r>
            <a:r>
              <a:rPr lang="en-US" i="1" dirty="0"/>
              <a:t>f</a:t>
            </a:r>
            <a:r>
              <a:rPr lang="en-US" baseline="-25000" dirty="0">
                <a:latin typeface="Cambria Math" panose="02040503050406030204" pitchFamily="18" charset="0"/>
                <a:ea typeface="Cambria Math" panose="02040503050406030204" pitchFamily="18" charset="0"/>
              </a:rPr>
              <a:t>0</a:t>
            </a:r>
            <a:r>
              <a:rPr lang="en-US" i="1" baseline="-25000" dirty="0"/>
              <a:t> </a:t>
            </a:r>
            <a:r>
              <a:rPr lang="en-US" i="1" dirty="0"/>
              <a:t>= </a:t>
            </a:r>
            <a:r>
              <a:rPr lang="en-US" dirty="0">
                <a:latin typeface="Cambria Math" panose="02040503050406030204" pitchFamily="18" charset="0"/>
                <a:ea typeface="Cambria Math" panose="02040503050406030204" pitchFamily="18" charset="0"/>
              </a:rPr>
              <a:t>0</a:t>
            </a:r>
            <a:r>
              <a:rPr lang="en-US" i="1" dirty="0"/>
              <a:t>, f</a:t>
            </a:r>
            <a:r>
              <a:rPr lang="en-US" baseline="-25000" dirty="0"/>
              <a:t>1</a:t>
            </a:r>
            <a:r>
              <a:rPr lang="en-US" i="1" baseline="-25000" dirty="0"/>
              <a:t>   </a:t>
            </a:r>
            <a:r>
              <a:rPr lang="en-US" dirty="0">
                <a:latin typeface="Cambria Math" panose="02040503050406030204" pitchFamily="18" charset="0"/>
                <a:ea typeface="Cambria Math" panose="02040503050406030204" pitchFamily="18" charset="0"/>
              </a:rPr>
              <a:t>= 1</a:t>
            </a:r>
            <a:endParaRPr lang="en-US" dirty="0">
              <a:latin typeface="Cambria Math" panose="02040503050406030204" pitchFamily="18" charset="0"/>
              <a:ea typeface="Cambria Math" panose="02040503050406030204" pitchFamily="18" charset="0"/>
            </a:endParaRPr>
          </a:p>
          <a:p>
            <a:pPr lvl="1"/>
            <a:r>
              <a:rPr lang="en-US" dirty="0"/>
              <a:t>Recurrence Relation: </a:t>
            </a:r>
            <a:r>
              <a:rPr lang="en-US" i="1" dirty="0"/>
              <a:t>f</a:t>
            </a:r>
            <a:r>
              <a:rPr lang="en-US" i="1" baseline="-25000" dirty="0"/>
              <a:t>n </a:t>
            </a:r>
            <a:r>
              <a:rPr lang="en-US" i="1" dirty="0"/>
              <a:t> = f</a:t>
            </a:r>
            <a:r>
              <a:rPr lang="en-US" i="1" baseline="-25000" dirty="0"/>
              <a:t>n-</a:t>
            </a:r>
            <a:r>
              <a:rPr lang="en-US" baseline="-25000" dirty="0"/>
              <a:t>1</a:t>
            </a:r>
            <a:r>
              <a:rPr lang="en-US" i="1" dirty="0"/>
              <a:t> </a:t>
            </a:r>
            <a:r>
              <a:rPr lang="en-US" i="1" baseline="-25000" dirty="0"/>
              <a:t> </a:t>
            </a:r>
            <a:r>
              <a:rPr lang="en-US" i="1" dirty="0"/>
              <a:t>+ f</a:t>
            </a:r>
            <a:r>
              <a:rPr lang="en-US" i="1" baseline="-25000" dirty="0"/>
              <a:t>n-</a:t>
            </a:r>
            <a:r>
              <a:rPr lang="en-US" baseline="-25000" dirty="0"/>
              <a:t>2</a:t>
            </a:r>
            <a:endParaRPr lang="en-US" baseline="-25000" dirty="0"/>
          </a:p>
          <a:p>
            <a:pPr lvl="1">
              <a:buNone/>
            </a:pPr>
            <a:endParaRPr lang="en-US" baseline="-25000" dirty="0"/>
          </a:p>
          <a:p>
            <a:pPr>
              <a:buNone/>
            </a:pPr>
            <a:r>
              <a:rPr lang="en-US" dirty="0"/>
              <a:t>  </a:t>
            </a:r>
            <a:r>
              <a:rPr lang="en-US" b="1" dirty="0"/>
              <a:t>Example</a:t>
            </a:r>
            <a:r>
              <a:rPr lang="en-US" dirty="0"/>
              <a:t>: Find  </a:t>
            </a:r>
            <a:r>
              <a:rPr lang="en-US" i="1" dirty="0"/>
              <a:t> f</a:t>
            </a:r>
            <a:r>
              <a:rPr lang="en-US" i="1" baseline="-25000" dirty="0"/>
              <a:t>2 </a:t>
            </a:r>
            <a:r>
              <a:rPr lang="en-US" i="1" dirty="0"/>
              <a:t>,f</a:t>
            </a:r>
            <a:r>
              <a:rPr lang="en-US" i="1" baseline="-25000" dirty="0"/>
              <a:t>3 </a:t>
            </a:r>
            <a:r>
              <a:rPr lang="en-US" i="1" dirty="0"/>
              <a:t>,f</a:t>
            </a:r>
            <a:r>
              <a:rPr lang="en-US" i="1" baseline="-25000" dirty="0"/>
              <a:t>4</a:t>
            </a:r>
            <a:r>
              <a:rPr lang="en-US" i="1" dirty="0"/>
              <a:t> , f</a:t>
            </a:r>
            <a:r>
              <a:rPr lang="en-US" i="1" baseline="-25000" dirty="0"/>
              <a:t>5 </a:t>
            </a:r>
            <a:r>
              <a:rPr lang="en-US" i="1" dirty="0"/>
              <a:t> </a:t>
            </a:r>
            <a:r>
              <a:rPr lang="en-US" dirty="0"/>
              <a:t>and </a:t>
            </a:r>
            <a:r>
              <a:rPr lang="en-US" i="1" dirty="0"/>
              <a:t>f</a:t>
            </a:r>
            <a:r>
              <a:rPr lang="en-US" i="1" baseline="-25000" dirty="0"/>
              <a:t>6</a:t>
            </a:r>
            <a:r>
              <a:rPr lang="en-US" i="1" dirty="0"/>
              <a:t>  .</a:t>
            </a:r>
            <a:endParaRPr lang="en-US" i="1" dirty="0"/>
          </a:p>
          <a:p>
            <a:pPr>
              <a:buNone/>
            </a:pPr>
            <a:r>
              <a:rPr lang="en-US" i="1" dirty="0"/>
              <a:t>     </a:t>
            </a:r>
            <a:endParaRPr lang="en-US" i="1" dirty="0"/>
          </a:p>
          <a:p>
            <a:pPr>
              <a:buNone/>
            </a:pPr>
            <a:r>
              <a:rPr lang="en-US" i="1" dirty="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Fibonacci Sequence</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b="1" dirty="0"/>
              <a:t>  Definition</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Define the  </a:t>
            </a:r>
            <a:r>
              <a:rPr lang="en-US" i="1" dirty="0">
                <a:ea typeface="Cambria Math" panose="02040503050406030204" pitchFamily="18" charset="0"/>
              </a:rPr>
              <a:t>Fibonacci sequence</a:t>
            </a:r>
            <a:r>
              <a:rPr lang="en-US" dirty="0">
                <a:latin typeface="Cambria Math" panose="02040503050406030204" pitchFamily="18" charset="0"/>
                <a:ea typeface="Cambria Math" panose="02040503050406030204" pitchFamily="18" charset="0"/>
              </a:rPr>
              <a:t>, </a:t>
            </a:r>
            <a:r>
              <a:rPr lang="en-US" i="1" dirty="0"/>
              <a:t>f</a:t>
            </a:r>
            <a:r>
              <a:rPr lang="en-US" baseline="-25000" dirty="0">
                <a:latin typeface="Cambria Math" panose="02040503050406030204" pitchFamily="18" charset="0"/>
                <a:ea typeface="Cambria Math" panose="02040503050406030204" pitchFamily="18" charset="0"/>
              </a:rPr>
              <a:t>0</a:t>
            </a:r>
            <a:r>
              <a:rPr lang="en-US" i="1" baseline="-25000" dirty="0"/>
              <a:t> </a:t>
            </a:r>
            <a:r>
              <a:rPr lang="en-US" i="1" dirty="0"/>
              <a:t>,f</a:t>
            </a:r>
            <a:r>
              <a:rPr lang="en-US" baseline="-25000" dirty="0"/>
              <a:t>1</a:t>
            </a:r>
            <a:r>
              <a:rPr lang="en-US" i="1" baseline="-25000" dirty="0"/>
              <a:t> </a:t>
            </a:r>
            <a:r>
              <a:rPr lang="en-US" i="1" dirty="0"/>
              <a:t>,f</a:t>
            </a:r>
            <a:r>
              <a:rPr lang="en-US" baseline="-25000" dirty="0"/>
              <a:t>2</a:t>
            </a:r>
            <a:r>
              <a:rPr lang="en-US" i="1" dirty="0"/>
              <a:t>,…,</a:t>
            </a:r>
            <a:r>
              <a:rPr lang="en-US" dirty="0"/>
              <a:t> by</a:t>
            </a:r>
            <a:r>
              <a:rPr lang="en-US" i="1" dirty="0"/>
              <a:t>:</a:t>
            </a:r>
            <a:endParaRPr lang="en-US" i="1" dirty="0"/>
          </a:p>
          <a:p>
            <a:pPr lvl="1"/>
            <a:r>
              <a:rPr lang="en-US" dirty="0"/>
              <a:t>Initial Conditions: </a:t>
            </a:r>
            <a:r>
              <a:rPr lang="en-US" i="1" dirty="0"/>
              <a:t>f</a:t>
            </a:r>
            <a:r>
              <a:rPr lang="en-US" baseline="-25000" dirty="0">
                <a:latin typeface="Cambria Math" panose="02040503050406030204" pitchFamily="18" charset="0"/>
                <a:ea typeface="Cambria Math" panose="02040503050406030204" pitchFamily="18" charset="0"/>
              </a:rPr>
              <a:t>0</a:t>
            </a:r>
            <a:r>
              <a:rPr lang="en-US" i="1" baseline="-25000" dirty="0"/>
              <a:t> </a:t>
            </a:r>
            <a:r>
              <a:rPr lang="en-US" i="1" dirty="0"/>
              <a:t>= </a:t>
            </a:r>
            <a:r>
              <a:rPr lang="en-US" dirty="0">
                <a:latin typeface="Cambria Math" panose="02040503050406030204" pitchFamily="18" charset="0"/>
                <a:ea typeface="Cambria Math" panose="02040503050406030204" pitchFamily="18" charset="0"/>
              </a:rPr>
              <a:t>0</a:t>
            </a:r>
            <a:r>
              <a:rPr lang="en-US" i="1" dirty="0"/>
              <a:t>, f</a:t>
            </a:r>
            <a:r>
              <a:rPr lang="en-US" baseline="-25000" dirty="0"/>
              <a:t>1</a:t>
            </a:r>
            <a:r>
              <a:rPr lang="en-US" i="1" baseline="-25000" dirty="0"/>
              <a:t>   </a:t>
            </a:r>
            <a:r>
              <a:rPr lang="en-US" dirty="0">
                <a:latin typeface="Cambria Math" panose="02040503050406030204" pitchFamily="18" charset="0"/>
                <a:ea typeface="Cambria Math" panose="02040503050406030204" pitchFamily="18" charset="0"/>
              </a:rPr>
              <a:t>= 1</a:t>
            </a:r>
            <a:endParaRPr lang="en-US" dirty="0">
              <a:latin typeface="Cambria Math" panose="02040503050406030204" pitchFamily="18" charset="0"/>
              <a:ea typeface="Cambria Math" panose="02040503050406030204" pitchFamily="18" charset="0"/>
            </a:endParaRPr>
          </a:p>
          <a:p>
            <a:pPr lvl="1"/>
            <a:r>
              <a:rPr lang="en-US" dirty="0"/>
              <a:t>Recurrence Relation: </a:t>
            </a:r>
            <a:r>
              <a:rPr lang="en-US" i="1" dirty="0"/>
              <a:t>f</a:t>
            </a:r>
            <a:r>
              <a:rPr lang="en-US" i="1" baseline="-25000" dirty="0"/>
              <a:t>n </a:t>
            </a:r>
            <a:r>
              <a:rPr lang="en-US" i="1" dirty="0"/>
              <a:t> = f</a:t>
            </a:r>
            <a:r>
              <a:rPr lang="en-US" i="1" baseline="-25000" dirty="0"/>
              <a:t>n-</a:t>
            </a:r>
            <a:r>
              <a:rPr lang="en-US" baseline="-25000" dirty="0"/>
              <a:t>1</a:t>
            </a:r>
            <a:r>
              <a:rPr lang="en-US" i="1" dirty="0"/>
              <a:t> </a:t>
            </a:r>
            <a:r>
              <a:rPr lang="en-US" i="1" baseline="-25000" dirty="0"/>
              <a:t> </a:t>
            </a:r>
            <a:r>
              <a:rPr lang="en-US" i="1" dirty="0"/>
              <a:t>+ f</a:t>
            </a:r>
            <a:r>
              <a:rPr lang="en-US" i="1" baseline="-25000" dirty="0"/>
              <a:t>n-</a:t>
            </a:r>
            <a:r>
              <a:rPr lang="en-US" baseline="-25000" dirty="0"/>
              <a:t>2</a:t>
            </a:r>
            <a:endParaRPr lang="en-US" baseline="-25000" dirty="0"/>
          </a:p>
          <a:p>
            <a:pPr lvl="1">
              <a:buNone/>
            </a:pPr>
            <a:endParaRPr lang="en-US" baseline="-25000" dirty="0"/>
          </a:p>
          <a:p>
            <a:pPr>
              <a:buNone/>
            </a:pPr>
            <a:r>
              <a:rPr lang="en-US" dirty="0"/>
              <a:t>  </a:t>
            </a:r>
            <a:r>
              <a:rPr lang="en-US" b="1" dirty="0"/>
              <a:t>Example</a:t>
            </a:r>
            <a:r>
              <a:rPr lang="en-US" dirty="0"/>
              <a:t>: Find  </a:t>
            </a:r>
            <a:r>
              <a:rPr lang="en-US" i="1" dirty="0"/>
              <a:t> f</a:t>
            </a:r>
            <a:r>
              <a:rPr lang="en-US" i="1" baseline="-25000" dirty="0"/>
              <a:t>2 </a:t>
            </a:r>
            <a:r>
              <a:rPr lang="en-US" i="1" dirty="0"/>
              <a:t>,f</a:t>
            </a:r>
            <a:r>
              <a:rPr lang="en-US" i="1" baseline="-25000" dirty="0"/>
              <a:t>3 </a:t>
            </a:r>
            <a:r>
              <a:rPr lang="en-US" i="1" dirty="0"/>
              <a:t>,f</a:t>
            </a:r>
            <a:r>
              <a:rPr lang="en-US" i="1" baseline="-25000" dirty="0"/>
              <a:t>4</a:t>
            </a:r>
            <a:r>
              <a:rPr lang="en-US" i="1" dirty="0"/>
              <a:t> , f</a:t>
            </a:r>
            <a:r>
              <a:rPr lang="en-US" i="1" baseline="-25000" dirty="0"/>
              <a:t>5 </a:t>
            </a:r>
            <a:r>
              <a:rPr lang="en-US" i="1" dirty="0"/>
              <a:t> </a:t>
            </a:r>
            <a:r>
              <a:rPr lang="en-US" dirty="0"/>
              <a:t>and </a:t>
            </a:r>
            <a:r>
              <a:rPr lang="en-US" i="1" dirty="0"/>
              <a:t>f</a:t>
            </a:r>
            <a:r>
              <a:rPr lang="en-US" i="1" baseline="-25000" dirty="0"/>
              <a:t>6</a:t>
            </a:r>
            <a:r>
              <a:rPr lang="en-US" i="1" dirty="0"/>
              <a:t>  .</a:t>
            </a:r>
            <a:endParaRPr lang="en-US" i="1" dirty="0"/>
          </a:p>
          <a:p>
            <a:pPr>
              <a:buNone/>
            </a:pPr>
            <a:r>
              <a:rPr lang="en-US" i="1" dirty="0"/>
              <a:t>     </a:t>
            </a:r>
            <a:endParaRPr lang="en-US" i="1" dirty="0"/>
          </a:p>
          <a:p>
            <a:pPr>
              <a:buNone/>
            </a:pPr>
            <a:r>
              <a:rPr lang="en-US" i="1" dirty="0"/>
              <a:t>     </a:t>
            </a:r>
            <a:r>
              <a:rPr lang="en-US" b="1" dirty="0"/>
              <a:t>Answer:</a:t>
            </a:r>
            <a:endParaRPr lang="en-US" b="1" dirty="0"/>
          </a:p>
          <a:p>
            <a:pPr>
              <a:buNone/>
            </a:pPr>
            <a:r>
              <a:rPr lang="en-US" dirty="0"/>
              <a:t>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2 </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0  </a:t>
            </a:r>
            <a:r>
              <a:rPr lang="en-US" dirty="0">
                <a:latin typeface="Cambria Math" panose="02040503050406030204" pitchFamily="18" charset="0"/>
                <a:ea typeface="Cambria Math" panose="02040503050406030204" pitchFamily="18" charset="0"/>
              </a:rPr>
              <a:t> = 1 + 0 = 1</a:t>
            </a:r>
            <a:r>
              <a:rPr lang="en-US" i="1"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a:p>
            <a:pPr>
              <a:buNone/>
            </a:pPr>
            <a:r>
              <a:rPr lang="en-US" i="1"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3 </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1  </a:t>
            </a:r>
            <a:r>
              <a:rPr lang="en-US" dirty="0">
                <a:latin typeface="Cambria Math" panose="02040503050406030204" pitchFamily="18" charset="0"/>
                <a:ea typeface="Cambria Math" panose="02040503050406030204" pitchFamily="18" charset="0"/>
              </a:rPr>
              <a:t> = 1 + 1 = 2</a:t>
            </a:r>
            <a:r>
              <a:rPr lang="en-US" i="1"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4 </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2 </a:t>
            </a:r>
            <a:r>
              <a:rPr lang="en-US" dirty="0">
                <a:latin typeface="Cambria Math" panose="02040503050406030204" pitchFamily="18" charset="0"/>
                <a:ea typeface="Cambria Math" panose="02040503050406030204" pitchFamily="18" charset="0"/>
              </a:rPr>
              <a:t> = 2 + 1 = 3</a:t>
            </a:r>
            <a:r>
              <a:rPr lang="en-US" i="1"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a:p>
            <a:pPr>
              <a:buNone/>
            </a:pPr>
            <a:r>
              <a:rPr lang="en-US" i="1"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5 </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3  </a:t>
            </a:r>
            <a:r>
              <a:rPr lang="en-US" dirty="0">
                <a:latin typeface="Cambria Math" panose="02040503050406030204" pitchFamily="18" charset="0"/>
                <a:ea typeface="Cambria Math" panose="02040503050406030204" pitchFamily="18" charset="0"/>
              </a:rPr>
              <a:t> = 3 + 2 = 5</a:t>
            </a:r>
            <a:r>
              <a:rPr lang="en-US" i="1"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6</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5</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4  </a:t>
            </a:r>
            <a:r>
              <a:rPr lang="en-US" dirty="0">
                <a:latin typeface="Cambria Math" panose="02040503050406030204" pitchFamily="18" charset="0"/>
                <a:ea typeface="Cambria Math" panose="02040503050406030204" pitchFamily="18" charset="0"/>
              </a:rPr>
              <a:t> = 5 + 3 = 8</a:t>
            </a:r>
            <a:r>
              <a:rPr lang="en-US" i="1"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a:p>
            <a:pPr>
              <a:buNone/>
            </a:pPr>
            <a:r>
              <a:rPr lang="en-US" i="1" dirty="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CA" dirty="0"/>
              <a:t>Fibonacci Sequence and the Golden Ratio</a:t>
            </a:r>
            <a:endParaRPr lang="en-CA" dirty="0"/>
          </a:p>
        </p:txBody>
      </p:sp>
      <p:sp>
        <p:nvSpPr>
          <p:cNvPr id="3" name="Content Placeholder 2"/>
          <p:cNvSpPr>
            <a:spLocks noGrp="1"/>
          </p:cNvSpPr>
          <p:nvPr>
            <p:ph idx="1"/>
          </p:nvPr>
        </p:nvSpPr>
        <p:spPr/>
        <p:txBody>
          <a:bodyPr/>
          <a:lstStyle/>
          <a:p>
            <a:r>
              <a:rPr lang="en-CA" dirty="0"/>
              <a:t>Golden Ratio : (</a:t>
            </a:r>
            <a:r>
              <a:rPr lang="en-CA" dirty="0" err="1"/>
              <a:t>a+b</a:t>
            </a:r>
            <a:r>
              <a:rPr lang="en-CA" dirty="0"/>
              <a:t>)/a = a/b = </a:t>
            </a:r>
            <a:r>
              <a:rPr lang="el-GR" dirty="0"/>
              <a:t>φ</a:t>
            </a:r>
            <a:r>
              <a:rPr lang="en-CA" dirty="0"/>
              <a:t> </a:t>
            </a:r>
            <a:endParaRPr lang="en-CA" dirty="0"/>
          </a:p>
          <a:p>
            <a:r>
              <a:rPr lang="en-CA" dirty="0"/>
              <a:t>Solution    </a:t>
            </a:r>
            <a:r>
              <a:rPr lang="el-GR" dirty="0"/>
              <a:t>φ</a:t>
            </a:r>
            <a:r>
              <a:rPr lang="en-CA" dirty="0"/>
              <a:t> = (1+ √5)/2 = 1.61...</a:t>
            </a:r>
            <a:endParaRPr lang="en-CA" dirty="0"/>
          </a:p>
          <a:p>
            <a:r>
              <a:rPr lang="en-CA" dirty="0" err="1"/>
              <a:t>lim</a:t>
            </a:r>
            <a:r>
              <a:rPr lang="en-CA" dirty="0"/>
              <a:t> </a:t>
            </a:r>
            <a:r>
              <a:rPr lang="en-CA" sz="2000" dirty="0"/>
              <a:t>n</a:t>
            </a:r>
            <a:r>
              <a:rPr lang="en-CA" sz="2000" dirty="0">
                <a:sym typeface="Wingdings" panose="05000000000000000000" pitchFamily="2" charset="2"/>
              </a:rPr>
              <a:t>∞ </a:t>
            </a:r>
            <a:r>
              <a:rPr lang="en-CA" sz="2800" dirty="0">
                <a:sym typeface="Wingdings" panose="05000000000000000000" pitchFamily="2" charset="2"/>
              </a:rPr>
              <a:t>(f </a:t>
            </a:r>
            <a:r>
              <a:rPr lang="en-CA" sz="2000" dirty="0">
                <a:sym typeface="Wingdings" panose="05000000000000000000" pitchFamily="2" charset="2"/>
              </a:rPr>
              <a:t>n+1</a:t>
            </a:r>
            <a:r>
              <a:rPr lang="en-CA" sz="2800" dirty="0">
                <a:sym typeface="Wingdings" panose="05000000000000000000" pitchFamily="2" charset="2"/>
              </a:rPr>
              <a:t> /f </a:t>
            </a:r>
            <a:r>
              <a:rPr lang="en-CA" sz="2000" dirty="0">
                <a:sym typeface="Wingdings" panose="05000000000000000000" pitchFamily="2" charset="2"/>
              </a:rPr>
              <a:t>n</a:t>
            </a:r>
            <a:r>
              <a:rPr lang="en-CA" sz="2800" dirty="0">
                <a:sym typeface="Wingdings" panose="05000000000000000000" pitchFamily="2" charset="2"/>
              </a:rPr>
              <a:t>) = </a:t>
            </a:r>
            <a:r>
              <a:rPr lang="el-GR" sz="2800" dirty="0">
                <a:sym typeface="Wingdings" panose="05000000000000000000" pitchFamily="2" charset="2"/>
              </a:rPr>
              <a:t>φ</a:t>
            </a:r>
            <a:endParaRPr lang="en-CA" dirty="0"/>
          </a:p>
        </p:txBody>
      </p:sp>
      <p:pic>
        <p:nvPicPr>
          <p:cNvPr id="4" name="Picture 3" descr="golden_ratio.png"/>
          <p:cNvPicPr>
            <a:picLocks noChangeAspect="1"/>
          </p:cNvPicPr>
          <p:nvPr/>
        </p:nvPicPr>
        <p:blipFill>
          <a:blip r:embed="rId1" cstate="print"/>
          <a:stretch>
            <a:fillRect/>
          </a:stretch>
        </p:blipFill>
        <p:spPr>
          <a:xfrm>
            <a:off x="5257800" y="3886200"/>
            <a:ext cx="3333750" cy="2247900"/>
          </a:xfrm>
          <a:prstGeom prst="rect">
            <a:avLst/>
          </a:prstGeom>
        </p:spPr>
      </p:pic>
      <p:pic>
        <p:nvPicPr>
          <p:cNvPr id="5" name="Picture 4" descr="golden_ratio_formula.jpg"/>
          <p:cNvPicPr>
            <a:picLocks noChangeAspect="1"/>
          </p:cNvPicPr>
          <p:nvPr/>
        </p:nvPicPr>
        <p:blipFill>
          <a:blip r:embed="rId2" cstate="print"/>
          <a:stretch>
            <a:fillRect/>
          </a:stretch>
        </p:blipFill>
        <p:spPr>
          <a:xfrm>
            <a:off x="762000" y="3810000"/>
            <a:ext cx="3047999" cy="2398191"/>
          </a:xfrm>
          <a:prstGeom prst="rect">
            <a:avLst/>
          </a:prstGeom>
        </p:spPr>
      </p:pic>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Golden Ratio in Nature</a:t>
            </a:r>
            <a:endParaRPr lang="en-CA" dirty="0"/>
          </a:p>
        </p:txBody>
      </p:sp>
      <p:pic>
        <p:nvPicPr>
          <p:cNvPr id="4" name="Content Placeholder 3" descr="nautilus.jpg"/>
          <p:cNvPicPr>
            <a:picLocks noGrp="1" noChangeAspect="1"/>
          </p:cNvPicPr>
          <p:nvPr>
            <p:ph idx="1"/>
          </p:nvPr>
        </p:nvPicPr>
        <p:blipFill>
          <a:blip r:embed="rId1" cstate="print"/>
          <a:stretch>
            <a:fillRect/>
          </a:stretch>
        </p:blipFill>
        <p:spPr>
          <a:xfrm>
            <a:off x="2374900" y="2478881"/>
            <a:ext cx="4394200" cy="3302000"/>
          </a:xfrm>
        </p:spPr>
      </p:pic>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Golden Ratio in Nature</a:t>
            </a:r>
            <a:endParaRPr lang="en-CA" dirty="0"/>
          </a:p>
        </p:txBody>
      </p:sp>
      <p:pic>
        <p:nvPicPr>
          <p:cNvPr id="4" name="Content Placeholder 3" descr="arm.gif"/>
          <p:cNvPicPr>
            <a:picLocks noGrp="1" noChangeAspect="1"/>
          </p:cNvPicPr>
          <p:nvPr>
            <p:ph idx="1"/>
          </p:nvPr>
        </p:nvPicPr>
        <p:blipFill>
          <a:blip r:embed="rId1" cstate="print"/>
          <a:stretch>
            <a:fillRect/>
          </a:stretch>
        </p:blipFill>
        <p:spPr>
          <a:xfrm>
            <a:off x="5029200" y="2514600"/>
            <a:ext cx="2562225" cy="828675"/>
          </a:xfrm>
        </p:spPr>
      </p:pic>
      <p:pic>
        <p:nvPicPr>
          <p:cNvPr id="5" name="Picture 4" descr="butterfly.gif"/>
          <p:cNvPicPr>
            <a:picLocks noChangeAspect="1"/>
          </p:cNvPicPr>
          <p:nvPr/>
        </p:nvPicPr>
        <p:blipFill>
          <a:blip r:embed="rId2" cstate="print"/>
          <a:stretch>
            <a:fillRect/>
          </a:stretch>
        </p:blipFill>
        <p:spPr>
          <a:xfrm>
            <a:off x="1295400" y="2362200"/>
            <a:ext cx="2514600" cy="1181100"/>
          </a:xfrm>
          <a:prstGeom prst="rect">
            <a:avLst/>
          </a:prstGeom>
        </p:spPr>
      </p:pic>
      <p:pic>
        <p:nvPicPr>
          <p:cNvPr id="6" name="Picture 5" descr="saturn.gif"/>
          <p:cNvPicPr>
            <a:picLocks noChangeAspect="1"/>
          </p:cNvPicPr>
          <p:nvPr/>
        </p:nvPicPr>
        <p:blipFill>
          <a:blip r:embed="rId3" cstate="print"/>
          <a:stretch>
            <a:fillRect/>
          </a:stretch>
        </p:blipFill>
        <p:spPr>
          <a:xfrm>
            <a:off x="3048000" y="4800600"/>
            <a:ext cx="2552700" cy="981075"/>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Subsets</a:t>
            </a:r>
            <a:endParaRPr lang="en-US" dirty="0"/>
          </a:p>
        </p:txBody>
      </p:sp>
      <p:sp>
        <p:nvSpPr>
          <p:cNvPr id="3" name="Content Placeholder 2"/>
          <p:cNvSpPr>
            <a:spLocks noGrp="1"/>
          </p:cNvSpPr>
          <p:nvPr>
            <p:ph idx="1"/>
          </p:nvPr>
        </p:nvSpPr>
        <p:spPr/>
        <p:txBody>
          <a:bodyPr>
            <a:normAutofit/>
          </a:bodyPr>
          <a:lstStyle/>
          <a:p>
            <a:pPr>
              <a:buNone/>
            </a:pPr>
            <a:r>
              <a:rPr lang="en-US" b="1" dirty="0"/>
              <a:t>   Definition</a:t>
            </a:r>
            <a:r>
              <a:rPr lang="en-US" dirty="0"/>
              <a:t>:  The set </a:t>
            </a:r>
            <a:r>
              <a:rPr lang="en-US" i="1" dirty="0"/>
              <a:t>A</a:t>
            </a:r>
            <a:r>
              <a:rPr lang="en-US" dirty="0"/>
              <a:t> is a </a:t>
            </a:r>
            <a:r>
              <a:rPr lang="en-US" i="1" dirty="0"/>
              <a:t>subset</a:t>
            </a:r>
            <a:r>
              <a:rPr lang="en-US" dirty="0"/>
              <a:t> of </a:t>
            </a:r>
            <a:r>
              <a:rPr lang="en-US" i="1" dirty="0"/>
              <a:t>B</a:t>
            </a:r>
            <a:r>
              <a:rPr lang="en-US" dirty="0"/>
              <a:t>, if and only if every element of </a:t>
            </a:r>
            <a:r>
              <a:rPr lang="en-US" i="1" dirty="0"/>
              <a:t>A</a:t>
            </a:r>
            <a:r>
              <a:rPr lang="en-US" dirty="0"/>
              <a:t> is also an element of </a:t>
            </a:r>
            <a:r>
              <a:rPr lang="en-US" i="1" dirty="0"/>
              <a:t>B</a:t>
            </a:r>
            <a:r>
              <a:rPr lang="en-US" dirty="0"/>
              <a:t>.  </a:t>
            </a:r>
            <a:endParaRPr lang="en-US" dirty="0"/>
          </a:p>
          <a:p>
            <a:pPr lvl="1"/>
            <a:r>
              <a:rPr lang="en-US" dirty="0"/>
              <a:t>The notation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B</a:t>
            </a:r>
            <a:r>
              <a:rPr lang="en-US" dirty="0">
                <a:latin typeface="Cambria Math" panose="02040503050406030204" pitchFamily="18" charset="0"/>
                <a:ea typeface="Cambria Math" panose="02040503050406030204" pitchFamily="18" charset="0"/>
              </a:rPr>
              <a:t>  is used </a:t>
            </a:r>
            <a:r>
              <a:rPr lang="en-US" dirty="0">
                <a:latin typeface="Cambria Math" panose="02040503050406030204"/>
                <a:ea typeface="Cambria Math" panose="02040503050406030204"/>
              </a:rPr>
              <a:t>to indicate that </a:t>
            </a:r>
            <a:r>
              <a:rPr lang="en-US" i="1" dirty="0">
                <a:latin typeface="Cambria Math" panose="02040503050406030204"/>
                <a:ea typeface="Cambria Math" panose="02040503050406030204"/>
              </a:rPr>
              <a:t>A</a:t>
            </a:r>
            <a:r>
              <a:rPr lang="en-US" dirty="0">
                <a:latin typeface="Cambria Math" panose="02040503050406030204"/>
                <a:ea typeface="Cambria Math" panose="02040503050406030204"/>
              </a:rPr>
              <a:t> is a subset of the set </a:t>
            </a:r>
            <a:r>
              <a:rPr lang="en-US" i="1" dirty="0">
                <a:latin typeface="Cambria Math" panose="02040503050406030204"/>
                <a:ea typeface="Cambria Math" panose="02040503050406030204"/>
              </a:rPr>
              <a:t>B</a:t>
            </a:r>
            <a:r>
              <a:rPr lang="en-US" dirty="0">
                <a:latin typeface="Cambria Math" panose="02040503050406030204"/>
                <a:ea typeface="Cambria Math" panose="02040503050406030204"/>
              </a:rPr>
              <a:t>. </a:t>
            </a:r>
            <a:endParaRPr lang="en-US" dirty="0">
              <a:latin typeface="Cambria Math" panose="02040503050406030204"/>
              <a:ea typeface="Cambria Math" panose="02040503050406030204"/>
            </a:endParaRPr>
          </a:p>
          <a:p>
            <a:pPr lvl="1"/>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B</a:t>
            </a:r>
            <a:r>
              <a:rPr lang="en-US" dirty="0">
                <a:latin typeface="Cambria Math" panose="02040503050406030204" pitchFamily="18" charset="0"/>
                <a:ea typeface="Cambria Math" panose="02040503050406030204" pitchFamily="18" charset="0"/>
              </a:rPr>
              <a:t>   holds if and only if                                            </a:t>
            </a:r>
            <a:r>
              <a:rPr lang="en-US" dirty="0"/>
              <a:t>is true. </a:t>
            </a:r>
            <a:endParaRPr lang="en-US" dirty="0"/>
          </a:p>
          <a:p>
            <a:pPr marL="1124585" lvl="2" indent="-457200">
              <a:buFont typeface="+mj-lt"/>
              <a:buAutoNum type="arabicPeriod"/>
            </a:pPr>
            <a:r>
              <a:rPr lang="en-US" dirty="0"/>
              <a:t>Because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dirty="0">
                <a:latin typeface="Cambria Math" panose="02040503050406030204"/>
                <a:ea typeface="Cambria Math" panose="02040503050406030204"/>
              </a:rPr>
              <a:t>∅</a:t>
            </a:r>
            <a:r>
              <a:rPr lang="en-US" dirty="0">
                <a:latin typeface="MS Reference Sans Serif" panose="020B0604030504040204" pitchFamily="34" charset="0"/>
                <a:ea typeface="Cambria Math" panose="02040503050406030204" pitchFamily="18" charset="0"/>
              </a:rPr>
              <a:t>  </a:t>
            </a:r>
            <a:r>
              <a:rPr lang="en-US" dirty="0"/>
              <a:t>is  always false, </a:t>
            </a:r>
            <a:r>
              <a:rPr lang="en-US" dirty="0">
                <a:latin typeface="Cambria Math" panose="02040503050406030204"/>
                <a:ea typeface="Cambria Math" panose="02040503050406030204"/>
              </a:rPr>
              <a:t>∅ </a:t>
            </a:r>
            <a:r>
              <a:rPr lang="en-US"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S</a:t>
            </a:r>
            <a:r>
              <a:rPr lang="en-US" dirty="0"/>
              <a:t> ,for every  set </a:t>
            </a:r>
            <a:r>
              <a:rPr lang="en-US" i="1" dirty="0"/>
              <a:t>S</a:t>
            </a:r>
            <a:r>
              <a:rPr lang="en-US" dirty="0"/>
              <a:t>.     </a:t>
            </a:r>
            <a:endParaRPr lang="en-US" b="1" dirty="0"/>
          </a:p>
          <a:p>
            <a:pPr marL="1124585" lvl="2" indent="-457200">
              <a:buFont typeface="+mj-lt"/>
              <a:buAutoNum type="arabicPeriod"/>
            </a:pPr>
            <a:r>
              <a:rPr lang="en-US" dirty="0"/>
              <a:t> Because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S</a:t>
            </a:r>
            <a:r>
              <a:rPr lang="en-US" dirty="0">
                <a:latin typeface="MS Reference Sans Serif" panose="020B0604030504040204" pitchFamily="34" charset="0"/>
                <a:ea typeface="Cambria Math" panose="02040503050406030204" pitchFamily="18" charset="0"/>
              </a:rPr>
              <a:t> </a:t>
            </a:r>
            <a:r>
              <a:rPr lang="en-US" dirty="0">
                <a:latin typeface="Cambria Math" panose="02040503050406030204"/>
                <a:ea typeface="Cambria Math" panose="02040503050406030204"/>
              </a:rPr>
              <a:t>→</a:t>
            </a:r>
            <a:r>
              <a:rPr lang="en-US" i="1" dirty="0">
                <a:latin typeface="Cambria Math" panose="02040503050406030204" pitchFamily="18" charset="0"/>
                <a:ea typeface="Cambria Math" panose="02040503050406030204" pitchFamily="18" charset="0"/>
              </a:rPr>
              <a:t> a</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S</a:t>
            </a:r>
            <a:r>
              <a:rPr lang="en-US" dirty="0">
                <a:latin typeface="MS Reference Sans Serif" panose="020B0604030504040204" pitchFamily="34"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S</a:t>
            </a:r>
            <a:r>
              <a:rPr lang="en-US" dirty="0">
                <a:latin typeface="Cambria Math" panose="02040503050406030204"/>
                <a:ea typeface="Cambria Math" panose="02040503050406030204"/>
              </a:rPr>
              <a:t> </a:t>
            </a:r>
            <a:r>
              <a:rPr lang="en-US"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S</a:t>
            </a:r>
            <a:r>
              <a:rPr lang="en-US" dirty="0"/>
              <a:t>, for every  set </a:t>
            </a:r>
            <a:r>
              <a:rPr lang="en-US" i="1" dirty="0"/>
              <a:t>S</a:t>
            </a:r>
            <a:r>
              <a:rPr lang="en-US" dirty="0"/>
              <a:t>. </a:t>
            </a:r>
            <a:endParaRPr lang="en-US" dirty="0"/>
          </a:p>
        </p:txBody>
      </p:sp>
      <p:pic>
        <p:nvPicPr>
          <p:cNvPr id="7" name="Picture 6" descr="addin_tmp.png"/>
          <p:cNvPicPr>
            <a:picLocks noChangeAspect="1"/>
          </p:cNvPicPr>
          <p:nvPr>
            <p:custDataLst>
              <p:tags r:id="rId1"/>
            </p:custDataLst>
          </p:nvPr>
        </p:nvPicPr>
        <p:blipFill>
          <a:blip r:embed="rId2" cstate="print"/>
          <a:stretch>
            <a:fillRect/>
          </a:stretch>
        </p:blipFill>
        <p:spPr>
          <a:xfrm>
            <a:off x="4648200" y="3657600"/>
            <a:ext cx="2693194" cy="319088"/>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Golden Ratio in Art</a:t>
            </a:r>
            <a:endParaRPr lang="en-CA" dirty="0"/>
          </a:p>
        </p:txBody>
      </p:sp>
      <p:pic>
        <p:nvPicPr>
          <p:cNvPr id="4" name="Content Placeholder 3" descr="leonardo_man.gif"/>
          <p:cNvPicPr>
            <a:picLocks noGrp="1" noChangeAspect="1"/>
          </p:cNvPicPr>
          <p:nvPr>
            <p:ph idx="1"/>
          </p:nvPr>
        </p:nvPicPr>
        <p:blipFill>
          <a:blip r:embed="rId1" cstate="print"/>
          <a:stretch>
            <a:fillRect/>
          </a:stretch>
        </p:blipFill>
        <p:spPr>
          <a:xfrm>
            <a:off x="3505200" y="2720181"/>
            <a:ext cx="2133600" cy="2819400"/>
          </a:xfrm>
        </p:spPr>
      </p:pic>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Golden Ratio in Architecture</a:t>
            </a:r>
            <a:endParaRPr lang="en-CA" dirty="0"/>
          </a:p>
        </p:txBody>
      </p:sp>
      <p:pic>
        <p:nvPicPr>
          <p:cNvPr id="4" name="Content Placeholder 3" descr="parthenon.jpg"/>
          <p:cNvPicPr>
            <a:picLocks noGrp="1" noChangeAspect="1"/>
          </p:cNvPicPr>
          <p:nvPr>
            <p:ph idx="1"/>
          </p:nvPr>
        </p:nvPicPr>
        <p:blipFill>
          <a:blip r:embed="rId1" cstate="print"/>
          <a:stretch>
            <a:fillRect/>
          </a:stretch>
        </p:blipFill>
        <p:spPr>
          <a:xfrm>
            <a:off x="1798799" y="1935163"/>
            <a:ext cx="5546401" cy="4389437"/>
          </a:xfrm>
        </p:spPr>
      </p:pic>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Recurrence Relations</a:t>
            </a:r>
            <a:endParaRPr lang="en-US" dirty="0"/>
          </a:p>
        </p:txBody>
      </p:sp>
      <p:sp>
        <p:nvSpPr>
          <p:cNvPr id="3" name="Content Placeholder 2"/>
          <p:cNvSpPr>
            <a:spLocks noGrp="1"/>
          </p:cNvSpPr>
          <p:nvPr>
            <p:ph idx="1"/>
          </p:nvPr>
        </p:nvSpPr>
        <p:spPr/>
        <p:txBody>
          <a:bodyPr>
            <a:normAutofit lnSpcReduction="10000"/>
          </a:bodyPr>
          <a:lstStyle/>
          <a:p>
            <a:r>
              <a:rPr lang="en-US" dirty="0"/>
              <a:t>Finding a formula for the </a:t>
            </a:r>
            <a:r>
              <a:rPr lang="en-US" i="1" dirty="0"/>
              <a:t>n</a:t>
            </a:r>
            <a:r>
              <a:rPr lang="en-US" dirty="0"/>
              <a:t>th term of the sequence generated by a recurrence relation is called </a:t>
            </a:r>
            <a:r>
              <a:rPr lang="en-US" i="1" dirty="0"/>
              <a:t>solving the recurrence relation</a:t>
            </a:r>
            <a:r>
              <a:rPr lang="en-US" dirty="0"/>
              <a:t>. </a:t>
            </a:r>
            <a:endParaRPr lang="en-US" dirty="0"/>
          </a:p>
          <a:p>
            <a:r>
              <a:rPr lang="en-US" dirty="0"/>
              <a:t>Such a formula is called a </a:t>
            </a:r>
            <a:r>
              <a:rPr lang="en-US" i="1" dirty="0"/>
              <a:t>closed formula</a:t>
            </a:r>
            <a:r>
              <a:rPr lang="en-US" dirty="0"/>
              <a:t>.</a:t>
            </a:r>
            <a:endParaRPr lang="en-US" dirty="0"/>
          </a:p>
          <a:p>
            <a:r>
              <a:rPr lang="en-US" dirty="0"/>
              <a:t>Various methods for solving recurrence relations  are covered in Chapter 8 where recurrence relations are studied in greater depth.</a:t>
            </a:r>
            <a:endParaRPr lang="en-US" dirty="0"/>
          </a:p>
          <a:p>
            <a:r>
              <a:rPr lang="en-US" dirty="0"/>
              <a:t>Here we illustrate by example the method of iteration in which we need to guess the formula. The guess can be proved correct by the method of induction (Chapter 5).</a:t>
            </a:r>
            <a:endParaRPr lang="en-US"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Iterative Solution Example</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a:t>   Method </a:t>
            </a:r>
            <a:r>
              <a:rPr lang="en-US" b="1" dirty="0">
                <a:latin typeface="Cambria Math" panose="02040503050406030204" pitchFamily="18" charset="0"/>
                <a:ea typeface="Cambria Math" panose="02040503050406030204" pitchFamily="18" charset="0"/>
              </a:rPr>
              <a:t>1</a:t>
            </a:r>
            <a:r>
              <a:rPr lang="en-US" dirty="0"/>
              <a:t>: Working upward, forward substitution</a:t>
            </a:r>
            <a:endParaRPr lang="en-US" dirty="0"/>
          </a:p>
          <a:p>
            <a:pPr>
              <a:buNone/>
            </a:pPr>
            <a:r>
              <a:rPr lang="en-US" dirty="0"/>
              <a:t>   Let </a:t>
            </a:r>
            <a:r>
              <a:rPr lang="en-US" dirty="0">
                <a:latin typeface="Cambria Math" panose="02040503050406030204" pitchFamily="18" charset="0"/>
                <a:ea typeface="Cambria Math" panose="02040503050406030204" pitchFamily="18" charset="0"/>
              </a:rPr>
              <a:t>{</a:t>
            </a:r>
            <a:r>
              <a:rPr lang="en-US" i="1" dirty="0">
                <a:ea typeface="Cambria Math" panose="02040503050406030204" pitchFamily="18" charset="0"/>
              </a:rPr>
              <a:t>a</a:t>
            </a:r>
            <a:r>
              <a:rPr lang="en-US" i="1" baseline="-25000" dirty="0">
                <a:ea typeface="Cambria Math" panose="02040503050406030204" pitchFamily="18" charset="0"/>
              </a:rPr>
              <a:t>n</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t>be a sequence that satisfies the recurrence relation </a:t>
            </a:r>
            <a:r>
              <a:rPr lang="en-US" i="1" dirty="0">
                <a:ea typeface="Cambria Math" panose="02040503050406030204" pitchFamily="18" charset="0"/>
              </a:rPr>
              <a:t>a</a:t>
            </a:r>
            <a:r>
              <a:rPr lang="en-US" i="1" baseline="-25000" dirty="0">
                <a:ea typeface="Cambria Math" panose="02040503050406030204" pitchFamily="18" charset="0"/>
              </a:rPr>
              <a:t>n</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a</a:t>
            </a:r>
            <a:r>
              <a:rPr lang="en-US" i="1" baseline="-25000" dirty="0">
                <a:ea typeface="Cambria Math" panose="02040503050406030204" pitchFamily="18" charset="0"/>
              </a:rPr>
              <a:t>n</a:t>
            </a:r>
            <a:r>
              <a:rPr lang="en-US" i="1" baseline="-25000" dirty="0">
                <a:latin typeface="Cambria Math" panose="02040503050406030204" pitchFamily="18" charset="0"/>
                <a:ea typeface="Cambria Math" panose="02040503050406030204" pitchFamily="18" charset="0"/>
              </a:rPr>
              <a:t>-</a:t>
            </a:r>
            <a:r>
              <a:rPr lang="en-US" baseline="-25000" dirty="0">
                <a:ea typeface="Cambria Math" panose="02040503050406030204" pitchFamily="18" charset="0"/>
              </a:rPr>
              <a:t>1</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3</a:t>
            </a:r>
            <a:r>
              <a:rPr lang="en-US" baseline="-25000" dirty="0">
                <a:latin typeface="Cambria Math" panose="02040503050406030204" pitchFamily="18" charset="0"/>
                <a:ea typeface="Cambria Math" panose="02040503050406030204" pitchFamily="18" charset="0"/>
              </a:rPr>
              <a:t> </a:t>
            </a:r>
            <a:r>
              <a:rPr lang="en-US" baseline="-25000" dirty="0"/>
              <a:t> </a:t>
            </a:r>
            <a:r>
              <a:rPr lang="en-US" dirty="0"/>
              <a:t>for </a:t>
            </a:r>
            <a:r>
              <a:rPr lang="en-US" i="1" dirty="0">
                <a:latin typeface="Cambria Math" panose="02040503050406030204" pitchFamily="18" charset="0"/>
                <a:ea typeface="Cambria Math" panose="02040503050406030204" pitchFamily="18" charset="0"/>
              </a:rPr>
              <a:t>n</a:t>
            </a:r>
            <a:r>
              <a:rPr lang="en-US" dirty="0">
                <a:latin typeface="Cambria Math" panose="02040503050406030204" pitchFamily="18" charset="0"/>
                <a:ea typeface="Cambria Math" panose="02040503050406030204" pitchFamily="18" charset="0"/>
              </a:rPr>
              <a:t> = 2,3,4,….  </a:t>
            </a:r>
            <a:r>
              <a:rPr lang="en-US" dirty="0"/>
              <a:t>and suppose that </a:t>
            </a:r>
            <a:r>
              <a:rPr lang="en-US" i="1" dirty="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1</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2</a:t>
            </a:r>
            <a:r>
              <a:rPr lang="en-US" i="1" dirty="0"/>
              <a:t>.</a:t>
            </a:r>
            <a:endParaRPr lang="en-US" i="1" dirty="0"/>
          </a:p>
          <a:p>
            <a:pPr lvl="1">
              <a:buNone/>
            </a:pPr>
            <a:r>
              <a:rPr lang="en-US" i="1" dirty="0"/>
              <a:t>      </a:t>
            </a:r>
            <a:r>
              <a:rPr lang="en-US" i="1" dirty="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2</a:t>
            </a:r>
            <a:r>
              <a:rPr lang="en-US" i="1" baseline="-25000"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2 + 3</a:t>
            </a:r>
            <a:endParaRPr lang="en-US" dirty="0">
              <a:latin typeface="Cambria Math" panose="02040503050406030204" pitchFamily="18" charset="0"/>
              <a:ea typeface="Cambria Math" panose="02040503050406030204" pitchFamily="18" charset="0"/>
            </a:endParaRPr>
          </a:p>
          <a:p>
            <a:pPr lvl="1">
              <a:buNone/>
            </a:pP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3</a:t>
            </a:r>
            <a:r>
              <a:rPr lang="en-US" i="1" baseline="-25000"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(2 + 3) + 3 = 2 + 3 ∙ 2 </a:t>
            </a:r>
            <a:endParaRPr lang="en-US" dirty="0">
              <a:latin typeface="Cambria Math" panose="02040503050406030204" pitchFamily="18" charset="0"/>
              <a:ea typeface="Cambria Math" panose="02040503050406030204" pitchFamily="18" charset="0"/>
            </a:endParaRPr>
          </a:p>
          <a:p>
            <a:pPr lvl="1">
              <a:buNone/>
            </a:pP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4</a:t>
            </a:r>
            <a:r>
              <a:rPr lang="en-US" i="1" baseline="-25000"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(2 + 2 ∙ 3) + 3 = 2 + 3 ∙ 3</a:t>
            </a:r>
            <a:endParaRPr lang="en-US" dirty="0">
              <a:latin typeface="Cambria Math" panose="02040503050406030204" pitchFamily="18" charset="0"/>
              <a:ea typeface="Cambria Math" panose="02040503050406030204" pitchFamily="18" charset="0"/>
            </a:endParaRPr>
          </a:p>
          <a:p>
            <a:pPr lvl="1">
              <a:buNone/>
            </a:pPr>
            <a:r>
              <a:rPr lang="en-US" i="1" dirty="0">
                <a:latin typeface="Cambria Math" panose="02040503050406030204" pitchFamily="18" charset="0"/>
                <a:ea typeface="Cambria Math" panose="02040503050406030204" pitchFamily="18" charset="0"/>
              </a:rPr>
              <a:t>                    .</a:t>
            </a:r>
            <a:endParaRPr lang="en-US" i="1" dirty="0">
              <a:latin typeface="Cambria Math" panose="02040503050406030204" pitchFamily="18" charset="0"/>
              <a:ea typeface="Cambria Math" panose="02040503050406030204" pitchFamily="18" charset="0"/>
            </a:endParaRPr>
          </a:p>
          <a:p>
            <a:pPr lvl="1">
              <a:buNone/>
            </a:pPr>
            <a:r>
              <a:rPr lang="en-US" i="1" dirty="0">
                <a:latin typeface="Cambria Math" panose="02040503050406030204" pitchFamily="18" charset="0"/>
                <a:ea typeface="Cambria Math" panose="02040503050406030204" pitchFamily="18" charset="0"/>
              </a:rPr>
              <a:t>                    .</a:t>
            </a:r>
            <a:endParaRPr lang="en-US" i="1" dirty="0">
              <a:latin typeface="Cambria Math" panose="02040503050406030204" pitchFamily="18" charset="0"/>
              <a:ea typeface="Cambria Math" panose="02040503050406030204" pitchFamily="18" charset="0"/>
            </a:endParaRPr>
          </a:p>
          <a:p>
            <a:pPr lvl="1">
              <a:buNone/>
            </a:pPr>
            <a:r>
              <a:rPr lang="en-US" i="1" dirty="0">
                <a:latin typeface="Cambria Math" panose="02040503050406030204" pitchFamily="18" charset="0"/>
                <a:ea typeface="Cambria Math" panose="02040503050406030204" pitchFamily="18" charset="0"/>
              </a:rPr>
              <a:t>                    .</a:t>
            </a:r>
            <a:endParaRPr lang="en-US"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a</a:t>
            </a:r>
            <a:r>
              <a:rPr lang="en-US" i="1" baseline="-25000" dirty="0">
                <a:latin typeface="Cambria Math" panose="02040503050406030204" pitchFamily="18" charset="0"/>
                <a:ea typeface="Cambria Math" panose="02040503050406030204" pitchFamily="18" charset="0"/>
              </a:rPr>
              <a:t>n</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a</a:t>
            </a:r>
            <a:r>
              <a:rPr lang="en-US" i="1" baseline="-25000" dirty="0">
                <a:ea typeface="Cambria Math" panose="02040503050406030204" pitchFamily="18" charset="0"/>
              </a:rPr>
              <a:t>n-</a:t>
            </a:r>
            <a:r>
              <a:rPr lang="en-US" baseline="-25000" dirty="0">
                <a:ea typeface="Cambria Math" panose="02040503050406030204" pitchFamily="18" charset="0"/>
              </a:rPr>
              <a:t>1</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+ 3  </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(2 + 3 ∙ (</a:t>
            </a:r>
            <a:r>
              <a:rPr lang="en-US" i="1" dirty="0">
                <a:ea typeface="Cambria Math" panose="02040503050406030204" pitchFamily="18" charset="0"/>
              </a:rPr>
              <a:t>n</a:t>
            </a:r>
            <a:r>
              <a:rPr lang="en-US" i="1" dirty="0">
                <a:latin typeface="Cambria Math" panose="02040503050406030204" pitchFamily="18" charset="0"/>
                <a:ea typeface="Cambria Math" panose="02040503050406030204" pitchFamily="18" charset="0"/>
              </a:rPr>
              <a:t> – </a:t>
            </a:r>
            <a:r>
              <a:rPr lang="en-US" dirty="0">
                <a:latin typeface="Cambria Math" panose="02040503050406030204" pitchFamily="18" charset="0"/>
                <a:ea typeface="Cambria Math" panose="02040503050406030204" pitchFamily="18" charset="0"/>
              </a:rPr>
              <a:t>2))</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3</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2 +</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3(</a:t>
            </a:r>
            <a:r>
              <a:rPr lang="en-US" i="1" dirty="0">
                <a:ea typeface="Cambria Math" panose="02040503050406030204" pitchFamily="18" charset="0"/>
              </a:rPr>
              <a:t>n</a:t>
            </a:r>
            <a:r>
              <a:rPr lang="en-US" dirty="0">
                <a:latin typeface="Cambria Math" panose="02040503050406030204" pitchFamily="18" charset="0"/>
                <a:ea typeface="Cambria Math" panose="02040503050406030204" pitchFamily="18" charset="0"/>
              </a:rPr>
              <a:t> – 1)</a:t>
            </a:r>
            <a:endParaRPr lang="en-US" dirty="0">
              <a:latin typeface="Cambria Math" panose="02040503050406030204" pitchFamily="18" charset="0"/>
              <a:ea typeface="Cambria Math" panose="02040503050406030204" pitchFamily="18" charset="0"/>
            </a:endParaRPr>
          </a:p>
          <a:p>
            <a:pPr lvl="1">
              <a:buNone/>
            </a:pPr>
            <a:r>
              <a:rPr lang="en-US" dirty="0"/>
              <a:t>  </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Solution Example</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a:t>   Method </a:t>
            </a:r>
            <a:r>
              <a:rPr lang="en-US" b="1" dirty="0">
                <a:latin typeface="Cambria Math" panose="02040503050406030204" pitchFamily="18" charset="0"/>
                <a:ea typeface="Cambria Math" panose="02040503050406030204" pitchFamily="18" charset="0"/>
              </a:rPr>
              <a:t>2</a:t>
            </a:r>
            <a:r>
              <a:rPr lang="en-US" dirty="0"/>
              <a:t>: Working downward, backward substitution</a:t>
            </a:r>
            <a:endParaRPr lang="en-US" dirty="0"/>
          </a:p>
          <a:p>
            <a:pPr>
              <a:buNone/>
            </a:pPr>
            <a:r>
              <a:rPr lang="en-US" dirty="0"/>
              <a:t>    Let </a:t>
            </a:r>
            <a:r>
              <a:rPr lang="en-US" dirty="0">
                <a:latin typeface="Cambria Math" panose="02040503050406030204" pitchFamily="18" charset="0"/>
                <a:ea typeface="Cambria Math" panose="02040503050406030204" pitchFamily="18" charset="0"/>
              </a:rPr>
              <a:t>{</a:t>
            </a:r>
            <a:r>
              <a:rPr lang="en-US" i="1" dirty="0">
                <a:ea typeface="Cambria Math" panose="02040503050406030204" pitchFamily="18" charset="0"/>
              </a:rPr>
              <a:t>a</a:t>
            </a:r>
            <a:r>
              <a:rPr lang="en-US" i="1" baseline="-25000" dirty="0">
                <a:ea typeface="Cambria Math" panose="02040503050406030204" pitchFamily="18" charset="0"/>
              </a:rPr>
              <a:t>n</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t>be a sequence that satisfies the recurrence relation                    </a:t>
            </a:r>
            <a:r>
              <a:rPr lang="en-US" i="1" dirty="0">
                <a:ea typeface="Cambria Math" panose="02040503050406030204" pitchFamily="18" charset="0"/>
              </a:rPr>
              <a:t>a</a:t>
            </a:r>
            <a:r>
              <a:rPr lang="en-US" i="1" baseline="-25000" dirty="0">
                <a:ea typeface="Cambria Math" panose="02040503050406030204" pitchFamily="18" charset="0"/>
              </a:rPr>
              <a:t>n</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a</a:t>
            </a:r>
            <a:r>
              <a:rPr lang="en-US" i="1" baseline="-25000" dirty="0">
                <a:ea typeface="Cambria Math" panose="02040503050406030204" pitchFamily="18" charset="0"/>
              </a:rPr>
              <a:t>n</a:t>
            </a:r>
            <a:r>
              <a:rPr lang="en-US" i="1" baseline="-25000" dirty="0">
                <a:latin typeface="Cambria Math" panose="02040503050406030204" pitchFamily="18" charset="0"/>
                <a:ea typeface="Cambria Math" panose="02040503050406030204" pitchFamily="18" charset="0"/>
              </a:rPr>
              <a:t>-</a:t>
            </a:r>
            <a:r>
              <a:rPr lang="en-US" baseline="-25000" dirty="0">
                <a:latin typeface="Cambria Math" panose="02040503050406030204" pitchFamily="18" charset="0"/>
                <a:ea typeface="Cambria Math" panose="02040503050406030204" pitchFamily="18" charset="0"/>
              </a:rPr>
              <a:t>1</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3</a:t>
            </a:r>
            <a:r>
              <a:rPr lang="en-US" baseline="-25000" dirty="0">
                <a:latin typeface="Cambria Math" panose="02040503050406030204" pitchFamily="18" charset="0"/>
                <a:ea typeface="Cambria Math" panose="02040503050406030204" pitchFamily="18" charset="0"/>
              </a:rPr>
              <a:t> </a:t>
            </a:r>
            <a:r>
              <a:rPr lang="en-US" baseline="-25000" dirty="0"/>
              <a:t> </a:t>
            </a:r>
            <a:r>
              <a:rPr lang="en-US" dirty="0"/>
              <a:t>for </a:t>
            </a:r>
            <a:r>
              <a:rPr lang="en-US" i="1" dirty="0">
                <a:ea typeface="Cambria Math" panose="02040503050406030204" pitchFamily="18" charset="0"/>
              </a:rPr>
              <a:t>n</a:t>
            </a:r>
            <a:r>
              <a:rPr lang="en-US" dirty="0">
                <a:latin typeface="Cambria Math" panose="02040503050406030204" pitchFamily="18" charset="0"/>
                <a:ea typeface="Cambria Math" panose="02040503050406030204" pitchFamily="18" charset="0"/>
              </a:rPr>
              <a:t> = 2,3,4,….  </a:t>
            </a:r>
            <a:r>
              <a:rPr lang="en-US" dirty="0"/>
              <a:t>and suppose that </a:t>
            </a:r>
            <a:r>
              <a:rPr lang="en-US" i="1" dirty="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1</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2</a:t>
            </a:r>
            <a:r>
              <a:rPr lang="en-US" i="1" dirty="0"/>
              <a:t>.</a:t>
            </a:r>
            <a:endParaRPr lang="en-US" dirty="0"/>
          </a:p>
          <a:p>
            <a:pPr>
              <a:buNone/>
            </a:pPr>
            <a:endParaRPr lang="en-US" i="1" dirty="0"/>
          </a:p>
          <a:p>
            <a:pPr>
              <a:buNone/>
            </a:pPr>
            <a:r>
              <a:rPr lang="en-US" i="1" dirty="0"/>
              <a:t>           </a:t>
            </a:r>
            <a:r>
              <a:rPr lang="en-US" sz="2800" i="1" dirty="0">
                <a:ea typeface="Cambria Math" panose="02040503050406030204" pitchFamily="18" charset="0"/>
              </a:rPr>
              <a:t>a</a:t>
            </a:r>
            <a:r>
              <a:rPr lang="en-US" sz="2800" i="1" baseline="-25000" dirty="0">
                <a:latin typeface="Cambria Math" panose="02040503050406030204" pitchFamily="18" charset="0"/>
                <a:ea typeface="Cambria Math" panose="02040503050406030204" pitchFamily="18" charset="0"/>
              </a:rPr>
              <a:t>n</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latin typeface="Cambria Math" panose="02040503050406030204" pitchFamily="18" charset="0"/>
                <a:ea typeface="Cambria Math" panose="02040503050406030204" pitchFamily="18" charset="0"/>
              </a:rPr>
              <a:t> </a:t>
            </a:r>
            <a:r>
              <a:rPr lang="en-US" sz="2800" i="1" dirty="0">
                <a:ea typeface="Cambria Math" panose="02040503050406030204" pitchFamily="18" charset="0"/>
              </a:rPr>
              <a:t>a</a:t>
            </a:r>
            <a:r>
              <a:rPr lang="en-US" sz="2800" i="1" baseline="-25000" dirty="0">
                <a:latin typeface="Cambria Math" panose="02040503050406030204" pitchFamily="18" charset="0"/>
                <a:ea typeface="Cambria Math" panose="02040503050406030204" pitchFamily="18" charset="0"/>
              </a:rPr>
              <a:t>n-</a:t>
            </a:r>
            <a:r>
              <a:rPr lang="en-US" sz="2800" baseline="-25000" dirty="0">
                <a:latin typeface="Cambria Math" panose="02040503050406030204" pitchFamily="18" charset="0"/>
                <a:ea typeface="Cambria Math" panose="02040503050406030204" pitchFamily="18" charset="0"/>
              </a:rPr>
              <a:t>1</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3</a:t>
            </a:r>
            <a:endParaRPr lang="en-US" sz="2800" dirty="0">
              <a:latin typeface="Cambria Math" panose="02040503050406030204" pitchFamily="18" charset="0"/>
              <a:ea typeface="Cambria Math" panose="02040503050406030204" pitchFamily="18" charset="0"/>
            </a:endParaRPr>
          </a:p>
          <a:p>
            <a:pPr>
              <a:buNone/>
            </a:pP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ea typeface="Cambria Math" panose="02040503050406030204" pitchFamily="18" charset="0"/>
              </a:rPr>
              <a:t>a</a:t>
            </a:r>
            <a:r>
              <a:rPr lang="en-US" sz="2800" i="1" baseline="-25000" dirty="0">
                <a:latin typeface="Cambria Math" panose="02040503050406030204" pitchFamily="18" charset="0"/>
                <a:ea typeface="Cambria Math" panose="02040503050406030204" pitchFamily="18" charset="0"/>
              </a:rPr>
              <a:t>n-</a:t>
            </a:r>
            <a:r>
              <a:rPr lang="en-US" sz="2800" baseline="-25000" dirty="0">
                <a:latin typeface="Cambria Math" panose="02040503050406030204" pitchFamily="18" charset="0"/>
                <a:ea typeface="Cambria Math" panose="02040503050406030204" pitchFamily="18" charset="0"/>
              </a:rPr>
              <a:t>2</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3)</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3</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latin typeface="Cambria Math" panose="02040503050406030204" pitchFamily="18" charset="0"/>
                <a:ea typeface="Cambria Math" panose="02040503050406030204" pitchFamily="18" charset="0"/>
              </a:rPr>
              <a:t> </a:t>
            </a:r>
            <a:r>
              <a:rPr lang="en-US" sz="2800" i="1" dirty="0">
                <a:ea typeface="Cambria Math" panose="02040503050406030204" pitchFamily="18" charset="0"/>
              </a:rPr>
              <a:t>a</a:t>
            </a:r>
            <a:r>
              <a:rPr lang="en-US" sz="2800" i="1" baseline="-25000" dirty="0">
                <a:latin typeface="Cambria Math" panose="02040503050406030204" pitchFamily="18" charset="0"/>
                <a:ea typeface="Cambria Math" panose="02040503050406030204" pitchFamily="18" charset="0"/>
              </a:rPr>
              <a:t>n-</a:t>
            </a:r>
            <a:r>
              <a:rPr lang="en-US" sz="2800" baseline="-25000" dirty="0">
                <a:latin typeface="Cambria Math" panose="02040503050406030204" pitchFamily="18" charset="0"/>
                <a:ea typeface="Cambria Math" panose="02040503050406030204" pitchFamily="18" charset="0"/>
              </a:rPr>
              <a:t>2</a:t>
            </a:r>
            <a:r>
              <a:rPr lang="en-US" sz="2800" dirty="0">
                <a:latin typeface="Cambria Math" panose="02040503050406030204" pitchFamily="18" charset="0"/>
                <a:ea typeface="Cambria Math" panose="02040503050406030204" pitchFamily="18" charset="0"/>
              </a:rPr>
              <a:t> + 3 ∙ 2 </a:t>
            </a:r>
            <a:endParaRPr lang="en-US" sz="2800" dirty="0"/>
          </a:p>
          <a:p>
            <a:pPr lvl="1">
              <a:buNone/>
            </a:pPr>
            <a:r>
              <a:rPr lang="en-US" sz="2800" i="1" dirty="0"/>
              <a:t>           </a:t>
            </a:r>
            <a:r>
              <a:rPr lang="en-US" sz="2800" dirty="0">
                <a:latin typeface="Cambria Math" panose="02040503050406030204" pitchFamily="18" charset="0"/>
                <a:ea typeface="Cambria Math" panose="02040503050406030204" pitchFamily="18" charset="0"/>
              </a:rPr>
              <a:t>=</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ea typeface="Cambria Math" panose="02040503050406030204" pitchFamily="18" charset="0"/>
              </a:rPr>
              <a:t>a</a:t>
            </a:r>
            <a:r>
              <a:rPr lang="en-US" sz="2800" i="1" baseline="-25000" dirty="0">
                <a:latin typeface="Cambria Math" panose="02040503050406030204" pitchFamily="18" charset="0"/>
                <a:ea typeface="Cambria Math" panose="02040503050406030204" pitchFamily="18" charset="0"/>
              </a:rPr>
              <a:t>n-</a:t>
            </a:r>
            <a:r>
              <a:rPr lang="en-US" sz="2800" baseline="-25000" dirty="0">
                <a:latin typeface="Cambria Math" panose="02040503050406030204" pitchFamily="18" charset="0"/>
                <a:ea typeface="Cambria Math" panose="02040503050406030204" pitchFamily="18" charset="0"/>
              </a:rPr>
              <a:t>3</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3 )+ 3 ∙ 2  =</a:t>
            </a:r>
            <a:r>
              <a:rPr lang="en-US" sz="2800" i="1" dirty="0">
                <a:latin typeface="Cambria Math" panose="02040503050406030204" pitchFamily="18" charset="0"/>
                <a:ea typeface="Cambria Math" panose="02040503050406030204" pitchFamily="18" charset="0"/>
              </a:rPr>
              <a:t> </a:t>
            </a:r>
            <a:r>
              <a:rPr lang="en-US" sz="2800" i="1" dirty="0">
                <a:ea typeface="Cambria Math" panose="02040503050406030204" pitchFamily="18" charset="0"/>
              </a:rPr>
              <a:t>a</a:t>
            </a:r>
            <a:r>
              <a:rPr lang="en-US" sz="2800" i="1" baseline="-25000" dirty="0">
                <a:latin typeface="Cambria Math" panose="02040503050406030204" pitchFamily="18" charset="0"/>
                <a:ea typeface="Cambria Math" panose="02040503050406030204" pitchFamily="18" charset="0"/>
              </a:rPr>
              <a:t>n-</a:t>
            </a:r>
            <a:r>
              <a:rPr lang="en-US" sz="2800" baseline="-25000" dirty="0">
                <a:latin typeface="Cambria Math" panose="02040503050406030204" pitchFamily="18" charset="0"/>
                <a:ea typeface="Cambria Math" panose="02040503050406030204" pitchFamily="18" charset="0"/>
              </a:rPr>
              <a:t>3</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+ 3 ∙ 3</a:t>
            </a:r>
            <a:endParaRPr lang="en-US" sz="2800" dirty="0">
              <a:latin typeface="Cambria Math" panose="02040503050406030204" pitchFamily="18" charset="0"/>
              <a:ea typeface="Cambria Math" panose="02040503050406030204" pitchFamily="18" charset="0"/>
            </a:endParaRPr>
          </a:p>
          <a:p>
            <a:pPr lvl="1">
              <a:buNone/>
            </a:pPr>
            <a:r>
              <a:rPr lang="en-US" sz="2800" i="1" dirty="0">
                <a:latin typeface="Cambria Math" panose="02040503050406030204" pitchFamily="18" charset="0"/>
                <a:ea typeface="Cambria Math" panose="02040503050406030204" pitchFamily="18" charset="0"/>
              </a:rPr>
              <a:t>                    .</a:t>
            </a:r>
            <a:endParaRPr lang="en-US" sz="2800" i="1" dirty="0">
              <a:latin typeface="Cambria Math" panose="02040503050406030204" pitchFamily="18" charset="0"/>
              <a:ea typeface="Cambria Math" panose="02040503050406030204" pitchFamily="18" charset="0"/>
            </a:endParaRPr>
          </a:p>
          <a:p>
            <a:pPr lvl="1">
              <a:buNone/>
            </a:pPr>
            <a:r>
              <a:rPr lang="en-US" sz="2800" i="1" dirty="0">
                <a:latin typeface="Cambria Math" panose="02040503050406030204" pitchFamily="18" charset="0"/>
                <a:ea typeface="Cambria Math" panose="02040503050406030204" pitchFamily="18" charset="0"/>
              </a:rPr>
              <a:t>                    .</a:t>
            </a:r>
            <a:endParaRPr lang="en-US" sz="2800" i="1" dirty="0">
              <a:latin typeface="Cambria Math" panose="02040503050406030204" pitchFamily="18" charset="0"/>
              <a:ea typeface="Cambria Math" panose="02040503050406030204" pitchFamily="18" charset="0"/>
            </a:endParaRPr>
          </a:p>
          <a:p>
            <a:pPr lvl="1">
              <a:buNone/>
            </a:pPr>
            <a:r>
              <a:rPr lang="en-US" sz="2800" i="1" dirty="0">
                <a:latin typeface="Cambria Math" panose="02040503050406030204" pitchFamily="18" charset="0"/>
                <a:ea typeface="Cambria Math" panose="02040503050406030204" pitchFamily="18" charset="0"/>
              </a:rPr>
              <a:t>                    .</a:t>
            </a:r>
            <a:endParaRPr lang="en-US" sz="2800" i="1" dirty="0">
              <a:latin typeface="Cambria Math" panose="02040503050406030204" pitchFamily="18" charset="0"/>
              <a:ea typeface="Cambria Math" panose="02040503050406030204" pitchFamily="18" charset="0"/>
            </a:endParaRPr>
          </a:p>
          <a:p>
            <a:pPr lvl="1">
              <a:buNone/>
            </a:pPr>
            <a:r>
              <a:rPr lang="en-US" sz="2800" i="1" dirty="0">
                <a:latin typeface="Cambria Math" panose="02040503050406030204" pitchFamily="18" charset="0"/>
                <a:ea typeface="Cambria Math" panose="02040503050406030204" pitchFamily="18" charset="0"/>
              </a:rPr>
              <a:t>       </a:t>
            </a:r>
            <a:endParaRPr lang="en-US" sz="2800" dirty="0">
              <a:latin typeface="Cambria Math" panose="02040503050406030204" pitchFamily="18" charset="0"/>
              <a:ea typeface="Cambria Math" panose="02040503050406030204" pitchFamily="18" charset="0"/>
            </a:endParaRPr>
          </a:p>
          <a:p>
            <a:pPr>
              <a:buNone/>
            </a:pPr>
            <a:r>
              <a:rPr lang="en-US" sz="2800" dirty="0">
                <a:latin typeface="Cambria Math" panose="02040503050406030204" pitchFamily="18" charset="0"/>
                <a:ea typeface="Cambria Math" panose="02040503050406030204" pitchFamily="18" charset="0"/>
              </a:rPr>
              <a:t>                  = </a:t>
            </a:r>
            <a:r>
              <a:rPr lang="en-US" sz="2800" i="1" dirty="0">
                <a:ea typeface="Cambria Math" panose="02040503050406030204" pitchFamily="18" charset="0"/>
              </a:rPr>
              <a:t>a</a:t>
            </a:r>
            <a:r>
              <a:rPr lang="en-US" sz="2800" baseline="-25000" dirty="0">
                <a:latin typeface="Cambria Math" panose="02040503050406030204" pitchFamily="18" charset="0"/>
                <a:ea typeface="Cambria Math" panose="02040503050406030204" pitchFamily="18" charset="0"/>
              </a:rPr>
              <a:t>2</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3(</a:t>
            </a:r>
            <a:r>
              <a:rPr lang="en-US" sz="2800" i="1" dirty="0">
                <a:latin typeface="Cambria Math" panose="02040503050406030204" pitchFamily="18" charset="0"/>
                <a:ea typeface="Cambria Math" panose="02040503050406030204" pitchFamily="18" charset="0"/>
              </a:rPr>
              <a:t>n – </a:t>
            </a:r>
            <a:r>
              <a:rPr lang="en-US" sz="2800" dirty="0">
                <a:latin typeface="Cambria Math" panose="02040503050406030204" pitchFamily="18" charset="0"/>
                <a:ea typeface="Cambria Math" panose="02040503050406030204" pitchFamily="18" charset="0"/>
              </a:rPr>
              <a:t>2)   =</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ea typeface="Cambria Math" panose="02040503050406030204" pitchFamily="18" charset="0"/>
              </a:rPr>
              <a:t>a</a:t>
            </a:r>
            <a:r>
              <a:rPr lang="en-US" sz="2800" i="1" baseline="-25000" dirty="0">
                <a:latin typeface="Cambria Math" panose="02040503050406030204" pitchFamily="18" charset="0"/>
                <a:ea typeface="Cambria Math" panose="02040503050406030204" pitchFamily="18" charset="0"/>
              </a:rPr>
              <a:t>1</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+ 3) + 3(</a:t>
            </a:r>
            <a:r>
              <a:rPr lang="en-US" sz="2800" i="1" dirty="0">
                <a:latin typeface="Cambria Math" panose="02040503050406030204" pitchFamily="18" charset="0"/>
                <a:ea typeface="Cambria Math" panose="02040503050406030204" pitchFamily="18" charset="0"/>
              </a:rPr>
              <a:t>n – </a:t>
            </a:r>
            <a:r>
              <a:rPr lang="en-US" sz="2800" dirty="0">
                <a:latin typeface="Cambria Math" panose="02040503050406030204" pitchFamily="18" charset="0"/>
                <a:ea typeface="Cambria Math" panose="02040503050406030204" pitchFamily="18" charset="0"/>
              </a:rPr>
              <a:t>2) </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2 + 3(</a:t>
            </a:r>
            <a:r>
              <a:rPr lang="en-US" sz="2800" i="1" dirty="0">
                <a:latin typeface="Cambria Math" panose="02040503050406030204" pitchFamily="18" charset="0"/>
                <a:ea typeface="Cambria Math" panose="02040503050406030204" pitchFamily="18" charset="0"/>
              </a:rPr>
              <a:t>n</a:t>
            </a:r>
            <a:r>
              <a:rPr lang="en-US" sz="2800" dirty="0">
                <a:latin typeface="Cambria Math" panose="02040503050406030204" pitchFamily="18" charset="0"/>
                <a:ea typeface="Cambria Math" panose="02040503050406030204" pitchFamily="18" charset="0"/>
              </a:rPr>
              <a:t> – 1)</a:t>
            </a:r>
            <a:endParaRPr lang="en-US" sz="2800" dirty="0">
              <a:latin typeface="Cambria Math" panose="02040503050406030204" pitchFamily="18" charset="0"/>
              <a:ea typeface="Cambria Math" panose="02040503050406030204" pitchFamily="18" charset="0"/>
            </a:endParaRPr>
          </a:p>
          <a:p>
            <a:pPr lvl="1">
              <a:buNone/>
            </a:pPr>
            <a:r>
              <a:rPr lang="en-US" sz="2800" dirty="0"/>
              <a:t>  </a:t>
            </a:r>
            <a:endParaRPr lang="en-US" sz="2800"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Financial Application</a:t>
            </a:r>
            <a:endParaRPr lang="en-US" dirty="0"/>
          </a:p>
        </p:txBody>
      </p:sp>
      <p:sp>
        <p:nvSpPr>
          <p:cNvPr id="3" name="Content Placeholder 2"/>
          <p:cNvSpPr>
            <a:spLocks noGrp="1"/>
          </p:cNvSpPr>
          <p:nvPr>
            <p:ph idx="1"/>
          </p:nvPr>
        </p:nvSpPr>
        <p:spPr/>
        <p:txBody>
          <a:bodyPr>
            <a:normAutofit/>
          </a:bodyPr>
          <a:lstStyle/>
          <a:p>
            <a:pPr>
              <a:buNone/>
            </a:pPr>
            <a:r>
              <a:rPr lang="en-US" b="1" dirty="0"/>
              <a:t>  Example</a:t>
            </a:r>
            <a:r>
              <a:rPr lang="en-US" dirty="0"/>
              <a:t>: Suppose that a person deposits $</a:t>
            </a:r>
            <a:r>
              <a:rPr lang="en-US" dirty="0">
                <a:latin typeface="Cambria Math" panose="02040503050406030204" pitchFamily="18" charset="0"/>
                <a:ea typeface="Cambria Math" panose="02040503050406030204" pitchFamily="18" charset="0"/>
              </a:rPr>
              <a:t>10,000.00</a:t>
            </a:r>
            <a:r>
              <a:rPr lang="en-US" dirty="0"/>
              <a:t> in a savings account at a bank yielding </a:t>
            </a:r>
            <a:r>
              <a:rPr lang="en-US" dirty="0">
                <a:latin typeface="Cambria Math" panose="02040503050406030204" pitchFamily="18" charset="0"/>
                <a:ea typeface="Cambria Math" panose="02040503050406030204" pitchFamily="18" charset="0"/>
              </a:rPr>
              <a:t>11</a:t>
            </a:r>
            <a:r>
              <a:rPr lang="en-US" dirty="0"/>
              <a:t>% per year with interest compounded annually. How much will be in the account after </a:t>
            </a:r>
            <a:r>
              <a:rPr lang="en-US" dirty="0">
                <a:latin typeface="Cambria Math" panose="02040503050406030204" pitchFamily="18" charset="0"/>
                <a:ea typeface="Cambria Math" panose="02040503050406030204" pitchFamily="18" charset="0"/>
              </a:rPr>
              <a:t>30</a:t>
            </a:r>
            <a:r>
              <a:rPr lang="en-US" dirty="0"/>
              <a:t> years?</a:t>
            </a:r>
            <a:endParaRPr lang="en-US" dirty="0"/>
          </a:p>
          <a:p>
            <a:pPr>
              <a:buNone/>
            </a:pPr>
            <a:r>
              <a:rPr lang="en-US" dirty="0"/>
              <a:t>   Let </a:t>
            </a:r>
            <a:r>
              <a:rPr lang="en-US" i="1" dirty="0" err="1"/>
              <a:t>P</a:t>
            </a:r>
            <a:r>
              <a:rPr lang="en-US" i="1" baseline="-25000" dirty="0" err="1"/>
              <a:t>n</a:t>
            </a:r>
            <a:r>
              <a:rPr lang="en-US" baseline="-25000" dirty="0"/>
              <a:t> </a:t>
            </a:r>
            <a:r>
              <a:rPr lang="en-US" dirty="0"/>
              <a:t> denote the amount in the account after </a:t>
            </a:r>
            <a:r>
              <a:rPr lang="en-US" i="1" dirty="0">
                <a:latin typeface="Cambria Math" panose="02040503050406030204" pitchFamily="18" charset="0"/>
                <a:ea typeface="Cambria Math" panose="02040503050406030204" pitchFamily="18" charset="0"/>
              </a:rPr>
              <a:t>n </a:t>
            </a:r>
            <a:r>
              <a:rPr lang="en-US" dirty="0"/>
              <a:t>years. </a:t>
            </a:r>
            <a:r>
              <a:rPr lang="en-US" i="1" dirty="0" err="1"/>
              <a:t>P</a:t>
            </a:r>
            <a:r>
              <a:rPr lang="en-US" i="1" baseline="-25000" dirty="0" err="1"/>
              <a:t>n</a:t>
            </a:r>
            <a:r>
              <a:rPr lang="en-US" baseline="-25000" dirty="0"/>
              <a:t> </a:t>
            </a:r>
            <a:r>
              <a:rPr lang="en-US" dirty="0"/>
              <a:t> satisfies the following recurrence relation:</a:t>
            </a:r>
            <a:endParaRPr lang="en-US" dirty="0"/>
          </a:p>
          <a:p>
            <a:pPr>
              <a:buNone/>
            </a:pPr>
            <a:r>
              <a:rPr lang="en-US" i="1" dirty="0"/>
              <a:t>              </a:t>
            </a:r>
            <a:r>
              <a:rPr lang="en-US" i="1" dirty="0" err="1"/>
              <a:t>P</a:t>
            </a:r>
            <a:r>
              <a:rPr lang="en-US" i="1" baseline="-25000" dirty="0" err="1"/>
              <a:t>n</a:t>
            </a:r>
            <a:r>
              <a:rPr lang="en-US" i="1" dirty="0"/>
              <a:t> = P</a:t>
            </a:r>
            <a:r>
              <a:rPr lang="en-US" i="1" baseline="-25000" dirty="0"/>
              <a:t>n-1</a:t>
            </a:r>
            <a:r>
              <a:rPr lang="en-US" i="1" dirty="0"/>
              <a:t> + </a:t>
            </a:r>
            <a:r>
              <a:rPr lang="en-US" dirty="0">
                <a:latin typeface="Cambria Math" panose="02040503050406030204" pitchFamily="18" charset="0"/>
                <a:ea typeface="Cambria Math" panose="02040503050406030204" pitchFamily="18" charset="0"/>
              </a:rPr>
              <a:t>0.11</a:t>
            </a:r>
            <a:r>
              <a:rPr lang="en-US" i="1" dirty="0"/>
              <a:t>P</a:t>
            </a:r>
            <a:r>
              <a:rPr lang="en-US" i="1" baseline="-25000" dirty="0"/>
              <a:t>n-1</a:t>
            </a:r>
            <a:r>
              <a:rPr lang="en-US" i="1" dirty="0"/>
              <a:t> = </a:t>
            </a:r>
            <a:r>
              <a:rPr lang="en-US" dirty="0"/>
              <a:t>(</a:t>
            </a:r>
            <a:r>
              <a:rPr lang="en-US" dirty="0">
                <a:latin typeface="Cambria Math" panose="02040503050406030204" pitchFamily="18" charset="0"/>
                <a:ea typeface="Cambria Math" panose="02040503050406030204" pitchFamily="18" charset="0"/>
              </a:rPr>
              <a:t>1.11</a:t>
            </a:r>
            <a:r>
              <a:rPr lang="en-US" dirty="0"/>
              <a:t>) </a:t>
            </a:r>
            <a:r>
              <a:rPr lang="en-US" i="1" dirty="0"/>
              <a:t>P</a:t>
            </a:r>
            <a:r>
              <a:rPr lang="en-US" i="1" baseline="-25000" dirty="0"/>
              <a:t>n-1</a:t>
            </a:r>
            <a:r>
              <a:rPr lang="en-US" dirty="0"/>
              <a:t> </a:t>
            </a:r>
            <a:endParaRPr lang="en-US" dirty="0"/>
          </a:p>
          <a:p>
            <a:pPr>
              <a:buNone/>
            </a:pPr>
            <a:r>
              <a:rPr lang="en-US" dirty="0"/>
              <a:t>                         with the initial condition  </a:t>
            </a:r>
            <a:r>
              <a:rPr lang="en-US" i="1" dirty="0"/>
              <a:t>P</a:t>
            </a:r>
            <a:r>
              <a:rPr lang="en-US" baseline="-25000" dirty="0"/>
              <a:t>0  </a:t>
            </a:r>
            <a:r>
              <a:rPr lang="en-US" dirty="0"/>
              <a:t> = </a:t>
            </a:r>
            <a:r>
              <a:rPr lang="en-US" dirty="0">
                <a:latin typeface="Cambria Math" panose="02040503050406030204" pitchFamily="18" charset="0"/>
                <a:ea typeface="Cambria Math" panose="02040503050406030204" pitchFamily="18" charset="0"/>
              </a:rPr>
              <a:t>10,000</a:t>
            </a:r>
            <a:endParaRPr lang="en-US" dirty="0">
              <a:latin typeface="Cambria Math" panose="02040503050406030204" pitchFamily="18" charset="0"/>
              <a:ea typeface="Cambria Math" panose="02040503050406030204" pitchFamily="18" charset="0"/>
            </a:endParaRPr>
          </a:p>
          <a:p>
            <a:pPr>
              <a:buNone/>
            </a:pPr>
            <a:endParaRPr lang="en-US" dirty="0"/>
          </a:p>
        </p:txBody>
      </p:sp>
      <p:sp>
        <p:nvSpPr>
          <p:cNvPr id="4" name="TextBox 3"/>
          <p:cNvSpPr txBox="1"/>
          <p:nvPr/>
        </p:nvSpPr>
        <p:spPr>
          <a:xfrm>
            <a:off x="2514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anose="05000000000000000000" pitchFamily="2" charset="2"/>
              </a:rPr>
              <a:t></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Financial Application</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i="1" dirty="0"/>
              <a:t>        </a:t>
            </a:r>
            <a:r>
              <a:rPr lang="en-US" i="1" dirty="0" err="1"/>
              <a:t>P</a:t>
            </a:r>
            <a:r>
              <a:rPr lang="en-US" i="1" baseline="-25000" dirty="0" err="1"/>
              <a:t>n</a:t>
            </a:r>
            <a:r>
              <a:rPr lang="en-US" i="1" dirty="0"/>
              <a:t> = P</a:t>
            </a:r>
            <a:r>
              <a:rPr lang="en-US" i="1" baseline="-25000" dirty="0"/>
              <a:t>n-1</a:t>
            </a:r>
            <a:r>
              <a:rPr lang="en-US" i="1" dirty="0"/>
              <a:t> + </a:t>
            </a:r>
            <a:r>
              <a:rPr lang="en-US" dirty="0">
                <a:latin typeface="Cambria Math" panose="02040503050406030204" pitchFamily="18" charset="0"/>
                <a:ea typeface="Cambria Math" panose="02040503050406030204" pitchFamily="18" charset="0"/>
              </a:rPr>
              <a:t>0.11</a:t>
            </a:r>
            <a:r>
              <a:rPr lang="en-US" i="1" dirty="0"/>
              <a:t>P</a:t>
            </a:r>
            <a:r>
              <a:rPr lang="en-US" i="1" baseline="-25000" dirty="0"/>
              <a:t>n-1</a:t>
            </a:r>
            <a:r>
              <a:rPr lang="en-US" i="1" dirty="0"/>
              <a:t> = </a:t>
            </a:r>
            <a:r>
              <a:rPr lang="en-US" dirty="0"/>
              <a:t>(</a:t>
            </a:r>
            <a:r>
              <a:rPr lang="en-US" dirty="0">
                <a:latin typeface="Cambria Math" panose="02040503050406030204" pitchFamily="18" charset="0"/>
                <a:ea typeface="Cambria Math" panose="02040503050406030204" pitchFamily="18" charset="0"/>
              </a:rPr>
              <a:t>1.11</a:t>
            </a:r>
            <a:r>
              <a:rPr lang="en-US" dirty="0"/>
              <a:t>) </a:t>
            </a:r>
            <a:r>
              <a:rPr lang="en-US" i="1" dirty="0"/>
              <a:t>P</a:t>
            </a:r>
            <a:r>
              <a:rPr lang="en-US" i="1" baseline="-25000" dirty="0"/>
              <a:t>n-1</a:t>
            </a:r>
            <a:r>
              <a:rPr lang="en-US" dirty="0"/>
              <a:t> </a:t>
            </a:r>
            <a:endParaRPr lang="en-US" dirty="0"/>
          </a:p>
          <a:p>
            <a:pPr>
              <a:buNone/>
            </a:pPr>
            <a:r>
              <a:rPr lang="en-US" dirty="0"/>
              <a:t>                         with the initial condition  </a:t>
            </a:r>
            <a:r>
              <a:rPr lang="en-US" i="1" dirty="0"/>
              <a:t>P</a:t>
            </a:r>
            <a:r>
              <a:rPr lang="en-US" baseline="-25000" dirty="0"/>
              <a:t>0  </a:t>
            </a:r>
            <a:r>
              <a:rPr lang="en-US" dirty="0"/>
              <a:t> = </a:t>
            </a:r>
            <a:r>
              <a:rPr lang="en-US" dirty="0">
                <a:latin typeface="Cambria Math" panose="02040503050406030204" pitchFamily="18" charset="0"/>
                <a:ea typeface="Cambria Math" panose="02040503050406030204" pitchFamily="18" charset="0"/>
              </a:rPr>
              <a:t>10,000</a:t>
            </a:r>
            <a:endParaRPr lang="en-US" i="1" dirty="0"/>
          </a:p>
          <a:p>
            <a:pPr>
              <a:buNone/>
            </a:pPr>
            <a:r>
              <a:rPr lang="en-US" b="1" dirty="0"/>
              <a:t>Solution</a:t>
            </a:r>
            <a:r>
              <a:rPr lang="en-US" dirty="0"/>
              <a:t>: Forward Substitution</a:t>
            </a:r>
            <a:endParaRPr lang="en-US" dirty="0"/>
          </a:p>
          <a:p>
            <a:pPr>
              <a:buNone/>
            </a:pPr>
            <a:r>
              <a:rPr lang="en-US" dirty="0"/>
              <a:t> </a:t>
            </a:r>
            <a:r>
              <a:rPr lang="en-US" i="1" dirty="0"/>
              <a:t>P</a:t>
            </a:r>
            <a:r>
              <a:rPr lang="en-US" baseline="-25000" dirty="0"/>
              <a:t>1</a:t>
            </a:r>
            <a:r>
              <a:rPr lang="en-US" dirty="0"/>
              <a:t>  = (</a:t>
            </a:r>
            <a:r>
              <a:rPr lang="en-US" dirty="0">
                <a:latin typeface="Cambria Math" panose="02040503050406030204" pitchFamily="18" charset="0"/>
                <a:ea typeface="Cambria Math" panose="02040503050406030204" pitchFamily="18" charset="0"/>
              </a:rPr>
              <a:t>1.11</a:t>
            </a:r>
            <a:r>
              <a:rPr lang="en-US" dirty="0"/>
              <a:t>)</a:t>
            </a:r>
            <a:r>
              <a:rPr lang="en-US" i="1" dirty="0"/>
              <a:t>P</a:t>
            </a:r>
            <a:r>
              <a:rPr lang="en-US" baseline="-25000" dirty="0"/>
              <a:t>0</a:t>
            </a:r>
            <a:r>
              <a:rPr lang="en-US" dirty="0"/>
              <a:t> </a:t>
            </a:r>
            <a:endParaRPr lang="en-US" dirty="0"/>
          </a:p>
          <a:p>
            <a:pPr>
              <a:buNone/>
            </a:pPr>
            <a:r>
              <a:rPr lang="en-US" dirty="0"/>
              <a:t> </a:t>
            </a:r>
            <a:r>
              <a:rPr lang="en-US" i="1" dirty="0"/>
              <a:t>P</a:t>
            </a:r>
            <a:r>
              <a:rPr lang="en-US" baseline="-25000" dirty="0"/>
              <a:t>2</a:t>
            </a:r>
            <a:r>
              <a:rPr lang="en-US" dirty="0"/>
              <a:t>  = (</a:t>
            </a:r>
            <a:r>
              <a:rPr lang="en-US" dirty="0">
                <a:latin typeface="Cambria Math" panose="02040503050406030204" pitchFamily="18" charset="0"/>
                <a:ea typeface="Cambria Math" panose="02040503050406030204" pitchFamily="18" charset="0"/>
              </a:rPr>
              <a:t>1.11</a:t>
            </a:r>
            <a:r>
              <a:rPr lang="en-US" dirty="0"/>
              <a:t>)</a:t>
            </a:r>
            <a:r>
              <a:rPr lang="en-US" i="1" dirty="0"/>
              <a:t>P</a:t>
            </a:r>
            <a:r>
              <a:rPr lang="en-US" baseline="-25000" dirty="0"/>
              <a:t>1 </a:t>
            </a:r>
            <a:r>
              <a:rPr lang="en-US" dirty="0"/>
              <a:t>= (</a:t>
            </a:r>
            <a:r>
              <a:rPr lang="en-US" dirty="0">
                <a:latin typeface="Cambria Math" panose="02040503050406030204" pitchFamily="18" charset="0"/>
                <a:ea typeface="Cambria Math" panose="02040503050406030204" pitchFamily="18" charset="0"/>
              </a:rPr>
              <a:t>1.11</a:t>
            </a:r>
            <a:r>
              <a:rPr lang="en-US" dirty="0"/>
              <a:t>)</a:t>
            </a:r>
            <a:r>
              <a:rPr lang="en-US" baseline="30000" dirty="0"/>
              <a:t>2</a:t>
            </a:r>
            <a:r>
              <a:rPr lang="en-US" i="1" dirty="0"/>
              <a:t>P</a:t>
            </a:r>
            <a:r>
              <a:rPr lang="en-US" baseline="-25000" dirty="0"/>
              <a:t>0</a:t>
            </a:r>
            <a:r>
              <a:rPr lang="en-US" dirty="0"/>
              <a:t> </a:t>
            </a:r>
            <a:endParaRPr lang="en-US" dirty="0"/>
          </a:p>
          <a:p>
            <a:pPr>
              <a:buNone/>
            </a:pPr>
            <a:r>
              <a:rPr lang="en-US" dirty="0"/>
              <a:t> </a:t>
            </a:r>
            <a:r>
              <a:rPr lang="en-US" i="1" dirty="0"/>
              <a:t>P</a:t>
            </a:r>
            <a:r>
              <a:rPr lang="en-US" baseline="-25000" dirty="0"/>
              <a:t>3</a:t>
            </a:r>
            <a:r>
              <a:rPr lang="en-US" dirty="0"/>
              <a:t>  = (</a:t>
            </a:r>
            <a:r>
              <a:rPr lang="en-US" dirty="0">
                <a:latin typeface="Cambria Math" panose="02040503050406030204" pitchFamily="18" charset="0"/>
                <a:ea typeface="Cambria Math" panose="02040503050406030204" pitchFamily="18" charset="0"/>
              </a:rPr>
              <a:t>1.11</a:t>
            </a:r>
            <a:r>
              <a:rPr lang="en-US" dirty="0"/>
              <a:t>)</a:t>
            </a:r>
            <a:r>
              <a:rPr lang="en-US" i="1" dirty="0"/>
              <a:t>P</a:t>
            </a:r>
            <a:r>
              <a:rPr lang="en-US" baseline="-25000" dirty="0"/>
              <a:t>2 </a:t>
            </a:r>
            <a:r>
              <a:rPr lang="en-US" dirty="0"/>
              <a:t>= (</a:t>
            </a:r>
            <a:r>
              <a:rPr lang="en-US" dirty="0">
                <a:latin typeface="Cambria Math" panose="02040503050406030204" pitchFamily="18" charset="0"/>
                <a:ea typeface="Cambria Math" panose="02040503050406030204" pitchFamily="18" charset="0"/>
              </a:rPr>
              <a:t>1.11</a:t>
            </a:r>
            <a:r>
              <a:rPr lang="en-US" dirty="0"/>
              <a:t>)</a:t>
            </a:r>
            <a:r>
              <a:rPr lang="en-US" baseline="30000" dirty="0"/>
              <a:t>3</a:t>
            </a:r>
            <a:r>
              <a:rPr lang="en-US" i="1" dirty="0"/>
              <a:t>P</a:t>
            </a:r>
            <a:r>
              <a:rPr lang="en-US" baseline="-25000" dirty="0"/>
              <a:t>0</a:t>
            </a:r>
            <a:r>
              <a:rPr lang="en-US" dirty="0"/>
              <a:t> </a:t>
            </a:r>
            <a:endParaRPr lang="en-US" dirty="0"/>
          </a:p>
          <a:p>
            <a:pPr>
              <a:buNone/>
            </a:pPr>
            <a:r>
              <a:rPr lang="en-US" dirty="0"/>
              <a:t>                  :</a:t>
            </a:r>
            <a:endParaRPr lang="en-US" dirty="0"/>
          </a:p>
          <a:p>
            <a:pPr>
              <a:buNone/>
            </a:pPr>
            <a:r>
              <a:rPr lang="en-US" dirty="0"/>
              <a:t> </a:t>
            </a:r>
            <a:r>
              <a:rPr lang="en-US" i="1" dirty="0" err="1"/>
              <a:t>P</a:t>
            </a:r>
            <a:r>
              <a:rPr lang="en-US" i="1" baseline="-25000" dirty="0" err="1"/>
              <a:t>n</a:t>
            </a:r>
            <a:r>
              <a:rPr lang="en-US" dirty="0"/>
              <a:t> = (</a:t>
            </a:r>
            <a:r>
              <a:rPr lang="en-US" dirty="0">
                <a:latin typeface="Cambria Math" panose="02040503050406030204" pitchFamily="18" charset="0"/>
                <a:ea typeface="Cambria Math" panose="02040503050406030204" pitchFamily="18" charset="0"/>
              </a:rPr>
              <a:t>1.11</a:t>
            </a:r>
            <a:r>
              <a:rPr lang="en-US" dirty="0"/>
              <a:t>)</a:t>
            </a:r>
            <a:r>
              <a:rPr lang="en-US" i="1" dirty="0"/>
              <a:t>P</a:t>
            </a:r>
            <a:r>
              <a:rPr lang="en-US" i="1" baseline="-25000" dirty="0"/>
              <a:t>n</a:t>
            </a:r>
            <a:r>
              <a:rPr lang="en-US" baseline="-25000" dirty="0"/>
              <a:t>-1 </a:t>
            </a:r>
            <a:r>
              <a:rPr lang="en-US" dirty="0"/>
              <a:t>= (</a:t>
            </a:r>
            <a:r>
              <a:rPr lang="en-US" dirty="0">
                <a:latin typeface="Cambria Math" panose="02040503050406030204" pitchFamily="18" charset="0"/>
                <a:ea typeface="Cambria Math" panose="02040503050406030204" pitchFamily="18" charset="0"/>
              </a:rPr>
              <a:t>1.11</a:t>
            </a:r>
            <a:r>
              <a:rPr lang="en-US" dirty="0"/>
              <a:t>)</a:t>
            </a:r>
            <a:r>
              <a:rPr lang="en-US" i="1" baseline="30000" dirty="0"/>
              <a:t>n</a:t>
            </a:r>
            <a:r>
              <a:rPr lang="en-US" dirty="0"/>
              <a:t>P</a:t>
            </a:r>
            <a:r>
              <a:rPr lang="en-US" baseline="-25000" dirty="0"/>
              <a:t>0</a:t>
            </a:r>
            <a:r>
              <a:rPr lang="en-US" dirty="0"/>
              <a:t>    =     (</a:t>
            </a:r>
            <a:r>
              <a:rPr lang="en-US" dirty="0">
                <a:latin typeface="Cambria Math" panose="02040503050406030204" pitchFamily="18" charset="0"/>
                <a:ea typeface="Cambria Math" panose="02040503050406030204" pitchFamily="18" charset="0"/>
              </a:rPr>
              <a:t>1.11</a:t>
            </a:r>
            <a:r>
              <a:rPr lang="en-US" dirty="0"/>
              <a:t>)</a:t>
            </a:r>
            <a:r>
              <a:rPr lang="en-US" i="1" baseline="30000" dirty="0"/>
              <a:t>n</a:t>
            </a:r>
            <a:r>
              <a:rPr lang="en-US" dirty="0"/>
              <a:t> </a:t>
            </a:r>
            <a:r>
              <a:rPr lang="en-US" dirty="0">
                <a:latin typeface="Cambria Math" panose="02040503050406030204" pitchFamily="18" charset="0"/>
                <a:ea typeface="Cambria Math" panose="02040503050406030204" pitchFamily="18" charset="0"/>
              </a:rPr>
              <a:t>10,000</a:t>
            </a:r>
            <a:endParaRPr lang="en-US" dirty="0">
              <a:latin typeface="Cambria Math" panose="02040503050406030204" pitchFamily="18" charset="0"/>
              <a:ea typeface="Cambria Math" panose="02040503050406030204" pitchFamily="18" charset="0"/>
            </a:endParaRPr>
          </a:p>
          <a:p>
            <a:pPr>
              <a:buNone/>
            </a:pPr>
            <a:r>
              <a:rPr lang="en-US" dirty="0"/>
              <a:t> </a:t>
            </a:r>
            <a:r>
              <a:rPr lang="en-US" i="1" dirty="0" err="1"/>
              <a:t>P</a:t>
            </a:r>
            <a:r>
              <a:rPr lang="en-US" i="1" baseline="-25000" dirty="0" err="1"/>
              <a:t>n</a:t>
            </a:r>
            <a:r>
              <a:rPr lang="en-US" dirty="0"/>
              <a:t> = (</a:t>
            </a:r>
            <a:r>
              <a:rPr lang="en-US" dirty="0">
                <a:latin typeface="Cambria Math" panose="02040503050406030204" pitchFamily="18" charset="0"/>
                <a:ea typeface="Cambria Math" panose="02040503050406030204" pitchFamily="18" charset="0"/>
              </a:rPr>
              <a:t>1.11</a:t>
            </a:r>
            <a:r>
              <a:rPr lang="en-US" dirty="0"/>
              <a:t>)</a:t>
            </a:r>
            <a:r>
              <a:rPr lang="en-US" i="1" baseline="30000" dirty="0"/>
              <a:t>n</a:t>
            </a:r>
            <a:r>
              <a:rPr lang="en-US" dirty="0"/>
              <a:t> </a:t>
            </a:r>
            <a:r>
              <a:rPr lang="en-US" dirty="0">
                <a:latin typeface="Cambria Math" panose="02040503050406030204" pitchFamily="18" charset="0"/>
                <a:ea typeface="Cambria Math" panose="02040503050406030204" pitchFamily="18" charset="0"/>
              </a:rPr>
              <a:t>10,000</a:t>
            </a:r>
            <a:r>
              <a:rPr lang="en-US" dirty="0"/>
              <a:t> (</a:t>
            </a:r>
            <a:r>
              <a:rPr lang="en-US" sz="2200" dirty="0"/>
              <a:t>Can prove by induction, covered in Chapter </a:t>
            </a:r>
            <a:r>
              <a:rPr lang="en-US" sz="2200" dirty="0">
                <a:latin typeface="Cambria Math" panose="02040503050406030204" pitchFamily="18" charset="0"/>
                <a:ea typeface="Cambria Math" panose="02040503050406030204" pitchFamily="18" charset="0"/>
              </a:rPr>
              <a:t>5</a:t>
            </a:r>
            <a:r>
              <a:rPr lang="en-US" dirty="0"/>
              <a:t>)</a:t>
            </a:r>
            <a:endParaRPr lang="en-US" dirty="0"/>
          </a:p>
          <a:p>
            <a:pPr>
              <a:buNone/>
            </a:pPr>
            <a:r>
              <a:rPr lang="en-US" dirty="0"/>
              <a:t> </a:t>
            </a:r>
            <a:r>
              <a:rPr lang="en-US" i="1" dirty="0"/>
              <a:t>P</a:t>
            </a:r>
            <a:r>
              <a:rPr lang="en-US" baseline="-25000" dirty="0"/>
              <a:t>30</a:t>
            </a:r>
            <a:r>
              <a:rPr lang="en-US" dirty="0"/>
              <a:t> = (</a:t>
            </a:r>
            <a:r>
              <a:rPr lang="en-US" dirty="0">
                <a:latin typeface="Cambria Math" panose="02040503050406030204" pitchFamily="18" charset="0"/>
                <a:ea typeface="Cambria Math" panose="02040503050406030204" pitchFamily="18" charset="0"/>
              </a:rPr>
              <a:t>1.11</a:t>
            </a:r>
            <a:r>
              <a:rPr lang="en-US" dirty="0"/>
              <a:t>)</a:t>
            </a:r>
            <a:r>
              <a:rPr lang="en-US" baseline="30000" dirty="0"/>
              <a:t>30</a:t>
            </a:r>
            <a:r>
              <a:rPr lang="en-US" dirty="0"/>
              <a:t> </a:t>
            </a:r>
            <a:r>
              <a:rPr lang="en-US" dirty="0">
                <a:latin typeface="Cambria Math" panose="02040503050406030204" pitchFamily="18" charset="0"/>
                <a:ea typeface="Cambria Math" panose="02040503050406030204" pitchFamily="18" charset="0"/>
              </a:rPr>
              <a:t>10,000</a:t>
            </a:r>
            <a:r>
              <a:rPr lang="en-US" dirty="0"/>
              <a:t> = $</a:t>
            </a:r>
            <a:r>
              <a:rPr lang="en-US" dirty="0">
                <a:latin typeface="Cambria Math" panose="02040503050406030204" pitchFamily="18" charset="0"/>
                <a:ea typeface="Cambria Math" panose="02040503050406030204" pitchFamily="18" charset="0"/>
              </a:rPr>
              <a:t>228,992.97</a:t>
            </a:r>
            <a:endParaRPr lang="en-US" dirty="0">
              <a:latin typeface="Cambria Math" panose="02040503050406030204" pitchFamily="18" charset="0"/>
              <a:ea typeface="Cambria Math" panose="02040503050406030204" pitchFamily="18" charset="0"/>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Sequences</a:t>
            </a:r>
            <a:endParaRPr lang="en-US" dirty="0"/>
          </a:p>
        </p:txBody>
      </p:sp>
      <p:pic>
        <p:nvPicPr>
          <p:cNvPr id="4" name="Content Placeholder 3" descr="table27.jpg"/>
          <p:cNvPicPr>
            <a:picLocks noGrp="1" noChangeAspect="1"/>
          </p:cNvPicPr>
          <p:nvPr>
            <p:ph idx="1"/>
          </p:nvPr>
        </p:nvPicPr>
        <p:blipFill>
          <a:blip r:embed="rId1" cstate="print"/>
          <a:stretch>
            <a:fillRect/>
          </a:stretch>
        </p:blipFill>
        <p:spPr>
          <a:xfrm>
            <a:off x="990600" y="2286000"/>
            <a:ext cx="7505071" cy="3581400"/>
          </a:xfr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Summations</a:t>
            </a:r>
            <a:endParaRPr lang="en-US" dirty="0"/>
          </a:p>
        </p:txBody>
      </p:sp>
      <p:pic>
        <p:nvPicPr>
          <p:cNvPr id="7" name="Picture 6" descr="addin_tmp.png"/>
          <p:cNvPicPr>
            <a:picLocks noChangeAspect="1"/>
          </p:cNvPicPr>
          <p:nvPr>
            <p:custDataLst>
              <p:tags r:id="rId1"/>
            </p:custDataLst>
          </p:nvPr>
        </p:nvPicPr>
        <p:blipFill>
          <a:blip r:embed="rId2" cstate="print"/>
          <a:stretch>
            <a:fillRect/>
          </a:stretch>
        </p:blipFill>
        <p:spPr>
          <a:xfrm>
            <a:off x="3581400" y="1905000"/>
            <a:ext cx="2734628" cy="260033"/>
          </a:xfrm>
          <a:prstGeom prst="rect">
            <a:avLst/>
          </a:prstGeom>
        </p:spPr>
      </p:pic>
      <p:pic>
        <p:nvPicPr>
          <p:cNvPr id="12" name="Picture 11" descr="addin_tmp.png"/>
          <p:cNvPicPr>
            <a:picLocks noChangeAspect="1"/>
          </p:cNvPicPr>
          <p:nvPr>
            <p:custDataLst>
              <p:tags r:id="rId3"/>
            </p:custDataLst>
          </p:nvPr>
        </p:nvPicPr>
        <p:blipFill>
          <a:blip r:embed="rId4" cstate="print"/>
          <a:stretch>
            <a:fillRect/>
          </a:stretch>
        </p:blipFill>
        <p:spPr>
          <a:xfrm>
            <a:off x="3581400" y="2286000"/>
            <a:ext cx="611981" cy="316706"/>
          </a:xfrm>
          <a:prstGeom prst="rect">
            <a:avLst/>
          </a:prstGeom>
        </p:spPr>
      </p:pic>
      <p:sp>
        <p:nvSpPr>
          <p:cNvPr id="8" name="Content Placeholder 7"/>
          <p:cNvSpPr>
            <a:spLocks noGrp="1"/>
          </p:cNvSpPr>
          <p:nvPr>
            <p:ph idx="1"/>
          </p:nvPr>
        </p:nvSpPr>
        <p:spPr>
          <a:xfrm>
            <a:off x="609600" y="1828800"/>
            <a:ext cx="8229600" cy="4648200"/>
          </a:xfrm>
        </p:spPr>
        <p:txBody>
          <a:bodyPr>
            <a:normAutofit fontScale="92500" lnSpcReduction="20000"/>
          </a:bodyPr>
          <a:lstStyle/>
          <a:p>
            <a:r>
              <a:rPr lang="en-US" dirty="0"/>
              <a:t>Sum of the terms       </a:t>
            </a:r>
            <a:endParaRPr lang="en-US" dirty="0"/>
          </a:p>
          <a:p>
            <a:pPr>
              <a:buNone/>
            </a:pPr>
            <a:r>
              <a:rPr lang="en-US" kern="100" dirty="0"/>
              <a:t>    from the sequence</a:t>
            </a:r>
            <a:endParaRPr lang="en-US" kern="100" dirty="0"/>
          </a:p>
          <a:p>
            <a:r>
              <a:rPr lang="en-US" kern="100" dirty="0"/>
              <a:t>The notation:</a:t>
            </a:r>
            <a:endParaRPr lang="en-US" kern="100" dirty="0"/>
          </a:p>
          <a:p>
            <a:pPr>
              <a:buNone/>
            </a:pPr>
            <a:endParaRPr lang="en-US" kern="100" dirty="0"/>
          </a:p>
          <a:p>
            <a:endParaRPr lang="en-US" kern="100" dirty="0"/>
          </a:p>
          <a:p>
            <a:pPr>
              <a:buNone/>
            </a:pPr>
            <a:endParaRPr lang="en-US" kern="100" dirty="0"/>
          </a:p>
          <a:p>
            <a:pPr>
              <a:buNone/>
            </a:pPr>
            <a:r>
              <a:rPr lang="en-US" kern="100" dirty="0"/>
              <a:t>     represents</a:t>
            </a:r>
            <a:endParaRPr lang="en-US" kern="100" dirty="0"/>
          </a:p>
          <a:p>
            <a:endParaRPr lang="en-US" dirty="0"/>
          </a:p>
          <a:p>
            <a:pPr>
              <a:buNone/>
            </a:pPr>
            <a:endParaRPr lang="en-US" dirty="0"/>
          </a:p>
          <a:p>
            <a:r>
              <a:rPr lang="en-US" dirty="0"/>
              <a:t>The variable </a:t>
            </a:r>
            <a:r>
              <a:rPr lang="en-US" i="1" dirty="0"/>
              <a:t>j</a:t>
            </a:r>
            <a:r>
              <a:rPr lang="en-US" dirty="0"/>
              <a:t> is called the </a:t>
            </a:r>
            <a:r>
              <a:rPr lang="en-US" i="1" dirty="0"/>
              <a:t>index of summation</a:t>
            </a:r>
            <a:r>
              <a:rPr lang="en-US" dirty="0"/>
              <a:t>. It runs through all the integers starting with its </a:t>
            </a:r>
            <a:r>
              <a:rPr lang="en-US" i="1" dirty="0"/>
              <a:t>lower  limit  m</a:t>
            </a:r>
            <a:r>
              <a:rPr lang="en-US" dirty="0"/>
              <a:t> and ending with its </a:t>
            </a:r>
            <a:r>
              <a:rPr lang="en-US" i="1" dirty="0"/>
              <a:t>upper limit n</a:t>
            </a:r>
            <a:r>
              <a:rPr lang="en-US" dirty="0"/>
              <a:t>. </a:t>
            </a:r>
            <a:endParaRPr lang="en-US" dirty="0"/>
          </a:p>
        </p:txBody>
      </p:sp>
      <p:pic>
        <p:nvPicPr>
          <p:cNvPr id="11" name="Picture 10" descr="addin_tmp.png"/>
          <p:cNvPicPr>
            <a:picLocks noChangeAspect="1"/>
          </p:cNvPicPr>
          <p:nvPr>
            <p:custDataLst>
              <p:tags r:id="rId5"/>
            </p:custDataLst>
          </p:nvPr>
        </p:nvPicPr>
        <p:blipFill>
          <a:blip r:embed="rId6" cstate="print"/>
          <a:stretch>
            <a:fillRect/>
          </a:stretch>
        </p:blipFill>
        <p:spPr>
          <a:xfrm>
            <a:off x="3048000" y="2971800"/>
            <a:ext cx="1025843" cy="1094423"/>
          </a:xfrm>
          <a:prstGeom prst="rect">
            <a:avLst/>
          </a:prstGeom>
        </p:spPr>
      </p:pic>
      <p:pic>
        <p:nvPicPr>
          <p:cNvPr id="14" name="Picture 13" descr="addin_tmp.png"/>
          <p:cNvPicPr>
            <a:picLocks noChangeAspect="1"/>
          </p:cNvPicPr>
          <p:nvPr>
            <p:custDataLst>
              <p:tags r:id="rId7"/>
            </p:custDataLst>
          </p:nvPr>
        </p:nvPicPr>
        <p:blipFill>
          <a:blip r:embed="rId8" cstate="print"/>
          <a:stretch>
            <a:fillRect/>
          </a:stretch>
        </p:blipFill>
        <p:spPr>
          <a:xfrm>
            <a:off x="4419600" y="3276600"/>
            <a:ext cx="1423035" cy="477203"/>
          </a:xfrm>
          <a:prstGeom prst="rect">
            <a:avLst/>
          </a:prstGeom>
        </p:spPr>
      </p:pic>
      <p:pic>
        <p:nvPicPr>
          <p:cNvPr id="16" name="Picture 15" descr="addin_tmp.png"/>
          <p:cNvPicPr>
            <a:picLocks noChangeAspect="1"/>
          </p:cNvPicPr>
          <p:nvPr>
            <p:custDataLst>
              <p:tags r:id="rId9"/>
            </p:custDataLst>
          </p:nvPr>
        </p:nvPicPr>
        <p:blipFill>
          <a:blip r:embed="rId10" cstate="print"/>
          <a:stretch>
            <a:fillRect/>
          </a:stretch>
        </p:blipFill>
        <p:spPr>
          <a:xfrm>
            <a:off x="6248400" y="3352800"/>
            <a:ext cx="1854518" cy="457200"/>
          </a:xfrm>
          <a:prstGeom prst="rect">
            <a:avLst/>
          </a:prstGeom>
        </p:spPr>
      </p:pic>
      <p:pic>
        <p:nvPicPr>
          <p:cNvPr id="10" name="Content Placeholder 3" descr="addin_tmp.png"/>
          <p:cNvPicPr>
            <a:picLocks noChangeAspect="1"/>
          </p:cNvPicPr>
          <p:nvPr>
            <p:custDataLst>
              <p:tags r:id="rId11"/>
            </p:custDataLst>
          </p:nvPr>
        </p:nvPicPr>
        <p:blipFill>
          <a:blip r:embed="rId12" cstate="print"/>
          <a:stretch>
            <a:fillRect/>
          </a:stretch>
        </p:blipFill>
        <p:spPr>
          <a:xfrm>
            <a:off x="2590800" y="4495800"/>
            <a:ext cx="3557588" cy="314325"/>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Summations</a:t>
            </a:r>
            <a:endParaRPr lang="en-US" dirty="0"/>
          </a:p>
        </p:txBody>
      </p:sp>
      <p:sp>
        <p:nvSpPr>
          <p:cNvPr id="3" name="Content Placeholder 2"/>
          <p:cNvSpPr>
            <a:spLocks noGrp="1"/>
          </p:cNvSpPr>
          <p:nvPr>
            <p:ph idx="1"/>
          </p:nvPr>
        </p:nvSpPr>
        <p:spPr/>
        <p:txBody>
          <a:bodyPr/>
          <a:lstStyle/>
          <a:p>
            <a:r>
              <a:rPr lang="en-US" dirty="0"/>
              <a:t>More generally for a set </a:t>
            </a:r>
            <a:r>
              <a:rPr lang="en-US" i="1" dirty="0"/>
              <a:t>S</a:t>
            </a:r>
            <a:r>
              <a:rPr lang="en-US" dirty="0"/>
              <a:t>:</a:t>
            </a:r>
            <a:endParaRPr lang="en-US" dirty="0"/>
          </a:p>
          <a:p>
            <a:endParaRPr lang="en-US" dirty="0"/>
          </a:p>
          <a:p>
            <a:endParaRPr lang="en-US" dirty="0"/>
          </a:p>
          <a:p>
            <a:pPr>
              <a:buNone/>
            </a:pPr>
            <a:endParaRPr lang="en-US" dirty="0"/>
          </a:p>
          <a:p>
            <a:r>
              <a:rPr lang="en-US" b="1" dirty="0"/>
              <a:t>Examples</a:t>
            </a:r>
            <a:r>
              <a:rPr lang="en-US" dirty="0"/>
              <a:t>:</a:t>
            </a:r>
            <a:endParaRPr lang="en-US" dirty="0"/>
          </a:p>
        </p:txBody>
      </p:sp>
      <p:pic>
        <p:nvPicPr>
          <p:cNvPr id="4" name="Picture 3" descr="addin_tmp.png"/>
          <p:cNvPicPr>
            <a:picLocks noChangeAspect="1"/>
          </p:cNvPicPr>
          <p:nvPr>
            <p:custDataLst>
              <p:tags r:id="rId1"/>
            </p:custDataLst>
          </p:nvPr>
        </p:nvPicPr>
        <p:blipFill>
          <a:blip r:embed="rId2" cstate="print"/>
          <a:stretch>
            <a:fillRect/>
          </a:stretch>
        </p:blipFill>
        <p:spPr>
          <a:xfrm>
            <a:off x="3505200" y="2590800"/>
            <a:ext cx="1328738" cy="457200"/>
          </a:xfrm>
          <a:prstGeom prst="rect">
            <a:avLst/>
          </a:prstGeom>
        </p:spPr>
      </p:pic>
      <p:pic>
        <p:nvPicPr>
          <p:cNvPr id="6" name="Picture 5" descr="addin_tmp.png"/>
          <p:cNvPicPr>
            <a:picLocks noChangeAspect="1"/>
          </p:cNvPicPr>
          <p:nvPr>
            <p:custDataLst>
              <p:tags r:id="rId3"/>
            </p:custDataLst>
          </p:nvPr>
        </p:nvPicPr>
        <p:blipFill>
          <a:blip r:embed="rId4" cstate="print"/>
          <a:stretch>
            <a:fillRect/>
          </a:stretch>
        </p:blipFill>
        <p:spPr>
          <a:xfrm>
            <a:off x="3048000" y="3886200"/>
            <a:ext cx="3977640" cy="691515"/>
          </a:xfrm>
          <a:prstGeom prst="rect">
            <a:avLst/>
          </a:prstGeom>
        </p:spPr>
      </p:pic>
      <p:pic>
        <p:nvPicPr>
          <p:cNvPr id="8" name="Picture 7" descr="addin_tmp.png"/>
          <p:cNvPicPr>
            <a:picLocks noChangeAspect="1"/>
          </p:cNvPicPr>
          <p:nvPr>
            <p:custDataLst>
              <p:tags r:id="rId5"/>
            </p:custDataLst>
          </p:nvPr>
        </p:nvPicPr>
        <p:blipFill>
          <a:blip r:embed="rId6" cstate="print"/>
          <a:stretch>
            <a:fillRect/>
          </a:stretch>
        </p:blipFill>
        <p:spPr>
          <a:xfrm>
            <a:off x="3276600" y="4724400"/>
            <a:ext cx="3101340" cy="689610"/>
          </a:xfrm>
          <a:prstGeom prst="rect">
            <a:avLst/>
          </a:prstGeom>
        </p:spPr>
      </p:pic>
      <p:pic>
        <p:nvPicPr>
          <p:cNvPr id="11" name="Picture 10" descr="addin_tmp.png"/>
          <p:cNvPicPr>
            <a:picLocks noChangeAspect="1"/>
          </p:cNvPicPr>
          <p:nvPr>
            <p:custDataLst>
              <p:tags r:id="rId7"/>
            </p:custDataLst>
          </p:nvPr>
        </p:nvPicPr>
        <p:blipFill>
          <a:blip r:embed="rId8" cstate="print"/>
          <a:stretch>
            <a:fillRect/>
          </a:stretch>
        </p:blipFill>
        <p:spPr>
          <a:xfrm>
            <a:off x="1905000" y="5562600"/>
            <a:ext cx="5621655" cy="581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a:t>Sets </a:t>
            </a:r>
            <a:endParaRPr lang="en-US" dirty="0"/>
          </a:p>
          <a:p>
            <a:pPr lvl="1"/>
            <a:r>
              <a:rPr lang="en-US" dirty="0"/>
              <a:t>The Language of Sets</a:t>
            </a:r>
            <a:endParaRPr lang="en-US" dirty="0"/>
          </a:p>
          <a:p>
            <a:pPr lvl="1"/>
            <a:r>
              <a:rPr lang="en-US" dirty="0"/>
              <a:t>Set Operations</a:t>
            </a:r>
            <a:endParaRPr lang="en-US" dirty="0"/>
          </a:p>
          <a:p>
            <a:pPr lvl="1"/>
            <a:r>
              <a:rPr lang="en-US" dirty="0"/>
              <a:t>Set Identities</a:t>
            </a:r>
            <a:endParaRPr lang="en-US" dirty="0"/>
          </a:p>
          <a:p>
            <a:r>
              <a:rPr lang="en-US" dirty="0"/>
              <a:t>Functions</a:t>
            </a:r>
            <a:endParaRPr lang="en-US" dirty="0"/>
          </a:p>
          <a:p>
            <a:pPr lvl="1"/>
            <a:r>
              <a:rPr lang="en-US" dirty="0"/>
              <a:t>Types of Functions</a:t>
            </a:r>
            <a:endParaRPr lang="en-US" dirty="0"/>
          </a:p>
          <a:p>
            <a:pPr lvl="1"/>
            <a:r>
              <a:rPr lang="en-US" dirty="0"/>
              <a:t>Operations on Functions</a:t>
            </a:r>
            <a:endParaRPr lang="en-US" dirty="0"/>
          </a:p>
          <a:p>
            <a:pPr lvl="1">
              <a:buNone/>
            </a:pPr>
            <a:endParaRPr lang="en-US" dirty="0"/>
          </a:p>
          <a:p>
            <a:r>
              <a:rPr lang="en-US" dirty="0"/>
              <a:t>Sequences and Summations</a:t>
            </a:r>
            <a:endParaRPr lang="en-US" dirty="0"/>
          </a:p>
          <a:p>
            <a:pPr lvl="1"/>
            <a:r>
              <a:rPr lang="en-US" dirty="0"/>
              <a:t>Types of Sequences</a:t>
            </a:r>
            <a:endParaRPr lang="en-US" dirty="0"/>
          </a:p>
          <a:p>
            <a:pPr lvl="1"/>
            <a:r>
              <a:rPr lang="en-US" dirty="0"/>
              <a:t>Summation Formulae</a:t>
            </a:r>
            <a:endParaRPr lang="en-US" dirty="0"/>
          </a:p>
          <a:p>
            <a:r>
              <a:rPr lang="en-US" dirty="0"/>
              <a:t>Matrices</a:t>
            </a:r>
            <a:endParaRPr lang="en-US" dirty="0"/>
          </a:p>
          <a:p>
            <a:pPr lvl="1"/>
            <a:r>
              <a:rPr lang="en-US" dirty="0"/>
              <a:t>Matrix Arithmetic</a:t>
            </a:r>
            <a:endParaRPr lang="en-US" dirty="0"/>
          </a:p>
          <a:p>
            <a:endParaRPr lang="en-US" dirty="0"/>
          </a:p>
          <a:p>
            <a:pPr lvl="1">
              <a:buNone/>
            </a:pP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Showing a Set is or is not a Subset of Another Set</a:t>
            </a:r>
            <a:endParaRPr lang="en-US" dirty="0"/>
          </a:p>
        </p:txBody>
      </p:sp>
      <p:sp>
        <p:nvSpPr>
          <p:cNvPr id="3" name="Content Placeholder 2"/>
          <p:cNvSpPr>
            <a:spLocks noGrp="1"/>
          </p:cNvSpPr>
          <p:nvPr>
            <p:ph idx="1"/>
          </p:nvPr>
        </p:nvSpPr>
        <p:spPr/>
        <p:txBody>
          <a:bodyPr>
            <a:normAutofit lnSpcReduction="10000"/>
          </a:bodyPr>
          <a:lstStyle/>
          <a:p>
            <a:r>
              <a:rPr lang="en-US" b="1" dirty="0">
                <a:ea typeface="Cambria Math" panose="02040503050406030204" pitchFamily="18" charset="0"/>
              </a:rPr>
              <a:t>Showing  that A is a Subset of B</a:t>
            </a:r>
            <a:r>
              <a:rPr lang="en-US" dirty="0">
                <a:ea typeface="Cambria Math" panose="02040503050406030204" pitchFamily="18" charset="0"/>
              </a:rPr>
              <a:t>: To </a:t>
            </a:r>
            <a:r>
              <a:rPr lang="en-US" dirty="0">
                <a:latin typeface="Cambria Math" panose="02040503050406030204" pitchFamily="18" charset="0"/>
                <a:ea typeface="Cambria Math" panose="02040503050406030204" pitchFamily="18" charset="0"/>
              </a:rPr>
              <a:t>show that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B</a:t>
            </a:r>
            <a:r>
              <a:rPr lang="en-US" dirty="0">
                <a:latin typeface="Cambria Math" panose="02040503050406030204" pitchFamily="18" charset="0"/>
                <a:ea typeface="Cambria Math" panose="02040503050406030204" pitchFamily="18" charset="0"/>
              </a:rPr>
              <a:t>, show that if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belongs to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then </a:t>
            </a:r>
            <a:r>
              <a:rPr lang="en-US" dirty="0">
                <a:ea typeface="Cambria Math" panose="02040503050406030204" pitchFamily="18" charset="0"/>
              </a:rPr>
              <a:t>x </a:t>
            </a:r>
            <a:r>
              <a:rPr lang="en-US" dirty="0">
                <a:latin typeface="Cambria Math" panose="02040503050406030204" pitchFamily="18" charset="0"/>
                <a:ea typeface="Cambria Math" panose="02040503050406030204" pitchFamily="18" charset="0"/>
              </a:rPr>
              <a:t>also belongs to </a:t>
            </a:r>
            <a:r>
              <a:rPr lang="en-US" i="1" dirty="0">
                <a:ea typeface="Cambria Math" panose="02040503050406030204" pitchFamily="18" charset="0"/>
              </a:rPr>
              <a:t>B</a:t>
            </a:r>
            <a:r>
              <a:rPr lang="en-US" dirty="0">
                <a:latin typeface="Cambria Math" panose="02040503050406030204" pitchFamily="18" charset="0"/>
                <a:ea typeface="Cambria Math" panose="02040503050406030204" pitchFamily="18" charset="0"/>
              </a:rPr>
              <a:t>.</a:t>
            </a:r>
            <a:endParaRPr lang="en-US" b="1" dirty="0">
              <a:latin typeface="Cambria Math" panose="02040503050406030204" pitchFamily="18" charset="0"/>
              <a:ea typeface="Cambria Math" panose="02040503050406030204" pitchFamily="18" charset="0"/>
            </a:endParaRPr>
          </a:p>
          <a:p>
            <a:r>
              <a:rPr lang="en-US" b="1" dirty="0">
                <a:ea typeface="Cambria Math" panose="02040503050406030204" pitchFamily="18" charset="0"/>
              </a:rPr>
              <a:t>Showing that A is not a Subset of B</a:t>
            </a:r>
            <a:r>
              <a:rPr lang="en-US" dirty="0">
                <a:latin typeface="Cambria Math" panose="02040503050406030204" pitchFamily="18" charset="0"/>
                <a:ea typeface="Cambria Math" panose="02040503050406030204" pitchFamily="18" charset="0"/>
              </a:rPr>
              <a:t>: </a:t>
            </a:r>
            <a:r>
              <a:rPr lang="en-US" dirty="0"/>
              <a:t>To show that </a:t>
            </a:r>
            <a:r>
              <a:rPr lang="en-US" i="1" dirty="0"/>
              <a:t>A</a:t>
            </a:r>
            <a:r>
              <a:rPr lang="en-US" dirty="0"/>
              <a:t> is not a subset of </a:t>
            </a:r>
            <a:r>
              <a:rPr lang="en-US" i="1" dirty="0"/>
              <a:t>B</a:t>
            </a:r>
            <a:r>
              <a:rPr lang="en-US" dirty="0"/>
              <a:t>,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B</a:t>
            </a:r>
            <a:r>
              <a:rPr lang="en-US" b="1" dirty="0">
                <a:latin typeface="Cambria Math" panose="02040503050406030204" pitchFamily="18" charset="0"/>
                <a:ea typeface="Cambria Math" panose="02040503050406030204" pitchFamily="18" charset="0"/>
              </a:rPr>
              <a:t>,</a:t>
            </a:r>
            <a:r>
              <a:rPr lang="en-US" dirty="0"/>
              <a:t>  find an element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with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a:t>
            </a: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B</a:t>
            </a:r>
            <a:r>
              <a:rPr lang="en-US" b="1" dirty="0">
                <a:latin typeface="Cambria Math" panose="02040503050406030204" pitchFamily="18" charset="0"/>
                <a:ea typeface="Cambria Math" panose="02040503050406030204" pitchFamily="18" charset="0"/>
              </a:rPr>
              <a:t>.</a:t>
            </a:r>
            <a:r>
              <a:rPr lang="en-US" dirty="0">
                <a:latin typeface="Cambria Math" panose="02040503050406030204" pitchFamily="18" charset="0"/>
                <a:ea typeface="Cambria Math" panose="02040503050406030204" pitchFamily="18" charset="0"/>
              </a:rPr>
              <a:t>  </a:t>
            </a:r>
            <a:r>
              <a:rPr lang="en-US" dirty="0">
                <a:ea typeface="Cambria Math" panose="02040503050406030204" pitchFamily="18" charset="0"/>
              </a:rPr>
              <a:t>(</a:t>
            </a:r>
            <a:r>
              <a:rPr lang="en-US" dirty="0">
                <a:latin typeface="Cambria Math" panose="02040503050406030204" pitchFamily="18" charset="0"/>
                <a:ea typeface="Cambria Math" panose="02040503050406030204" pitchFamily="18" charset="0"/>
              </a:rPr>
              <a:t>Such an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is a counterexample to the claim that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implies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B</a:t>
            </a:r>
            <a:r>
              <a:rPr lang="en-US" dirty="0">
                <a:ea typeface="Cambria Math" panose="02040503050406030204" pitchFamily="18" charset="0"/>
              </a:rPr>
              <a:t>.)</a:t>
            </a:r>
            <a:endParaRPr lang="en-US" dirty="0">
              <a:ea typeface="Cambria Math" panose="02040503050406030204" pitchFamily="18" charset="0"/>
            </a:endParaRPr>
          </a:p>
          <a:p>
            <a:pPr>
              <a:buNone/>
            </a:pPr>
            <a:r>
              <a:rPr lang="en-US" b="1" dirty="0">
                <a:latin typeface="Cambria Math" panose="02040503050406030204" pitchFamily="18" charset="0"/>
                <a:ea typeface="Cambria Math" panose="02040503050406030204" pitchFamily="18" charset="0"/>
              </a:rPr>
              <a:t>    </a:t>
            </a:r>
            <a:r>
              <a:rPr lang="en-US" b="1" dirty="0">
                <a:ea typeface="Cambria Math" panose="02040503050406030204" pitchFamily="18" charset="0"/>
              </a:rPr>
              <a:t>Examples</a:t>
            </a:r>
            <a:r>
              <a:rPr lang="en-US" dirty="0">
                <a:ea typeface="Cambria Math" panose="02040503050406030204" pitchFamily="18" charset="0"/>
              </a:rPr>
              <a:t>:</a:t>
            </a:r>
            <a:r>
              <a:rPr lang="en-US" b="1" dirty="0">
                <a:ea typeface="Cambria Math" panose="02040503050406030204" pitchFamily="18" charset="0"/>
              </a:rPr>
              <a:t> </a:t>
            </a:r>
            <a:endParaRPr lang="en-US" b="1" dirty="0">
              <a:ea typeface="Cambria Math" panose="02040503050406030204" pitchFamily="18" charset="0"/>
            </a:endParaRPr>
          </a:p>
          <a:p>
            <a:pPr marL="850265" lvl="1" indent="-457200">
              <a:buFont typeface="+mj-lt"/>
              <a:buAutoNum type="arabicPeriod"/>
            </a:pPr>
            <a:r>
              <a:rPr lang="en-US" dirty="0">
                <a:latin typeface="Cambria Math" panose="02040503050406030204" pitchFamily="18" charset="0"/>
                <a:ea typeface="Cambria Math" panose="02040503050406030204" pitchFamily="18" charset="0"/>
              </a:rPr>
              <a:t>The set of all computer science majors at your school is a subset of all students at your school.</a:t>
            </a:r>
            <a:endParaRPr lang="en-US" dirty="0">
              <a:latin typeface="Cambria Math" panose="02040503050406030204" pitchFamily="18" charset="0"/>
              <a:ea typeface="Cambria Math" panose="02040503050406030204" pitchFamily="18" charset="0"/>
            </a:endParaRPr>
          </a:p>
          <a:p>
            <a:pPr marL="850265" lvl="1" indent="-457200">
              <a:buFont typeface="+mj-lt"/>
              <a:buAutoNum type="arabicPeriod"/>
            </a:pPr>
            <a:r>
              <a:rPr lang="en-US" dirty="0">
                <a:latin typeface="Cambria Math" panose="02040503050406030204" pitchFamily="18" charset="0"/>
                <a:ea typeface="Cambria Math" panose="02040503050406030204" pitchFamily="18" charset="0"/>
              </a:rPr>
              <a:t>The set of integers with squares less than 100 is not a subset of the set of nonnegative integers.</a:t>
            </a:r>
            <a:endParaRPr lang="en-US" dirty="0">
              <a:latin typeface="Cambria Math" panose="02040503050406030204" pitchFamily="18" charset="0"/>
              <a:ea typeface="Cambria Math" panose="02040503050406030204" pitchFamily="18" charset="0"/>
            </a:endParaRPr>
          </a:p>
          <a:p>
            <a:endParaRPr lang="en-US" b="1" dirty="0">
              <a:latin typeface="Cambria Math" panose="02040503050406030204" pitchFamily="18" charset="0"/>
              <a:ea typeface="Cambria Math" panose="02040503050406030204" pitchFamily="18" charset="0"/>
            </a:endParaRPr>
          </a:p>
          <a:p>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Product Notation </a:t>
            </a:r>
            <a:endParaRPr lang="en-US" dirty="0"/>
          </a:p>
        </p:txBody>
      </p:sp>
      <p:pic>
        <p:nvPicPr>
          <p:cNvPr id="7" name="Picture 6" descr="addin_tmp.png"/>
          <p:cNvPicPr>
            <a:picLocks noChangeAspect="1"/>
          </p:cNvPicPr>
          <p:nvPr>
            <p:custDataLst>
              <p:tags r:id="rId1"/>
            </p:custDataLst>
          </p:nvPr>
        </p:nvPicPr>
        <p:blipFill>
          <a:blip r:embed="rId2" cstate="print"/>
          <a:stretch>
            <a:fillRect/>
          </a:stretch>
        </p:blipFill>
        <p:spPr>
          <a:xfrm>
            <a:off x="4191000" y="2057400"/>
            <a:ext cx="2734628" cy="260033"/>
          </a:xfrm>
          <a:prstGeom prst="rect">
            <a:avLst/>
          </a:prstGeom>
        </p:spPr>
      </p:pic>
      <p:pic>
        <p:nvPicPr>
          <p:cNvPr id="5" name="Picture 4" descr="addin_tmp.png"/>
          <p:cNvPicPr>
            <a:picLocks noChangeAspect="1"/>
          </p:cNvPicPr>
          <p:nvPr>
            <p:custDataLst>
              <p:tags r:id="rId3"/>
            </p:custDataLst>
          </p:nvPr>
        </p:nvPicPr>
        <p:blipFill>
          <a:blip r:embed="rId4" cstate="print"/>
          <a:stretch>
            <a:fillRect/>
          </a:stretch>
        </p:blipFill>
        <p:spPr>
          <a:xfrm>
            <a:off x="4114800" y="2438400"/>
            <a:ext cx="734378" cy="382905"/>
          </a:xfrm>
          <a:prstGeom prst="rect">
            <a:avLst/>
          </a:prstGeom>
        </p:spPr>
      </p:pic>
      <p:pic>
        <p:nvPicPr>
          <p:cNvPr id="18" name="Picture 17" descr="addin_tmp.png"/>
          <p:cNvPicPr>
            <a:picLocks noChangeAspect="1"/>
          </p:cNvPicPr>
          <p:nvPr>
            <p:custDataLst>
              <p:tags r:id="rId5"/>
            </p:custDataLst>
          </p:nvPr>
        </p:nvPicPr>
        <p:blipFill>
          <a:blip r:embed="rId6" cstate="print"/>
          <a:stretch>
            <a:fillRect/>
          </a:stretch>
        </p:blipFill>
        <p:spPr>
          <a:xfrm>
            <a:off x="3048000" y="5638800"/>
            <a:ext cx="3557588" cy="280035"/>
          </a:xfrm>
          <a:prstGeom prst="rect">
            <a:avLst/>
          </a:prstGeom>
        </p:spPr>
      </p:pic>
      <p:sp>
        <p:nvSpPr>
          <p:cNvPr id="8" name="Content Placeholder 7"/>
          <p:cNvSpPr>
            <a:spLocks noGrp="1"/>
          </p:cNvSpPr>
          <p:nvPr>
            <p:ph idx="1"/>
          </p:nvPr>
        </p:nvSpPr>
        <p:spPr>
          <a:xfrm>
            <a:off x="685800" y="1905000"/>
            <a:ext cx="8229600" cy="4648200"/>
          </a:xfrm>
        </p:spPr>
        <p:txBody>
          <a:bodyPr/>
          <a:lstStyle/>
          <a:p>
            <a:r>
              <a:rPr lang="en-US" dirty="0"/>
              <a:t>Product of the terms </a:t>
            </a:r>
            <a:endParaRPr lang="en-US" dirty="0"/>
          </a:p>
          <a:p>
            <a:pPr>
              <a:buNone/>
            </a:pPr>
            <a:r>
              <a:rPr lang="en-US" dirty="0"/>
              <a:t>      </a:t>
            </a:r>
            <a:r>
              <a:rPr lang="en-US" kern="100" dirty="0"/>
              <a:t>from the sequence</a:t>
            </a:r>
            <a:endParaRPr lang="en-US" kern="100" dirty="0"/>
          </a:p>
          <a:p>
            <a:endParaRPr lang="en-US" kern="100" dirty="0"/>
          </a:p>
          <a:p>
            <a:r>
              <a:rPr lang="en-US" kern="100" dirty="0"/>
              <a:t>The notation:</a:t>
            </a:r>
            <a:endParaRPr lang="en-US" kern="100" dirty="0"/>
          </a:p>
          <a:p>
            <a:pPr>
              <a:buNone/>
            </a:pPr>
            <a:endParaRPr lang="en-US" kern="100" dirty="0"/>
          </a:p>
          <a:p>
            <a:endParaRPr lang="en-US" kern="100" dirty="0"/>
          </a:p>
          <a:p>
            <a:pPr>
              <a:buNone/>
            </a:pPr>
            <a:endParaRPr lang="en-US" kern="100" dirty="0"/>
          </a:p>
          <a:p>
            <a:pPr>
              <a:buNone/>
            </a:pPr>
            <a:r>
              <a:rPr lang="en-US" kern="100" dirty="0"/>
              <a:t>     represents</a:t>
            </a:r>
            <a:endParaRPr lang="en-US" kern="100" dirty="0"/>
          </a:p>
          <a:p>
            <a:endParaRPr lang="en-US" dirty="0"/>
          </a:p>
        </p:txBody>
      </p:sp>
      <p:pic>
        <p:nvPicPr>
          <p:cNvPr id="13" name="Picture 12" descr="addin_tmp.png"/>
          <p:cNvPicPr>
            <a:picLocks noChangeAspect="1"/>
          </p:cNvPicPr>
          <p:nvPr>
            <p:custDataLst>
              <p:tags r:id="rId7"/>
            </p:custDataLst>
          </p:nvPr>
        </p:nvPicPr>
        <p:blipFill>
          <a:blip r:embed="rId8" cstate="print"/>
          <a:stretch>
            <a:fillRect/>
          </a:stretch>
        </p:blipFill>
        <p:spPr>
          <a:xfrm>
            <a:off x="1600200" y="3886200"/>
            <a:ext cx="1025843" cy="1094423"/>
          </a:xfrm>
          <a:prstGeom prst="rect">
            <a:avLst/>
          </a:prstGeom>
        </p:spPr>
      </p:pic>
      <p:pic>
        <p:nvPicPr>
          <p:cNvPr id="15" name="Picture 14" descr="addin_tmp.png"/>
          <p:cNvPicPr>
            <a:picLocks noChangeAspect="1"/>
          </p:cNvPicPr>
          <p:nvPr>
            <p:custDataLst>
              <p:tags r:id="rId9"/>
            </p:custDataLst>
          </p:nvPr>
        </p:nvPicPr>
        <p:blipFill>
          <a:blip r:embed="rId10" cstate="print"/>
          <a:stretch>
            <a:fillRect/>
          </a:stretch>
        </p:blipFill>
        <p:spPr>
          <a:xfrm>
            <a:off x="3657600" y="4267200"/>
            <a:ext cx="1383030" cy="477203"/>
          </a:xfrm>
          <a:prstGeom prst="rect">
            <a:avLst/>
          </a:prstGeom>
        </p:spPr>
      </p:pic>
      <p:pic>
        <p:nvPicPr>
          <p:cNvPr id="17" name="Picture 16" descr="addin_tmp.png"/>
          <p:cNvPicPr>
            <a:picLocks noChangeAspect="1"/>
          </p:cNvPicPr>
          <p:nvPr>
            <p:custDataLst>
              <p:tags r:id="rId11"/>
            </p:custDataLst>
          </p:nvPr>
        </p:nvPicPr>
        <p:blipFill>
          <a:blip r:embed="rId12" cstate="print"/>
          <a:stretch>
            <a:fillRect/>
          </a:stretch>
        </p:blipFill>
        <p:spPr>
          <a:xfrm>
            <a:off x="5943600" y="4191000"/>
            <a:ext cx="1811655" cy="457200"/>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Product Notation</a:t>
            </a:r>
            <a:endParaRPr lang="en-IN" dirty="0"/>
          </a:p>
        </p:txBody>
      </p:sp>
      <p:pic>
        <p:nvPicPr>
          <p:cNvPr id="4" name="Picture 3"/>
          <p:cNvPicPr>
            <a:picLocks noChangeAspect="1"/>
          </p:cNvPicPr>
          <p:nvPr/>
        </p:nvPicPr>
        <p:blipFill>
          <a:blip r:embed="rId1"/>
          <a:stretch>
            <a:fillRect/>
          </a:stretch>
        </p:blipFill>
        <p:spPr>
          <a:xfrm>
            <a:off x="0" y="2286000"/>
            <a:ext cx="9144000" cy="1577863"/>
          </a:xfrm>
          <a:prstGeom prst="rect">
            <a:avLst/>
          </a:prstGeom>
        </p:spPr>
      </p:pic>
      <p:pic>
        <p:nvPicPr>
          <p:cNvPr id="5" name="Picture 4"/>
          <p:cNvPicPr>
            <a:picLocks noChangeAspect="1"/>
          </p:cNvPicPr>
          <p:nvPr/>
        </p:nvPicPr>
        <p:blipFill>
          <a:blip r:embed="rId2"/>
          <a:stretch>
            <a:fillRect/>
          </a:stretch>
        </p:blipFill>
        <p:spPr>
          <a:xfrm>
            <a:off x="323850" y="4419600"/>
            <a:ext cx="8496300" cy="19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Geometric Series</a:t>
            </a:r>
            <a:endParaRPr lang="en-US" dirty="0"/>
          </a:p>
        </p:txBody>
      </p:sp>
      <p:pic>
        <p:nvPicPr>
          <p:cNvPr id="10" name="Picture 9" descr="addin_tmp.png"/>
          <p:cNvPicPr>
            <a:picLocks noChangeAspect="1"/>
          </p:cNvPicPr>
          <p:nvPr>
            <p:custDataLst>
              <p:tags r:id="rId1"/>
            </p:custDataLst>
          </p:nvPr>
        </p:nvPicPr>
        <p:blipFill>
          <a:blip r:embed="rId2" cstate="print"/>
          <a:stretch>
            <a:fillRect/>
          </a:stretch>
        </p:blipFill>
        <p:spPr>
          <a:xfrm>
            <a:off x="1447800" y="2667000"/>
            <a:ext cx="4940618" cy="1105853"/>
          </a:xfrm>
          <a:prstGeom prst="rect">
            <a:avLst/>
          </a:prstGeom>
        </p:spPr>
      </p:pic>
      <p:sp>
        <p:nvSpPr>
          <p:cNvPr id="6" name="TextBox 5"/>
          <p:cNvSpPr txBox="1"/>
          <p:nvPr/>
        </p:nvSpPr>
        <p:spPr>
          <a:xfrm>
            <a:off x="1066800" y="2133600"/>
            <a:ext cx="5562600" cy="369332"/>
          </a:xfrm>
          <a:prstGeom prst="rect">
            <a:avLst/>
          </a:prstGeom>
          <a:noFill/>
        </p:spPr>
        <p:txBody>
          <a:bodyPr wrap="square" rtlCol="0">
            <a:spAutoFit/>
          </a:bodyPr>
          <a:lstStyle/>
          <a:p>
            <a:r>
              <a:rPr lang="en-US" b="1" dirty="0"/>
              <a:t>Sums of terms of geometric progressions</a:t>
            </a:r>
            <a:endParaRPr lang="en-US" b="1" dirty="0"/>
          </a:p>
        </p:txBody>
      </p:sp>
      <p:sp>
        <p:nvSpPr>
          <p:cNvPr id="17" name="TextBox 16"/>
          <p:cNvSpPr txBox="1"/>
          <p:nvPr/>
        </p:nvSpPr>
        <p:spPr>
          <a:xfrm>
            <a:off x="4419600" y="60198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anose="05000000000000000000" pitchFamily="2" charset="2"/>
              </a:rPr>
              <a:t></a:t>
            </a:r>
            <a:endParaRPr 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Geometric Series</a:t>
            </a:r>
            <a:endParaRPr lang="en-US" dirty="0"/>
          </a:p>
        </p:txBody>
      </p:sp>
      <p:pic>
        <p:nvPicPr>
          <p:cNvPr id="10" name="Picture 9" descr="addin_tmp.png"/>
          <p:cNvPicPr>
            <a:picLocks noChangeAspect="1"/>
          </p:cNvPicPr>
          <p:nvPr>
            <p:custDataLst>
              <p:tags r:id="rId1"/>
            </p:custDataLst>
          </p:nvPr>
        </p:nvPicPr>
        <p:blipFill>
          <a:blip r:embed="rId2" cstate="print"/>
          <a:stretch>
            <a:fillRect/>
          </a:stretch>
        </p:blipFill>
        <p:spPr>
          <a:xfrm>
            <a:off x="1447800" y="2667000"/>
            <a:ext cx="4940618" cy="1105853"/>
          </a:xfrm>
          <a:prstGeom prst="rect">
            <a:avLst/>
          </a:prstGeom>
        </p:spPr>
      </p:pic>
      <p:sp>
        <p:nvSpPr>
          <p:cNvPr id="6" name="TextBox 5"/>
          <p:cNvSpPr txBox="1"/>
          <p:nvPr/>
        </p:nvSpPr>
        <p:spPr>
          <a:xfrm>
            <a:off x="1066800" y="2133600"/>
            <a:ext cx="5562600" cy="369332"/>
          </a:xfrm>
          <a:prstGeom prst="rect">
            <a:avLst/>
          </a:prstGeom>
          <a:noFill/>
        </p:spPr>
        <p:txBody>
          <a:bodyPr wrap="square" rtlCol="0">
            <a:spAutoFit/>
          </a:bodyPr>
          <a:lstStyle/>
          <a:p>
            <a:r>
              <a:rPr lang="en-US" b="1" dirty="0"/>
              <a:t>Sums of terms of geometric progressions</a:t>
            </a:r>
            <a:endParaRPr lang="en-US" b="1" dirty="0"/>
          </a:p>
        </p:txBody>
      </p:sp>
      <p:sp>
        <p:nvSpPr>
          <p:cNvPr id="11" name="Rectangle 10"/>
          <p:cNvSpPr/>
          <p:nvPr/>
        </p:nvSpPr>
        <p:spPr>
          <a:xfrm>
            <a:off x="304800" y="4191000"/>
            <a:ext cx="856325" cy="369332"/>
          </a:xfrm>
          <a:prstGeom prst="rect">
            <a:avLst/>
          </a:prstGeom>
        </p:spPr>
        <p:txBody>
          <a:bodyPr wrap="none">
            <a:spAutoFit/>
          </a:bodyPr>
          <a:lstStyle/>
          <a:p>
            <a:r>
              <a:rPr lang="en-US" b="1" dirty="0"/>
              <a:t>Proof:</a:t>
            </a:r>
            <a:endParaRPr lang="en-US" b="1" dirty="0"/>
          </a:p>
        </p:txBody>
      </p:sp>
      <p:pic>
        <p:nvPicPr>
          <p:cNvPr id="12" name="Picture 11" descr="addin_tmp.png"/>
          <p:cNvPicPr>
            <a:picLocks noChangeAspect="1"/>
          </p:cNvPicPr>
          <p:nvPr>
            <p:custDataLst>
              <p:tags r:id="rId3"/>
            </p:custDataLst>
          </p:nvPr>
        </p:nvPicPr>
        <p:blipFill>
          <a:blip r:embed="rId4" cstate="print"/>
          <a:stretch>
            <a:fillRect/>
          </a:stretch>
        </p:blipFill>
        <p:spPr>
          <a:xfrm>
            <a:off x="2057400" y="4114800"/>
            <a:ext cx="1358265" cy="729615"/>
          </a:xfrm>
          <a:prstGeom prst="rect">
            <a:avLst/>
          </a:prstGeom>
        </p:spPr>
      </p:pic>
      <p:sp>
        <p:nvSpPr>
          <p:cNvPr id="13" name="TextBox 12"/>
          <p:cNvSpPr txBox="1"/>
          <p:nvPr/>
        </p:nvSpPr>
        <p:spPr>
          <a:xfrm>
            <a:off x="1371600" y="4191000"/>
            <a:ext cx="762000" cy="381000"/>
          </a:xfrm>
          <a:prstGeom prst="rect">
            <a:avLst/>
          </a:prstGeom>
          <a:noFill/>
        </p:spPr>
        <p:txBody>
          <a:bodyPr wrap="square" rtlCol="0">
            <a:spAutoFit/>
          </a:bodyPr>
          <a:lstStyle/>
          <a:p>
            <a:r>
              <a:rPr lang="en-US" dirty="0"/>
              <a:t>Let</a:t>
            </a:r>
            <a:endParaRPr lang="en-US" dirty="0"/>
          </a:p>
        </p:txBody>
      </p:sp>
      <p:sp>
        <p:nvSpPr>
          <p:cNvPr id="14" name="TextBox 13"/>
          <p:cNvSpPr txBox="1"/>
          <p:nvPr/>
        </p:nvSpPr>
        <p:spPr>
          <a:xfrm>
            <a:off x="3810000" y="3962400"/>
            <a:ext cx="5334000" cy="923330"/>
          </a:xfrm>
          <a:prstGeom prst="rect">
            <a:avLst/>
          </a:prstGeom>
          <a:noFill/>
        </p:spPr>
        <p:txBody>
          <a:bodyPr wrap="square" rtlCol="0">
            <a:spAutoFit/>
          </a:bodyPr>
          <a:lstStyle/>
          <a:p>
            <a:r>
              <a:rPr lang="en-US" dirty="0"/>
              <a:t>To compute </a:t>
            </a:r>
            <a:r>
              <a:rPr lang="en-US" i="1" dirty="0" err="1"/>
              <a:t>S</a:t>
            </a:r>
            <a:r>
              <a:rPr lang="en-US" i="1" baseline="-25000" dirty="0" err="1"/>
              <a:t>n</a:t>
            </a:r>
            <a:r>
              <a:rPr lang="en-US" baseline="-25000" dirty="0"/>
              <a:t> </a:t>
            </a:r>
            <a:r>
              <a:rPr lang="en-US" dirty="0"/>
              <a:t>, first multiply both sides of the equality by r and then manipulate the resulting sum as follows: </a:t>
            </a:r>
            <a:endParaRPr lang="en-US" dirty="0"/>
          </a:p>
        </p:txBody>
      </p:sp>
      <p:pic>
        <p:nvPicPr>
          <p:cNvPr id="15" name="Picture 14" descr="addin_tmp.png"/>
          <p:cNvPicPr>
            <a:picLocks noChangeAspect="1"/>
          </p:cNvPicPr>
          <p:nvPr>
            <p:custDataLst>
              <p:tags r:id="rId5"/>
            </p:custDataLst>
          </p:nvPr>
        </p:nvPicPr>
        <p:blipFill>
          <a:blip r:embed="rId6" cstate="print"/>
          <a:stretch>
            <a:fillRect/>
          </a:stretch>
        </p:blipFill>
        <p:spPr>
          <a:xfrm>
            <a:off x="1981200" y="5029200"/>
            <a:ext cx="1649730" cy="729615"/>
          </a:xfrm>
          <a:prstGeom prst="rect">
            <a:avLst/>
          </a:prstGeom>
        </p:spPr>
      </p:pic>
      <p:pic>
        <p:nvPicPr>
          <p:cNvPr id="16" name="Picture 15" descr="addin_tmp.png"/>
          <p:cNvPicPr>
            <a:picLocks noChangeAspect="1"/>
          </p:cNvPicPr>
          <p:nvPr>
            <p:custDataLst>
              <p:tags r:id="rId7"/>
            </p:custDataLst>
          </p:nvPr>
        </p:nvPicPr>
        <p:blipFill>
          <a:blip r:embed="rId8" cstate="print"/>
          <a:stretch>
            <a:fillRect/>
          </a:stretch>
        </p:blipFill>
        <p:spPr>
          <a:xfrm>
            <a:off x="2590800" y="5943600"/>
            <a:ext cx="1249680" cy="729615"/>
          </a:xfrm>
          <a:prstGeom prst="rect">
            <a:avLst/>
          </a:prstGeom>
        </p:spPr>
      </p:pic>
      <p:sp>
        <p:nvSpPr>
          <p:cNvPr id="17" name="TextBox 16"/>
          <p:cNvSpPr txBox="1"/>
          <p:nvPr/>
        </p:nvSpPr>
        <p:spPr>
          <a:xfrm>
            <a:off x="4419600" y="60198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anose="05000000000000000000" pitchFamily="2" charset="2"/>
              </a:rPr>
              <a:t></a:t>
            </a:r>
            <a:endParaRPr lang="en-US"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Series</a:t>
            </a:r>
            <a:endParaRPr lang="en-US" dirty="0"/>
          </a:p>
        </p:txBody>
      </p:sp>
      <p:pic>
        <p:nvPicPr>
          <p:cNvPr id="27" name="Picture 26" descr="addin_tmp.png"/>
          <p:cNvPicPr>
            <a:picLocks noChangeAspect="1"/>
          </p:cNvPicPr>
          <p:nvPr>
            <p:custDataLst>
              <p:tags r:id="rId1"/>
            </p:custDataLst>
          </p:nvPr>
        </p:nvPicPr>
        <p:blipFill>
          <a:blip r:embed="rId2" cstate="print"/>
          <a:stretch>
            <a:fillRect/>
          </a:stretch>
        </p:blipFill>
        <p:spPr>
          <a:xfrm>
            <a:off x="2133600" y="1905000"/>
            <a:ext cx="1249680" cy="729615"/>
          </a:xfrm>
          <a:prstGeom prst="rect">
            <a:avLst/>
          </a:prstGeom>
        </p:spPr>
      </p:pic>
      <p:pic>
        <p:nvPicPr>
          <p:cNvPr id="17" name="Picture 16" descr="addin_tmp.png"/>
          <p:cNvPicPr>
            <a:picLocks noChangeAspect="1"/>
          </p:cNvPicPr>
          <p:nvPr>
            <p:custDataLst>
              <p:tags r:id="rId3"/>
            </p:custDataLst>
          </p:nvPr>
        </p:nvPicPr>
        <p:blipFill>
          <a:blip r:embed="rId4" cstate="print"/>
          <a:stretch>
            <a:fillRect/>
          </a:stretch>
        </p:blipFill>
        <p:spPr>
          <a:xfrm>
            <a:off x="2133600" y="2743200"/>
            <a:ext cx="1034415" cy="742950"/>
          </a:xfrm>
          <a:prstGeom prst="rect">
            <a:avLst/>
          </a:prstGeom>
        </p:spPr>
      </p:pic>
      <p:sp>
        <p:nvSpPr>
          <p:cNvPr id="20" name="TextBox 19"/>
          <p:cNvSpPr txBox="1"/>
          <p:nvPr/>
        </p:nvSpPr>
        <p:spPr>
          <a:xfrm>
            <a:off x="3429000" y="2895600"/>
            <a:ext cx="5334000" cy="369332"/>
          </a:xfrm>
          <a:prstGeom prst="rect">
            <a:avLst/>
          </a:prstGeom>
          <a:noFill/>
        </p:spPr>
        <p:txBody>
          <a:bodyPr wrap="square" rtlCol="0">
            <a:spAutoFit/>
          </a:bodyPr>
          <a:lstStyle/>
          <a:p>
            <a:r>
              <a:rPr lang="en-US" dirty="0"/>
              <a:t>Shifting the index of summation with </a:t>
            </a:r>
            <a:r>
              <a:rPr lang="en-US" i="1" dirty="0"/>
              <a:t>k</a:t>
            </a:r>
            <a:r>
              <a:rPr lang="en-US" dirty="0"/>
              <a:t> = </a:t>
            </a:r>
            <a:r>
              <a:rPr lang="en-US" i="1" dirty="0"/>
              <a:t>j</a:t>
            </a:r>
            <a:r>
              <a:rPr lang="en-US" dirty="0"/>
              <a:t> + </a:t>
            </a:r>
            <a:r>
              <a:rPr lang="en-US" dirty="0">
                <a:latin typeface="Cambria Math" panose="02040503050406030204" pitchFamily="18" charset="0"/>
                <a:ea typeface="Cambria Math" panose="02040503050406030204" pitchFamily="18" charset="0"/>
              </a:rPr>
              <a:t>1</a:t>
            </a:r>
            <a:r>
              <a:rPr lang="en-US" dirty="0"/>
              <a:t>.</a:t>
            </a:r>
            <a:endParaRPr lang="en-US" dirty="0"/>
          </a:p>
        </p:txBody>
      </p:sp>
      <p:pic>
        <p:nvPicPr>
          <p:cNvPr id="38" name="Picture 37" descr="addin_tmp.png"/>
          <p:cNvPicPr>
            <a:picLocks noChangeAspect="1"/>
          </p:cNvPicPr>
          <p:nvPr>
            <p:custDataLst>
              <p:tags r:id="rId5"/>
            </p:custDataLst>
          </p:nvPr>
        </p:nvPicPr>
        <p:blipFill>
          <a:blip r:embed="rId6" cstate="print"/>
          <a:stretch>
            <a:fillRect/>
          </a:stretch>
        </p:blipFill>
        <p:spPr>
          <a:xfrm>
            <a:off x="2133600" y="3581400"/>
            <a:ext cx="2263140" cy="570071"/>
          </a:xfrm>
          <a:prstGeom prst="rect">
            <a:avLst/>
          </a:prstGeom>
        </p:spPr>
      </p:pic>
      <p:sp>
        <p:nvSpPr>
          <p:cNvPr id="26" name="TextBox 25"/>
          <p:cNvSpPr txBox="1"/>
          <p:nvPr/>
        </p:nvSpPr>
        <p:spPr>
          <a:xfrm>
            <a:off x="4495800" y="3505200"/>
            <a:ext cx="4495800" cy="646331"/>
          </a:xfrm>
          <a:prstGeom prst="rect">
            <a:avLst/>
          </a:prstGeom>
          <a:noFill/>
        </p:spPr>
        <p:txBody>
          <a:bodyPr wrap="square" rtlCol="0">
            <a:spAutoFit/>
          </a:bodyPr>
          <a:lstStyle/>
          <a:p>
            <a:r>
              <a:rPr lang="en-US" dirty="0"/>
              <a:t>Removing </a:t>
            </a:r>
            <a:r>
              <a:rPr lang="en-US" i="1" dirty="0"/>
              <a:t>k</a:t>
            </a:r>
            <a:r>
              <a:rPr lang="en-US" dirty="0"/>
              <a:t> = </a:t>
            </a:r>
            <a:r>
              <a:rPr lang="en-US" i="1" dirty="0"/>
              <a:t>n</a:t>
            </a:r>
            <a:r>
              <a:rPr lang="en-US" dirty="0"/>
              <a:t> + </a:t>
            </a:r>
            <a:r>
              <a:rPr lang="en-US" dirty="0">
                <a:latin typeface="Cambria Math" panose="02040503050406030204" pitchFamily="18" charset="0"/>
                <a:ea typeface="Cambria Math" panose="02040503050406030204" pitchFamily="18" charset="0"/>
              </a:rPr>
              <a:t>1</a:t>
            </a:r>
            <a:r>
              <a:rPr lang="en-US" dirty="0"/>
              <a:t> term and </a:t>
            </a:r>
            <a:endParaRPr lang="en-US" dirty="0"/>
          </a:p>
          <a:p>
            <a:r>
              <a:rPr lang="en-US" dirty="0"/>
              <a:t>adding </a:t>
            </a:r>
            <a:r>
              <a:rPr lang="en-US" i="1" dirty="0"/>
              <a:t>k</a:t>
            </a:r>
            <a:r>
              <a:rPr lang="en-US" dirty="0"/>
              <a:t> = </a:t>
            </a:r>
            <a:r>
              <a:rPr lang="en-US" dirty="0">
                <a:latin typeface="Cambria Math" panose="02040503050406030204" pitchFamily="18" charset="0"/>
                <a:ea typeface="Cambria Math" panose="02040503050406030204" pitchFamily="18" charset="0"/>
              </a:rPr>
              <a:t>0</a:t>
            </a:r>
            <a:r>
              <a:rPr lang="en-US" dirty="0"/>
              <a:t> term.</a:t>
            </a:r>
            <a:endParaRPr lang="en-US" dirty="0"/>
          </a:p>
        </p:txBody>
      </p:sp>
      <p:pic>
        <p:nvPicPr>
          <p:cNvPr id="32" name="Picture 31" descr="addin_tmp.png"/>
          <p:cNvPicPr>
            <a:picLocks noChangeAspect="1"/>
          </p:cNvPicPr>
          <p:nvPr>
            <p:custDataLst>
              <p:tags r:id="rId7"/>
            </p:custDataLst>
          </p:nvPr>
        </p:nvPicPr>
        <p:blipFill>
          <a:blip r:embed="rId8" cstate="print"/>
          <a:stretch>
            <a:fillRect/>
          </a:stretch>
        </p:blipFill>
        <p:spPr>
          <a:xfrm>
            <a:off x="2362200" y="4419600"/>
            <a:ext cx="2122170" cy="287655"/>
          </a:xfrm>
          <a:prstGeom prst="rect">
            <a:avLst/>
          </a:prstGeom>
        </p:spPr>
      </p:pic>
      <p:sp>
        <p:nvSpPr>
          <p:cNvPr id="33" name="TextBox 32"/>
          <p:cNvSpPr txBox="1"/>
          <p:nvPr/>
        </p:nvSpPr>
        <p:spPr>
          <a:xfrm>
            <a:off x="4648200" y="4419600"/>
            <a:ext cx="4114800" cy="369332"/>
          </a:xfrm>
          <a:prstGeom prst="rect">
            <a:avLst/>
          </a:prstGeom>
          <a:noFill/>
        </p:spPr>
        <p:txBody>
          <a:bodyPr wrap="square" rtlCol="0">
            <a:spAutoFit/>
          </a:bodyPr>
          <a:lstStyle/>
          <a:p>
            <a:r>
              <a:rPr lang="en-US" dirty="0"/>
              <a:t>Substituting </a:t>
            </a:r>
            <a:r>
              <a:rPr lang="en-US" i="1" dirty="0"/>
              <a:t>S</a:t>
            </a:r>
            <a:r>
              <a:rPr lang="en-US" dirty="0"/>
              <a:t> for summation formula</a:t>
            </a:r>
            <a:endParaRPr lang="en-US" dirty="0"/>
          </a:p>
        </p:txBody>
      </p:sp>
      <p:pic>
        <p:nvPicPr>
          <p:cNvPr id="35" name="Picture 34" descr="addin_tmp.png"/>
          <p:cNvPicPr>
            <a:picLocks noChangeAspect="1"/>
          </p:cNvPicPr>
          <p:nvPr>
            <p:custDataLst>
              <p:tags r:id="rId9"/>
            </p:custDataLst>
          </p:nvPr>
        </p:nvPicPr>
        <p:blipFill>
          <a:blip r:embed="rId10" cstate="print"/>
          <a:stretch>
            <a:fillRect/>
          </a:stretch>
        </p:blipFill>
        <p:spPr>
          <a:xfrm>
            <a:off x="2209800" y="5029200"/>
            <a:ext cx="2613660" cy="287655"/>
          </a:xfrm>
          <a:prstGeom prst="rect">
            <a:avLst/>
          </a:prstGeom>
        </p:spPr>
      </p:pic>
      <p:pic>
        <p:nvPicPr>
          <p:cNvPr id="46" name="Picture 45" descr="addin_tmp.png"/>
          <p:cNvPicPr>
            <a:picLocks noChangeAspect="1"/>
          </p:cNvPicPr>
          <p:nvPr>
            <p:custDataLst>
              <p:tags r:id="rId11"/>
            </p:custDataLst>
          </p:nvPr>
        </p:nvPicPr>
        <p:blipFill>
          <a:blip r:embed="rId12" cstate="print"/>
          <a:stretch>
            <a:fillRect/>
          </a:stretch>
        </p:blipFill>
        <p:spPr>
          <a:xfrm>
            <a:off x="2667000" y="5562600"/>
            <a:ext cx="1307306" cy="420053"/>
          </a:xfrm>
          <a:prstGeom prst="rect">
            <a:avLst/>
          </a:prstGeom>
        </p:spPr>
      </p:pic>
      <p:sp>
        <p:nvSpPr>
          <p:cNvPr id="39" name="TextBox 38"/>
          <p:cNvSpPr txBox="1"/>
          <p:nvPr/>
        </p:nvSpPr>
        <p:spPr>
          <a:xfrm>
            <a:off x="1066800" y="4800600"/>
            <a:ext cx="914400" cy="584775"/>
          </a:xfrm>
          <a:prstGeom prst="rect">
            <a:avLst/>
          </a:prstGeom>
          <a:noFill/>
        </p:spPr>
        <p:txBody>
          <a:bodyPr wrap="square" rtlCol="0">
            <a:spAutoFit/>
          </a:bodyPr>
          <a:lstStyle/>
          <a:p>
            <a:r>
              <a:rPr lang="en-US" sz="3200" b="1" dirty="0">
                <a:latin typeface="Cambria Math" panose="02040503050406030204" pitchFamily="18" charset="0"/>
                <a:ea typeface="Cambria Math" panose="02040503050406030204" pitchFamily="18" charset="0"/>
              </a:rPr>
              <a:t>∴</a:t>
            </a:r>
            <a:endParaRPr lang="en-US" sz="3200" b="1" dirty="0">
              <a:latin typeface="Cambria Math" panose="02040503050406030204" pitchFamily="18" charset="0"/>
              <a:ea typeface="Cambria Math" panose="02040503050406030204" pitchFamily="18" charset="0"/>
            </a:endParaRPr>
          </a:p>
        </p:txBody>
      </p:sp>
      <p:sp>
        <p:nvSpPr>
          <p:cNvPr id="41" name="TextBox 40"/>
          <p:cNvSpPr txBox="1"/>
          <p:nvPr/>
        </p:nvSpPr>
        <p:spPr>
          <a:xfrm>
            <a:off x="4419600" y="5638800"/>
            <a:ext cx="2133600" cy="369332"/>
          </a:xfrm>
          <a:prstGeom prst="rect">
            <a:avLst/>
          </a:prstGeom>
          <a:noFill/>
        </p:spPr>
        <p:txBody>
          <a:bodyPr wrap="square" rtlCol="0">
            <a:spAutoFit/>
          </a:bodyPr>
          <a:lstStyle/>
          <a:p>
            <a:r>
              <a:rPr lang="en-US" dirty="0"/>
              <a:t>if r </a:t>
            </a:r>
            <a:r>
              <a:rPr lang="en-US" dirty="0">
                <a:latin typeface="Cambria Math" panose="02040503050406030204"/>
                <a:ea typeface="Cambria Math" panose="02040503050406030204"/>
              </a:rPr>
              <a:t>≠1</a:t>
            </a:r>
            <a:endParaRPr lang="en-US" dirty="0"/>
          </a:p>
        </p:txBody>
      </p:sp>
      <p:sp>
        <p:nvSpPr>
          <p:cNvPr id="42" name="TextBox 41"/>
          <p:cNvSpPr txBox="1"/>
          <p:nvPr/>
        </p:nvSpPr>
        <p:spPr>
          <a:xfrm>
            <a:off x="5334000" y="6248400"/>
            <a:ext cx="2133600" cy="369332"/>
          </a:xfrm>
          <a:prstGeom prst="rect">
            <a:avLst/>
          </a:prstGeom>
          <a:noFill/>
        </p:spPr>
        <p:txBody>
          <a:bodyPr wrap="square" rtlCol="0">
            <a:spAutoFit/>
          </a:bodyPr>
          <a:lstStyle/>
          <a:p>
            <a:r>
              <a:rPr lang="en-US" dirty="0"/>
              <a:t>if r</a:t>
            </a:r>
            <a:r>
              <a:rPr lang="en-US" dirty="0">
                <a:latin typeface="Cambria Math" panose="02040503050406030204"/>
                <a:ea typeface="Cambria Math" panose="02040503050406030204"/>
              </a:rPr>
              <a:t> = 1</a:t>
            </a:r>
            <a:endParaRPr lang="en-US" dirty="0"/>
          </a:p>
        </p:txBody>
      </p:sp>
      <p:pic>
        <p:nvPicPr>
          <p:cNvPr id="45" name="Picture 44" descr="addin_tmp.png"/>
          <p:cNvPicPr>
            <a:picLocks noChangeAspect="1"/>
          </p:cNvPicPr>
          <p:nvPr>
            <p:custDataLst>
              <p:tags r:id="rId13"/>
            </p:custDataLst>
          </p:nvPr>
        </p:nvPicPr>
        <p:blipFill>
          <a:blip r:embed="rId14" cstate="print"/>
          <a:stretch>
            <a:fillRect/>
          </a:stretch>
        </p:blipFill>
        <p:spPr>
          <a:xfrm>
            <a:off x="2286000" y="6096000"/>
            <a:ext cx="2638901" cy="547211"/>
          </a:xfrm>
          <a:prstGeom prst="rect">
            <a:avLst/>
          </a:prstGeom>
        </p:spPr>
      </p:pic>
      <p:sp>
        <p:nvSpPr>
          <p:cNvPr id="16" name="TextBox 15"/>
          <p:cNvSpPr txBox="1"/>
          <p:nvPr/>
        </p:nvSpPr>
        <p:spPr>
          <a:xfrm>
            <a:off x="3581400" y="2133600"/>
            <a:ext cx="5334000" cy="369332"/>
          </a:xfrm>
          <a:prstGeom prst="rect">
            <a:avLst/>
          </a:prstGeom>
          <a:noFill/>
        </p:spPr>
        <p:txBody>
          <a:bodyPr wrap="square" rtlCol="0">
            <a:spAutoFit/>
          </a:bodyPr>
          <a:lstStyle/>
          <a:p>
            <a:r>
              <a:rPr lang="en-US" dirty="0"/>
              <a:t>From previous slide.</a:t>
            </a:r>
            <a:endParaRPr lang="en-US"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Useful Summation Formulae </a:t>
            </a:r>
            <a:endParaRPr lang="en-US" dirty="0"/>
          </a:p>
        </p:txBody>
      </p:sp>
      <p:pic>
        <p:nvPicPr>
          <p:cNvPr id="4" name="Content Placeholder 3" descr="table28.jpg"/>
          <p:cNvPicPr>
            <a:picLocks noGrp="1" noChangeAspect="1"/>
          </p:cNvPicPr>
          <p:nvPr>
            <p:ph idx="1"/>
          </p:nvPr>
        </p:nvPicPr>
        <p:blipFill>
          <a:blip r:embed="rId1"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r>
              <a:rPr lang="en-US" dirty="0"/>
              <a:t>Later we will prove some of these by induction.</a:t>
            </a:r>
            <a:endParaRPr lang="en-US" dirty="0"/>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r>
              <a:rPr lang="en-US" dirty="0"/>
              <a:t>Proof in text </a:t>
            </a:r>
            <a:endParaRPr lang="en-US" dirty="0"/>
          </a:p>
          <a:p>
            <a:r>
              <a:rPr lang="en-US" dirty="0"/>
              <a:t>(requires calculus)</a:t>
            </a:r>
            <a:endParaRPr lang="en-US" dirty="0"/>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r>
              <a:rPr lang="en-US" dirty="0"/>
              <a:t>Geometric Series: We just proved this.</a:t>
            </a:r>
            <a:endParaRPr lang="en-US" dirty="0"/>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Matrices</a:t>
            </a:r>
            <a:endParaRPr lang="en-US" dirty="0"/>
          </a:p>
        </p:txBody>
      </p:sp>
      <p:sp>
        <p:nvSpPr>
          <p:cNvPr id="3" name="Subtitle 2"/>
          <p:cNvSpPr>
            <a:spLocks noGrp="1"/>
          </p:cNvSpPr>
          <p:nvPr>
            <p:ph type="subTitle" idx="1"/>
          </p:nvPr>
        </p:nvSpPr>
        <p:spPr/>
        <p:txBody>
          <a:bodyPr/>
          <a:lstStyle/>
          <a:p>
            <a:r>
              <a:rPr lang="en-US" dirty="0"/>
              <a:t>Section 2.6</a:t>
            </a:r>
            <a:endParaRPr 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endParaRPr lang="en-US" dirty="0"/>
          </a:p>
        </p:txBody>
      </p:sp>
      <p:sp>
        <p:nvSpPr>
          <p:cNvPr id="3" name="Content Placeholder 2"/>
          <p:cNvSpPr>
            <a:spLocks noGrp="1"/>
          </p:cNvSpPr>
          <p:nvPr>
            <p:ph idx="1"/>
          </p:nvPr>
        </p:nvSpPr>
        <p:spPr/>
        <p:txBody>
          <a:bodyPr>
            <a:normAutofit/>
          </a:bodyPr>
          <a:lstStyle/>
          <a:p>
            <a:r>
              <a:rPr lang="en-US" dirty="0"/>
              <a:t>Definition of a Matrix</a:t>
            </a:r>
            <a:endParaRPr lang="en-US" dirty="0"/>
          </a:p>
          <a:p>
            <a:r>
              <a:rPr lang="en-US" dirty="0"/>
              <a:t>Matrix Arithmetic</a:t>
            </a:r>
            <a:endParaRPr lang="en-US" dirty="0"/>
          </a:p>
          <a:p>
            <a:r>
              <a:rPr lang="en-US" dirty="0"/>
              <a:t>Transposes and Powers</a:t>
            </a:r>
            <a:endParaRPr lang="en-US" dirty="0"/>
          </a:p>
          <a:p>
            <a:r>
              <a:rPr lang="en-US"/>
              <a:t>Zero-One Matrices </a:t>
            </a:r>
            <a:endParaRPr lang="en-US" dirty="0"/>
          </a:p>
          <a:p>
            <a:pPr>
              <a:buNone/>
            </a:pPr>
            <a:endParaRPr 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Matrices</a:t>
            </a:r>
            <a:endParaRPr lang="en-US" dirty="0"/>
          </a:p>
        </p:txBody>
      </p:sp>
      <p:sp>
        <p:nvSpPr>
          <p:cNvPr id="3" name="Content Placeholder 2"/>
          <p:cNvSpPr>
            <a:spLocks noGrp="1"/>
          </p:cNvSpPr>
          <p:nvPr>
            <p:ph idx="1"/>
          </p:nvPr>
        </p:nvSpPr>
        <p:spPr/>
        <p:txBody>
          <a:bodyPr>
            <a:normAutofit fontScale="85000" lnSpcReduction="10000"/>
          </a:bodyPr>
          <a:lstStyle/>
          <a:p>
            <a:r>
              <a:rPr lang="en-US" dirty="0"/>
              <a:t>Matrices are useful discrete structures that can be used in many ways. For example, they are used to:</a:t>
            </a:r>
            <a:endParaRPr lang="en-US" dirty="0"/>
          </a:p>
          <a:p>
            <a:pPr lvl="1"/>
            <a:r>
              <a:rPr lang="en-US" dirty="0"/>
              <a:t>describe certain types of functions known as linear transformations.</a:t>
            </a:r>
            <a:endParaRPr lang="en-US" dirty="0"/>
          </a:p>
          <a:p>
            <a:pPr lvl="1"/>
            <a:r>
              <a:rPr lang="en-US" dirty="0"/>
              <a:t>Express which vertices of a graph are connected by edges (see Chapter 10).</a:t>
            </a:r>
            <a:endParaRPr lang="en-US" dirty="0"/>
          </a:p>
          <a:p>
            <a:r>
              <a:rPr lang="en-US" dirty="0"/>
              <a:t>In later chapters, we will see matrices used to build models of:</a:t>
            </a:r>
            <a:endParaRPr lang="en-US" dirty="0"/>
          </a:p>
          <a:p>
            <a:pPr lvl="1"/>
            <a:r>
              <a:rPr lang="en-US" dirty="0"/>
              <a:t>Transportation systems.</a:t>
            </a:r>
            <a:endParaRPr lang="en-US" dirty="0"/>
          </a:p>
          <a:p>
            <a:pPr lvl="1"/>
            <a:r>
              <a:rPr lang="en-US" dirty="0"/>
              <a:t>Communication networks.</a:t>
            </a:r>
            <a:endParaRPr lang="en-US" dirty="0"/>
          </a:p>
          <a:p>
            <a:r>
              <a:rPr lang="en-US" dirty="0"/>
              <a:t>Algorithms based on matrix models will be presented in later chapters.</a:t>
            </a:r>
            <a:endParaRPr lang="en-US" dirty="0"/>
          </a:p>
          <a:p>
            <a:r>
              <a:rPr lang="en-US" dirty="0"/>
              <a:t>Here we cover the aspect of matrix arithmetic that will be needed later. </a:t>
            </a:r>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a:t>
            </a:r>
            <a:r>
              <a:rPr lang="en-US" i="1" dirty="0"/>
              <a:t>matrix </a:t>
            </a:r>
            <a:r>
              <a:rPr lang="en-US" dirty="0"/>
              <a:t>is a rectangular array of numbers. A matrix with </a:t>
            </a:r>
            <a:r>
              <a:rPr lang="en-US" i="1" dirty="0"/>
              <a:t>m </a:t>
            </a:r>
            <a:r>
              <a:rPr lang="en-US" dirty="0"/>
              <a:t>rows and </a:t>
            </a:r>
            <a:r>
              <a:rPr lang="en-US" i="1" dirty="0"/>
              <a:t>n</a:t>
            </a:r>
            <a:r>
              <a:rPr lang="en-US" dirty="0"/>
              <a:t> columns is called an </a:t>
            </a:r>
            <a:r>
              <a:rPr lang="en-US" i="1" dirty="0">
                <a:latin typeface="Cambria Math" panose="02040503050406030204" pitchFamily="18" charset="0"/>
                <a:ea typeface="Cambria Math" panose="02040503050406030204" pitchFamily="18" charset="0"/>
              </a:rPr>
              <a:t>m  </a:t>
            </a:r>
            <a:r>
              <a:rPr lang="en-US" dirty="0">
                <a:latin typeface="Cambria Math" panose="02040503050406030204" pitchFamily="18" charset="0"/>
                <a:ea typeface="Cambria Math" panose="02040503050406030204" pitchFamily="18" charset="0"/>
                <a:sym typeface="Symbol" panose="05050102010706020507"/>
              </a:rPr>
              <a:t> </a:t>
            </a:r>
            <a:r>
              <a:rPr lang="en-US" i="1" dirty="0">
                <a:latin typeface="Cambria Math" panose="02040503050406030204" pitchFamily="18" charset="0"/>
                <a:ea typeface="Cambria Math" panose="02040503050406030204" pitchFamily="18" charset="0"/>
                <a:sym typeface="Symbol" panose="05050102010706020507"/>
              </a:rPr>
              <a:t> n</a:t>
            </a:r>
            <a:r>
              <a:rPr lang="en-US" i="1" dirty="0">
                <a:latin typeface="Cambria Math" panose="02040503050406030204" pitchFamily="18" charset="0"/>
                <a:ea typeface="Cambria Math" panose="02040503050406030204" pitchFamily="18" charset="0"/>
              </a:rPr>
              <a:t> </a:t>
            </a:r>
            <a:r>
              <a:rPr lang="en-US" dirty="0"/>
              <a:t>matrix. </a:t>
            </a:r>
            <a:endParaRPr lang="en-US" dirty="0"/>
          </a:p>
          <a:p>
            <a:pPr lvl="1"/>
            <a:r>
              <a:rPr lang="en-US" sz="2000" dirty="0"/>
              <a:t>The plural of matrix is </a:t>
            </a:r>
            <a:r>
              <a:rPr lang="en-US" sz="2000" i="1" dirty="0"/>
              <a:t>matrices</a:t>
            </a:r>
            <a:r>
              <a:rPr lang="en-US" sz="2000" dirty="0"/>
              <a:t>.</a:t>
            </a:r>
            <a:endParaRPr lang="en-US" sz="2000" dirty="0"/>
          </a:p>
          <a:p>
            <a:pPr lvl="1"/>
            <a:r>
              <a:rPr lang="en-US" sz="2000" dirty="0"/>
              <a:t> A matrix with the same number of rows as columns is called </a:t>
            </a:r>
            <a:r>
              <a:rPr lang="en-US" sz="2000" i="1" dirty="0"/>
              <a:t>square</a:t>
            </a:r>
            <a:r>
              <a:rPr lang="en-US" sz="2000" dirty="0"/>
              <a:t>. </a:t>
            </a:r>
            <a:endParaRPr lang="en-US" sz="2000" dirty="0"/>
          </a:p>
          <a:p>
            <a:pPr lvl="1"/>
            <a:r>
              <a:rPr lang="en-US" sz="2000" dirty="0"/>
              <a:t>Two matrices are </a:t>
            </a:r>
            <a:r>
              <a:rPr lang="en-US" sz="2000" i="1" dirty="0"/>
              <a:t>equal</a:t>
            </a:r>
            <a:r>
              <a:rPr lang="en-US" sz="2000" dirty="0"/>
              <a:t> if they have the same number of rows and the same number of columns and the corresponding entries in every position are equal. </a:t>
            </a:r>
            <a:endParaRPr lang="en-US" sz="2000" dirty="0">
              <a:latin typeface="Cambria Math" panose="02040503050406030204" pitchFamily="18" charset="0"/>
              <a:ea typeface="Cambria Math" panose="02040503050406030204" pitchFamily="18" charset="0"/>
            </a:endParaRPr>
          </a:p>
        </p:txBody>
      </p:sp>
      <p:pic>
        <p:nvPicPr>
          <p:cNvPr id="5" name="Picture 4" descr="addin_tmp.png"/>
          <p:cNvPicPr>
            <a:picLocks noChangeAspect="1"/>
          </p:cNvPicPr>
          <p:nvPr>
            <p:custDataLst>
              <p:tags r:id="rId1"/>
            </p:custDataLst>
          </p:nvPr>
        </p:nvPicPr>
        <p:blipFill>
          <a:blip r:embed="rId2" cstate="print"/>
          <a:stretch>
            <a:fillRect/>
          </a:stretch>
        </p:blipFill>
        <p:spPr>
          <a:xfrm>
            <a:off x="5486400" y="5181600"/>
            <a:ext cx="933450" cy="912495"/>
          </a:xfrm>
          <a:prstGeom prst="rect">
            <a:avLst/>
          </a:prstGeom>
        </p:spPr>
      </p:pic>
      <p:sp>
        <p:nvSpPr>
          <p:cNvPr id="6" name="TextBox 5"/>
          <p:cNvSpPr txBox="1"/>
          <p:nvPr/>
        </p:nvSpPr>
        <p:spPr>
          <a:xfrm>
            <a:off x="2514600" y="5486400"/>
            <a:ext cx="2286000" cy="461665"/>
          </a:xfrm>
          <a:prstGeom prst="rect">
            <a:avLst/>
          </a:prstGeom>
          <a:noFill/>
        </p:spPr>
        <p:txBody>
          <a:bodyPr wrap="square" rtlCol="0">
            <a:spAutoFit/>
          </a:bodyPr>
          <a:lstStyle/>
          <a:p>
            <a:r>
              <a:rPr lang="en-US" sz="2400" dirty="0"/>
              <a:t> </a:t>
            </a:r>
            <a:r>
              <a:rPr lang="en-US" sz="2400" dirty="0">
                <a:latin typeface="Cambria Math" panose="02040503050406030204" pitchFamily="18" charset="0"/>
                <a:ea typeface="Cambria Math" panose="02040503050406030204" pitchFamily="18" charset="0"/>
              </a:rPr>
              <a:t>3 </a:t>
            </a:r>
            <a:r>
              <a:rPr lang="en-US" sz="2400" i="1" dirty="0">
                <a:latin typeface="Cambria Math" panose="02040503050406030204" pitchFamily="18" charset="0"/>
                <a:ea typeface="Cambria Math" panose="02040503050406030204" pitchFamily="18" charset="0"/>
              </a:rPr>
              <a:t> </a:t>
            </a:r>
            <a:r>
              <a:rPr lang="en-US" sz="2400" i="1" dirty="0">
                <a:latin typeface="Cambria Math" panose="02040503050406030204" pitchFamily="18" charset="0"/>
                <a:ea typeface="Cambria Math" panose="02040503050406030204" pitchFamily="18" charset="0"/>
                <a:sym typeface="Symbol" panose="05050102010706020507"/>
              </a:rPr>
              <a:t>  </a:t>
            </a:r>
            <a:r>
              <a:rPr lang="en-US" sz="2400" dirty="0">
                <a:latin typeface="Cambria Math" panose="02040503050406030204" pitchFamily="18" charset="0"/>
                <a:ea typeface="Cambria Math" panose="02040503050406030204" pitchFamily="18" charset="0"/>
                <a:sym typeface="Symbol" panose="05050102010706020507"/>
              </a:rPr>
              <a:t>2</a:t>
            </a:r>
            <a:r>
              <a:rPr lang="en-US" sz="2400" i="1" dirty="0">
                <a:latin typeface="Cambria Math" panose="02040503050406030204" pitchFamily="18" charset="0"/>
                <a:ea typeface="Cambria Math" panose="02040503050406030204" pitchFamily="18" charset="0"/>
                <a:sym typeface="Symbol" panose="05050102010706020507"/>
              </a:rPr>
              <a:t> </a:t>
            </a:r>
            <a:r>
              <a:rPr lang="en-US" sz="2400" dirty="0">
                <a:latin typeface="Cambria Math" panose="02040503050406030204" pitchFamily="18" charset="0"/>
                <a:ea typeface="Cambria Math" panose="02040503050406030204" pitchFamily="18" charset="0"/>
                <a:sym typeface="Symbol" panose="05050102010706020507"/>
              </a:rPr>
              <a:t>matrix</a:t>
            </a:r>
            <a:endParaRPr lang="en-US" sz="2400" dirty="0">
              <a:latin typeface="Cambria Math" panose="02040503050406030204" pitchFamily="18" charset="0"/>
              <a:ea typeface="Cambria Math" panose="02040503050406030204" pitchFamily="18" charset="0"/>
            </a:endParaRPr>
          </a:p>
        </p:txBody>
      </p:sp>
      <p:pic>
        <p:nvPicPr>
          <p:cNvPr id="8" name="Picture 7" descr="addin_tmp.png"/>
          <p:cNvPicPr>
            <a:picLocks noChangeAspect="1"/>
          </p:cNvPicPr>
          <p:nvPr>
            <p:custDataLst>
              <p:tags r:id="rId3"/>
            </p:custDataLst>
          </p:nvPr>
        </p:nvPicPr>
        <p:blipFill>
          <a:blip r:embed="rId4" cstate="print"/>
          <a:stretch>
            <a:fillRect/>
          </a:stretch>
        </p:blipFill>
        <p:spPr>
          <a:xfrm>
            <a:off x="2514600" y="2895600"/>
            <a:ext cx="154781" cy="152400"/>
          </a:xfrm>
          <a:prstGeom prst="rect">
            <a:avLst/>
          </a:prstGeom>
        </p:spPr>
      </p:pic>
      <p:pic>
        <p:nvPicPr>
          <p:cNvPr id="9" name="Picture 8" descr="addin_tmp.png"/>
          <p:cNvPicPr>
            <a:picLocks noChangeAspect="1"/>
          </p:cNvPicPr>
          <p:nvPr>
            <p:custDataLst>
              <p:tags r:id="rId5"/>
            </p:custDataLst>
          </p:nvPr>
        </p:nvPicPr>
        <p:blipFill>
          <a:blip r:embed="rId4" cstate="print"/>
          <a:stretch>
            <a:fillRect/>
          </a:stretch>
        </p:blipFill>
        <p:spPr>
          <a:xfrm>
            <a:off x="2895600" y="5638800"/>
            <a:ext cx="154781" cy="152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endParaRPr lang="en-IN" dirty="0"/>
          </a:p>
        </p:txBody>
      </p:sp>
      <p:pic>
        <p:nvPicPr>
          <p:cNvPr id="5" name="Picture 4"/>
          <p:cNvPicPr>
            <a:picLocks noChangeAspect="1"/>
          </p:cNvPicPr>
          <p:nvPr/>
        </p:nvPicPr>
        <p:blipFill>
          <a:blip r:embed="rId1"/>
          <a:stretch>
            <a:fillRect/>
          </a:stretch>
        </p:blipFill>
        <p:spPr>
          <a:xfrm>
            <a:off x="0" y="2286000"/>
            <a:ext cx="9144000" cy="1708994"/>
          </a:xfrm>
          <a:prstGeom prst="rect">
            <a:avLst/>
          </a:prstGeom>
        </p:spPr>
      </p:pic>
      <p:pic>
        <p:nvPicPr>
          <p:cNvPr id="6" name="Picture 5"/>
          <p:cNvPicPr>
            <a:picLocks noChangeAspect="1"/>
          </p:cNvPicPr>
          <p:nvPr/>
        </p:nvPicPr>
        <p:blipFill>
          <a:blip r:embed="rId2"/>
          <a:stretch>
            <a:fillRect/>
          </a:stretch>
        </p:blipFill>
        <p:spPr>
          <a:xfrm>
            <a:off x="0" y="4724400"/>
            <a:ext cx="9144000" cy="15762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Let </a:t>
            </a:r>
            <a:r>
              <a:rPr lang="en-US" i="1" dirty="0"/>
              <a:t>m</a:t>
            </a:r>
            <a:r>
              <a:rPr lang="en-US" dirty="0"/>
              <a:t> and </a:t>
            </a:r>
            <a:r>
              <a:rPr lang="en-US" i="1" dirty="0"/>
              <a:t>n</a:t>
            </a:r>
            <a:r>
              <a:rPr lang="en-US" dirty="0"/>
              <a:t> be positive integers and let</a:t>
            </a:r>
            <a:endParaRPr lang="en-US" dirty="0"/>
          </a:p>
          <a:p>
            <a:endParaRPr lang="en-US" dirty="0"/>
          </a:p>
          <a:p>
            <a:endParaRPr lang="en-US" dirty="0"/>
          </a:p>
          <a:p>
            <a:pPr>
              <a:buNone/>
            </a:pPr>
            <a:endParaRPr lang="en-US" dirty="0"/>
          </a:p>
          <a:p>
            <a:r>
              <a:rPr lang="en-US" dirty="0"/>
              <a:t>The </a:t>
            </a:r>
            <a:r>
              <a:rPr lang="en-US" i="1" dirty="0" err="1"/>
              <a:t>i</a:t>
            </a:r>
            <a:r>
              <a:rPr lang="en-US" dirty="0" err="1"/>
              <a:t>th</a:t>
            </a:r>
            <a:r>
              <a:rPr lang="en-US" dirty="0"/>
              <a:t> row of </a:t>
            </a:r>
            <a:r>
              <a:rPr lang="en-US" b="1" dirty="0"/>
              <a:t>A</a:t>
            </a:r>
            <a:r>
              <a:rPr lang="en-US" dirty="0"/>
              <a:t> is the </a:t>
            </a:r>
            <a:r>
              <a:rPr lang="en-US" dirty="0">
                <a:latin typeface="Cambria Math" panose="02040503050406030204" pitchFamily="18" charset="0"/>
                <a:ea typeface="Cambria Math" panose="02040503050406030204" pitchFamily="18" charset="0"/>
              </a:rPr>
              <a:t>1 </a:t>
            </a:r>
            <a:r>
              <a:rPr lang="en-US" i="1"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sym typeface="Symbol" panose="05050102010706020507"/>
              </a:rPr>
              <a:t> n </a:t>
            </a:r>
            <a:r>
              <a:rPr lang="en-US" dirty="0">
                <a:latin typeface="Cambria Math" panose="02040503050406030204" pitchFamily="18" charset="0"/>
                <a:ea typeface="Cambria Math" panose="02040503050406030204" pitchFamily="18" charset="0"/>
                <a:sym typeface="Symbol" panose="05050102010706020507"/>
              </a:rPr>
              <a:t>matrix</a:t>
            </a:r>
            <a:r>
              <a:rPr lang="en-US" i="1" dirty="0">
                <a:latin typeface="Cambria Math" panose="02040503050406030204" pitchFamily="18" charset="0"/>
                <a:ea typeface="Cambria Math" panose="02040503050406030204" pitchFamily="18" charset="0"/>
                <a:sym typeface="Symbol" panose="05050102010706020507"/>
              </a:rPr>
              <a:t> </a:t>
            </a:r>
            <a:r>
              <a:rPr lang="en-US" dirty="0">
                <a:latin typeface="Cambria Math" panose="02040503050406030204" pitchFamily="18" charset="0"/>
                <a:ea typeface="Cambria Math" panose="02040503050406030204" pitchFamily="18" charset="0"/>
                <a:sym typeface="Symbol" panose="05050102010706020507"/>
              </a:rPr>
              <a:t>[</a:t>
            </a:r>
            <a:r>
              <a:rPr lang="en-US" i="1" dirty="0">
                <a:ea typeface="Cambria Math" panose="02040503050406030204" pitchFamily="18" charset="0"/>
                <a:sym typeface="Symbol" panose="05050102010706020507"/>
              </a:rPr>
              <a:t>a</a:t>
            </a:r>
            <a:r>
              <a:rPr lang="en-US" i="1" baseline="-25000" dirty="0">
                <a:ea typeface="Cambria Math" panose="02040503050406030204" pitchFamily="18" charset="0"/>
                <a:sym typeface="Symbol" panose="05050102010706020507"/>
              </a:rPr>
              <a:t>i</a:t>
            </a:r>
            <a:r>
              <a:rPr lang="en-US" baseline="-25000" dirty="0">
                <a:ea typeface="Cambria Math" panose="02040503050406030204" pitchFamily="18" charset="0"/>
                <a:sym typeface="Symbol" panose="05050102010706020507"/>
              </a:rPr>
              <a:t>1</a:t>
            </a:r>
            <a:r>
              <a:rPr lang="en-US" i="1" dirty="0">
                <a:ea typeface="Cambria Math" panose="02040503050406030204" pitchFamily="18" charset="0"/>
                <a:sym typeface="Symbol" panose="05050102010706020507"/>
              </a:rPr>
              <a:t>, a</a:t>
            </a:r>
            <a:r>
              <a:rPr lang="en-US" i="1" baseline="-25000" dirty="0">
                <a:ea typeface="Cambria Math" panose="02040503050406030204" pitchFamily="18" charset="0"/>
                <a:sym typeface="Symbol" panose="05050102010706020507"/>
              </a:rPr>
              <a:t>i</a:t>
            </a:r>
            <a:r>
              <a:rPr lang="en-US" baseline="-25000" dirty="0">
                <a:ea typeface="Cambria Math" panose="02040503050406030204" pitchFamily="18" charset="0"/>
                <a:sym typeface="Symbol" panose="05050102010706020507"/>
              </a:rPr>
              <a:t>2</a:t>
            </a:r>
            <a:r>
              <a:rPr lang="en-US" i="1" dirty="0">
                <a:ea typeface="Cambria Math" panose="02040503050406030204" pitchFamily="18" charset="0"/>
                <a:sym typeface="Symbol" panose="05050102010706020507"/>
              </a:rPr>
              <a:t>,…,</a:t>
            </a:r>
            <a:r>
              <a:rPr lang="en-US" i="1" dirty="0" err="1">
                <a:ea typeface="Cambria Math" panose="02040503050406030204" pitchFamily="18" charset="0"/>
                <a:sym typeface="Symbol" panose="05050102010706020507"/>
              </a:rPr>
              <a:t>a</a:t>
            </a:r>
            <a:r>
              <a:rPr lang="en-US" i="1" baseline="-25000" dirty="0" err="1">
                <a:ea typeface="Cambria Math" panose="02040503050406030204" pitchFamily="18" charset="0"/>
                <a:sym typeface="Symbol" panose="05050102010706020507"/>
              </a:rPr>
              <a:t>in</a:t>
            </a:r>
            <a:r>
              <a:rPr lang="en-US" dirty="0">
                <a:latin typeface="Cambria Math" panose="02040503050406030204" pitchFamily="18" charset="0"/>
                <a:ea typeface="Cambria Math" panose="02040503050406030204" pitchFamily="18" charset="0"/>
                <a:sym typeface="Symbol" panose="05050102010706020507"/>
              </a:rPr>
              <a:t>].</a:t>
            </a:r>
            <a:r>
              <a:rPr lang="en-US" i="1" dirty="0">
                <a:latin typeface="Cambria Math" panose="02040503050406030204" pitchFamily="18" charset="0"/>
                <a:ea typeface="Cambria Math" panose="02040503050406030204" pitchFamily="18" charset="0"/>
                <a:sym typeface="Symbol" panose="05050102010706020507"/>
              </a:rPr>
              <a:t>   </a:t>
            </a:r>
            <a:r>
              <a:rPr lang="en-US" dirty="0">
                <a:latin typeface="Cambria Math" panose="02040503050406030204" pitchFamily="18" charset="0"/>
                <a:ea typeface="Cambria Math" panose="02040503050406030204" pitchFamily="18" charset="0"/>
                <a:sym typeface="Symbol" panose="05050102010706020507"/>
              </a:rPr>
              <a:t>The </a:t>
            </a:r>
            <a:r>
              <a:rPr lang="en-US" i="1" dirty="0" err="1">
                <a:ea typeface="Cambria Math" panose="02040503050406030204" pitchFamily="18" charset="0"/>
                <a:sym typeface="Symbol" panose="05050102010706020507"/>
              </a:rPr>
              <a:t>j</a:t>
            </a:r>
            <a:r>
              <a:rPr lang="en-US" dirty="0" err="1">
                <a:latin typeface="Cambria Math" panose="02040503050406030204" pitchFamily="18" charset="0"/>
                <a:ea typeface="Cambria Math" panose="02040503050406030204" pitchFamily="18" charset="0"/>
                <a:sym typeface="Symbol" panose="05050102010706020507"/>
              </a:rPr>
              <a:t>th</a:t>
            </a:r>
            <a:r>
              <a:rPr lang="en-US" dirty="0">
                <a:latin typeface="Cambria Math" panose="02040503050406030204" pitchFamily="18" charset="0"/>
                <a:ea typeface="Cambria Math" panose="02040503050406030204" pitchFamily="18" charset="0"/>
                <a:sym typeface="Symbol" panose="05050102010706020507"/>
              </a:rPr>
              <a:t> column of </a:t>
            </a:r>
            <a:r>
              <a:rPr lang="en-US" b="1" dirty="0">
                <a:ea typeface="Cambria Math" panose="02040503050406030204" pitchFamily="18" charset="0"/>
                <a:sym typeface="Symbol" panose="05050102010706020507"/>
              </a:rPr>
              <a:t>A</a:t>
            </a:r>
            <a:r>
              <a:rPr lang="en-US" dirty="0">
                <a:latin typeface="Cambria Math" panose="02040503050406030204" pitchFamily="18" charset="0"/>
                <a:ea typeface="Cambria Math" panose="02040503050406030204" pitchFamily="18" charset="0"/>
                <a:sym typeface="Symbol" panose="05050102010706020507"/>
              </a:rPr>
              <a:t> is the </a:t>
            </a:r>
            <a:r>
              <a:rPr lang="en-US" i="1" dirty="0">
                <a:ea typeface="Cambria Math" panose="02040503050406030204" pitchFamily="18" charset="0"/>
                <a:sym typeface="Symbol" panose="05050102010706020507"/>
              </a:rPr>
              <a:t>m </a:t>
            </a:r>
            <a:r>
              <a:rPr lang="en-US" i="1" dirty="0">
                <a:ea typeface="Cambria Math" panose="02040503050406030204" pitchFamily="18" charset="0"/>
              </a:rPr>
              <a:t> </a:t>
            </a:r>
            <a:r>
              <a:rPr lang="en-US" dirty="0">
                <a:latin typeface="Cambria Math" panose="02040503050406030204" pitchFamily="18" charset="0"/>
                <a:ea typeface="Cambria Math" panose="02040503050406030204" pitchFamily="18" charset="0"/>
                <a:sym typeface="Symbol" panose="05050102010706020507"/>
              </a:rPr>
              <a:t> </a:t>
            </a:r>
            <a:r>
              <a:rPr lang="en-US" i="1" dirty="0">
                <a:latin typeface="Cambria Math" panose="02040503050406030204" pitchFamily="18" charset="0"/>
                <a:ea typeface="Cambria Math" panose="02040503050406030204" pitchFamily="18" charset="0"/>
                <a:sym typeface="Symbol" panose="05050102010706020507"/>
              </a:rPr>
              <a:t>  </a:t>
            </a:r>
            <a:r>
              <a:rPr lang="en-US" dirty="0">
                <a:latin typeface="Cambria Math" panose="02040503050406030204" pitchFamily="18" charset="0"/>
                <a:ea typeface="Cambria Math" panose="02040503050406030204" pitchFamily="18" charset="0"/>
                <a:sym typeface="Symbol" panose="05050102010706020507"/>
              </a:rPr>
              <a:t>1</a:t>
            </a:r>
            <a:r>
              <a:rPr lang="en-US" i="1" dirty="0">
                <a:latin typeface="Cambria Math" panose="02040503050406030204" pitchFamily="18" charset="0"/>
                <a:ea typeface="Cambria Math" panose="02040503050406030204" pitchFamily="18" charset="0"/>
                <a:sym typeface="Symbol" panose="05050102010706020507"/>
              </a:rPr>
              <a:t> matrix:</a:t>
            </a:r>
            <a:endParaRPr lang="en-US" i="1" dirty="0">
              <a:latin typeface="Cambria Math" panose="02040503050406030204" pitchFamily="18" charset="0"/>
              <a:ea typeface="Cambria Math" panose="02040503050406030204" pitchFamily="18" charset="0"/>
              <a:sym typeface="Symbol" panose="05050102010706020507"/>
            </a:endParaRPr>
          </a:p>
          <a:p>
            <a:endParaRPr lang="en-US" i="1" dirty="0">
              <a:latin typeface="Cambria Math" panose="02040503050406030204" pitchFamily="18" charset="0"/>
              <a:ea typeface="Cambria Math" panose="02040503050406030204" pitchFamily="18" charset="0"/>
              <a:sym typeface="Symbol" panose="05050102010706020507"/>
            </a:endParaRPr>
          </a:p>
          <a:p>
            <a:endParaRPr lang="en-US" dirty="0"/>
          </a:p>
          <a:p>
            <a:r>
              <a:rPr lang="en-US" dirty="0"/>
              <a:t>The (</a:t>
            </a:r>
            <a:r>
              <a:rPr lang="en-US" i="1" dirty="0" err="1"/>
              <a:t>i,j</a:t>
            </a:r>
            <a:r>
              <a:rPr lang="en-US" dirty="0"/>
              <a:t>)</a:t>
            </a:r>
            <a:r>
              <a:rPr lang="en-US" dirty="0" err="1"/>
              <a:t>th</a:t>
            </a:r>
            <a:r>
              <a:rPr lang="en-US" i="1" dirty="0"/>
              <a:t>  element </a:t>
            </a:r>
            <a:r>
              <a:rPr lang="en-US" dirty="0"/>
              <a:t>or</a:t>
            </a:r>
            <a:r>
              <a:rPr lang="en-US" i="1" dirty="0"/>
              <a:t> entry </a:t>
            </a:r>
            <a:r>
              <a:rPr lang="en-US" dirty="0"/>
              <a:t>of </a:t>
            </a:r>
            <a:r>
              <a:rPr lang="en-US" b="1" dirty="0"/>
              <a:t>A </a:t>
            </a:r>
            <a:r>
              <a:rPr lang="en-US" dirty="0"/>
              <a:t>is the </a:t>
            </a:r>
            <a:endParaRPr lang="en-US" dirty="0"/>
          </a:p>
          <a:p>
            <a:pPr>
              <a:buNone/>
            </a:pPr>
            <a:r>
              <a:rPr lang="en-US" b="1" dirty="0"/>
              <a:t>    </a:t>
            </a:r>
            <a:r>
              <a:rPr lang="en-US" dirty="0"/>
              <a:t>element </a:t>
            </a:r>
            <a:r>
              <a:rPr lang="en-US" i="1" dirty="0" err="1"/>
              <a:t>a</a:t>
            </a:r>
            <a:r>
              <a:rPr lang="en-US" i="1" baseline="-25000" dirty="0" err="1"/>
              <a:t>ij</a:t>
            </a:r>
            <a:r>
              <a:rPr lang="en-US" dirty="0"/>
              <a:t>. We can use </a:t>
            </a:r>
            <a:r>
              <a:rPr lang="en-US" b="1" dirty="0"/>
              <a:t>A</a:t>
            </a:r>
            <a:r>
              <a:rPr lang="en-US" dirty="0"/>
              <a:t> = [</a:t>
            </a:r>
            <a:r>
              <a:rPr lang="en-US" i="1" dirty="0" err="1"/>
              <a:t>a</a:t>
            </a:r>
            <a:r>
              <a:rPr lang="en-US" i="1" baseline="-25000" dirty="0" err="1"/>
              <a:t>ij</a:t>
            </a:r>
            <a:r>
              <a:rPr lang="en-US" i="1" baseline="-25000" dirty="0"/>
              <a:t> </a:t>
            </a:r>
            <a:r>
              <a:rPr lang="en-US" dirty="0"/>
              <a:t>] to denote the matrix  with its (</a:t>
            </a:r>
            <a:r>
              <a:rPr lang="en-US" i="1" dirty="0" err="1"/>
              <a:t>i,j</a:t>
            </a:r>
            <a:r>
              <a:rPr lang="en-US" dirty="0"/>
              <a:t>)</a:t>
            </a:r>
            <a:r>
              <a:rPr lang="en-US" dirty="0" err="1"/>
              <a:t>th</a:t>
            </a:r>
            <a:r>
              <a:rPr lang="en-US" i="1" dirty="0"/>
              <a:t> </a:t>
            </a:r>
            <a:r>
              <a:rPr lang="en-US" dirty="0"/>
              <a:t>element equal to </a:t>
            </a:r>
            <a:r>
              <a:rPr lang="en-US" i="1" dirty="0" err="1"/>
              <a:t>a</a:t>
            </a:r>
            <a:r>
              <a:rPr lang="en-US" i="1" baseline="-25000" dirty="0" err="1"/>
              <a:t>ij</a:t>
            </a:r>
            <a:r>
              <a:rPr lang="en-US" dirty="0"/>
              <a:t>.</a:t>
            </a:r>
            <a:endParaRPr lang="en-US" b="1" dirty="0"/>
          </a:p>
        </p:txBody>
      </p:sp>
      <p:pic>
        <p:nvPicPr>
          <p:cNvPr id="8" name="Picture 7" descr="addin_tmp.png"/>
          <p:cNvPicPr>
            <a:picLocks noChangeAspect="1"/>
          </p:cNvPicPr>
          <p:nvPr>
            <p:custDataLst>
              <p:tags r:id="rId1"/>
            </p:custDataLst>
          </p:nvPr>
        </p:nvPicPr>
        <p:blipFill>
          <a:blip r:embed="rId2" cstate="print"/>
          <a:stretch>
            <a:fillRect/>
          </a:stretch>
        </p:blipFill>
        <p:spPr>
          <a:xfrm>
            <a:off x="1828800" y="2362200"/>
            <a:ext cx="2668905" cy="1140143"/>
          </a:xfrm>
          <a:prstGeom prst="rect">
            <a:avLst/>
          </a:prstGeom>
        </p:spPr>
      </p:pic>
      <p:pic>
        <p:nvPicPr>
          <p:cNvPr id="9" name="Picture 8" descr="addin_tmp.png"/>
          <p:cNvPicPr>
            <a:picLocks noChangeAspect="1"/>
          </p:cNvPicPr>
          <p:nvPr>
            <p:custDataLst>
              <p:tags r:id="rId3"/>
            </p:custDataLst>
          </p:nvPr>
        </p:nvPicPr>
        <p:blipFill>
          <a:blip r:embed="rId4" cstate="print"/>
          <a:stretch>
            <a:fillRect/>
          </a:stretch>
        </p:blipFill>
        <p:spPr>
          <a:xfrm>
            <a:off x="5715000" y="4038600"/>
            <a:ext cx="635794" cy="1140143"/>
          </a:xfrm>
          <a:prstGeom prst="rect">
            <a:avLst/>
          </a:prstGeom>
        </p:spPr>
      </p:pic>
      <p:pic>
        <p:nvPicPr>
          <p:cNvPr id="6" name="Picture 5" descr="addin_tmp.png"/>
          <p:cNvPicPr>
            <a:picLocks noChangeAspect="1"/>
          </p:cNvPicPr>
          <p:nvPr>
            <p:custDataLst>
              <p:tags r:id="rId5"/>
            </p:custDataLst>
          </p:nvPr>
        </p:nvPicPr>
        <p:blipFill>
          <a:blip r:embed="rId6" cstate="print"/>
          <a:stretch>
            <a:fillRect/>
          </a:stretch>
        </p:blipFill>
        <p:spPr>
          <a:xfrm>
            <a:off x="4038600" y="3657600"/>
            <a:ext cx="154781" cy="152400"/>
          </a:xfrm>
          <a:prstGeom prst="rect">
            <a:avLst/>
          </a:prstGeom>
        </p:spPr>
      </p:pic>
      <p:pic>
        <p:nvPicPr>
          <p:cNvPr id="7" name="Picture 6" descr="addin_tmp.png"/>
          <p:cNvPicPr>
            <a:picLocks noChangeAspect="1"/>
          </p:cNvPicPr>
          <p:nvPr>
            <p:custDataLst>
              <p:tags r:id="rId7"/>
            </p:custDataLst>
          </p:nvPr>
        </p:nvPicPr>
        <p:blipFill>
          <a:blip r:embed="rId6" cstate="print"/>
          <a:stretch>
            <a:fillRect/>
          </a:stretch>
        </p:blipFill>
        <p:spPr>
          <a:xfrm>
            <a:off x="3581400" y="4038600"/>
            <a:ext cx="154781" cy="152400"/>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Arithmetic: Addition</a:t>
            </a:r>
            <a:endParaRPr lang="en-US" dirty="0"/>
          </a:p>
        </p:txBody>
      </p:sp>
      <p:sp>
        <p:nvSpPr>
          <p:cNvPr id="3" name="Content Placeholder 2"/>
          <p:cNvSpPr>
            <a:spLocks noGrp="1"/>
          </p:cNvSpPr>
          <p:nvPr>
            <p:ph idx="1"/>
          </p:nvPr>
        </p:nvSpPr>
        <p:spPr/>
        <p:txBody>
          <a:bodyPr/>
          <a:lstStyle/>
          <a:p>
            <a:pPr>
              <a:buNone/>
            </a:pPr>
            <a:r>
              <a:rPr lang="en-US" b="1" dirty="0"/>
              <a:t>   </a:t>
            </a:r>
            <a:r>
              <a:rPr lang="en-US" b="1" dirty="0" err="1"/>
              <a:t>Defintion</a:t>
            </a:r>
            <a:r>
              <a:rPr lang="en-US" dirty="0"/>
              <a:t>: Let </a:t>
            </a:r>
            <a:r>
              <a:rPr lang="en-US" b="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a</a:t>
            </a:r>
            <a:r>
              <a:rPr lang="en-US" baseline="-25000" dirty="0" err="1">
                <a:latin typeface="Cambria Math" panose="02040503050406030204" pitchFamily="18" charset="0"/>
                <a:ea typeface="Cambria Math" panose="02040503050406030204" pitchFamily="18" charset="0"/>
              </a:rPr>
              <a:t>ij</a:t>
            </a:r>
            <a:r>
              <a:rPr lang="en-US" dirty="0">
                <a:latin typeface="Cambria Math" panose="02040503050406030204" pitchFamily="18" charset="0"/>
                <a:ea typeface="Cambria Math" panose="02040503050406030204" pitchFamily="18" charset="0"/>
              </a:rPr>
              <a:t>] </a:t>
            </a:r>
            <a:r>
              <a:rPr lang="en-US" dirty="0"/>
              <a:t>and</a:t>
            </a:r>
            <a:r>
              <a:rPr lang="en-US" dirty="0">
                <a:latin typeface="Cambria Math" panose="02040503050406030204" pitchFamily="18" charset="0"/>
                <a:ea typeface="Cambria Math" panose="02040503050406030204" pitchFamily="18" charset="0"/>
              </a:rPr>
              <a:t> </a:t>
            </a:r>
            <a:r>
              <a:rPr lang="en-US" b="1" dirty="0">
                <a:latin typeface="Cambria Math" panose="02040503050406030204" pitchFamily="18" charset="0"/>
                <a:ea typeface="Cambria Math" panose="02040503050406030204" pitchFamily="18" charset="0"/>
              </a:rPr>
              <a:t>B</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b</a:t>
            </a:r>
            <a:r>
              <a:rPr lang="en-US" baseline="-25000" dirty="0" err="1">
                <a:latin typeface="Cambria Math" panose="02040503050406030204" pitchFamily="18" charset="0"/>
                <a:ea typeface="Cambria Math" panose="02040503050406030204" pitchFamily="18" charset="0"/>
              </a:rPr>
              <a:t>ij</a:t>
            </a:r>
            <a:r>
              <a:rPr lang="en-US" dirty="0">
                <a:latin typeface="Cambria Math" panose="02040503050406030204" pitchFamily="18" charset="0"/>
                <a:ea typeface="Cambria Math" panose="02040503050406030204" pitchFamily="18" charset="0"/>
              </a:rPr>
              <a:t>]</a:t>
            </a:r>
            <a:r>
              <a:rPr lang="en-US" i="1" dirty="0"/>
              <a:t>  </a:t>
            </a:r>
            <a:r>
              <a:rPr lang="en-US" dirty="0"/>
              <a:t>be </a:t>
            </a:r>
            <a:r>
              <a:rPr lang="en-US" i="1" dirty="0">
                <a:latin typeface="Cambria Math" panose="02040503050406030204" pitchFamily="18" charset="0"/>
                <a:ea typeface="Cambria Math" panose="02040503050406030204" pitchFamily="18" charset="0"/>
              </a:rPr>
              <a:t>m </a:t>
            </a:r>
            <a:r>
              <a:rPr lang="en-US" dirty="0">
                <a:latin typeface="Cambria Math" panose="02040503050406030204" pitchFamily="18" charset="0"/>
                <a:ea typeface="Cambria Math" panose="02040503050406030204" pitchFamily="18" charset="0"/>
                <a:sym typeface="Symbol" panose="05050102010706020507"/>
              </a:rPr>
              <a:t> </a:t>
            </a:r>
            <a:r>
              <a:rPr lang="en-US" i="1" dirty="0">
                <a:latin typeface="Cambria Math" panose="02040503050406030204" pitchFamily="18" charset="0"/>
                <a:ea typeface="Cambria Math" panose="02040503050406030204" pitchFamily="18" charset="0"/>
                <a:sym typeface="Symbol" panose="05050102010706020507"/>
              </a:rPr>
              <a:t> n</a:t>
            </a:r>
            <a:r>
              <a:rPr lang="en-US" i="1" dirty="0">
                <a:latin typeface="Cambria Math" panose="02040503050406030204" pitchFamily="18" charset="0"/>
                <a:ea typeface="Cambria Math" panose="02040503050406030204" pitchFamily="18" charset="0"/>
              </a:rPr>
              <a:t> </a:t>
            </a:r>
            <a:r>
              <a:rPr lang="en-US" dirty="0"/>
              <a:t>matrices. The sum of </a:t>
            </a:r>
            <a:r>
              <a:rPr lang="en-US" b="1" dirty="0"/>
              <a:t>A</a:t>
            </a:r>
            <a:r>
              <a:rPr lang="en-US" dirty="0"/>
              <a:t> and </a:t>
            </a:r>
            <a:r>
              <a:rPr lang="en-US" b="1" dirty="0"/>
              <a:t>B</a:t>
            </a:r>
            <a:r>
              <a:rPr lang="en-US" dirty="0"/>
              <a:t>, denoted by </a:t>
            </a:r>
            <a:r>
              <a:rPr lang="en-US" b="1" dirty="0"/>
              <a:t>A</a:t>
            </a:r>
            <a:r>
              <a:rPr lang="en-US" dirty="0"/>
              <a:t> + </a:t>
            </a:r>
            <a:r>
              <a:rPr lang="en-US" b="1" dirty="0"/>
              <a:t>B</a:t>
            </a:r>
            <a:r>
              <a:rPr lang="en-US" dirty="0"/>
              <a:t>, is the </a:t>
            </a:r>
            <a:r>
              <a:rPr lang="en-US" i="1" dirty="0">
                <a:latin typeface="Cambria Math" panose="02040503050406030204" pitchFamily="18" charset="0"/>
                <a:ea typeface="Cambria Math" panose="02040503050406030204" pitchFamily="18" charset="0"/>
              </a:rPr>
              <a:t>m  </a:t>
            </a:r>
            <a:r>
              <a:rPr lang="en-US" i="1" dirty="0">
                <a:latin typeface="Cambria Math" panose="02040503050406030204" pitchFamily="18" charset="0"/>
                <a:ea typeface="Cambria Math" panose="02040503050406030204" pitchFamily="18" charset="0"/>
                <a:sym typeface="Symbol" panose="05050102010706020507"/>
              </a:rPr>
              <a:t>  n</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matrix that has </a:t>
            </a:r>
            <a:r>
              <a:rPr lang="en-US" i="1" dirty="0" err="1">
                <a:ea typeface="Cambria Math" panose="02040503050406030204" pitchFamily="18" charset="0"/>
              </a:rPr>
              <a:t>a</a:t>
            </a:r>
            <a:r>
              <a:rPr lang="en-US" baseline="-25000" dirty="0" err="1">
                <a:latin typeface="Cambria Math" panose="02040503050406030204" pitchFamily="18" charset="0"/>
                <a:ea typeface="Cambria Math" panose="02040503050406030204" pitchFamily="18" charset="0"/>
              </a:rPr>
              <a:t>ij</a:t>
            </a:r>
            <a:r>
              <a:rPr lang="en-US" baseline="-25000"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 + </a:t>
            </a:r>
            <a:r>
              <a:rPr lang="en-US" i="1" dirty="0" err="1">
                <a:ea typeface="Cambria Math" panose="02040503050406030204" pitchFamily="18" charset="0"/>
              </a:rPr>
              <a:t>b</a:t>
            </a:r>
            <a:r>
              <a:rPr lang="en-US" baseline="-25000" dirty="0" err="1">
                <a:latin typeface="Cambria Math" panose="02040503050406030204" pitchFamily="18" charset="0"/>
                <a:ea typeface="Cambria Math" panose="02040503050406030204" pitchFamily="18" charset="0"/>
              </a:rPr>
              <a:t>ij</a:t>
            </a:r>
            <a:r>
              <a:rPr lang="en-US" baseline="-25000"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as its (</a:t>
            </a:r>
            <a:r>
              <a:rPr lang="en-US" i="1" dirty="0" err="1">
                <a:latin typeface="Cambria Math" panose="02040503050406030204" pitchFamily="18" charset="0"/>
                <a:ea typeface="Cambria Math" panose="02040503050406030204" pitchFamily="18" charset="0"/>
              </a:rPr>
              <a:t>i,j</a:t>
            </a:r>
            <a:r>
              <a:rPr lang="en-US" dirty="0">
                <a:latin typeface="Cambria Math" panose="02040503050406030204" pitchFamily="18" charset="0"/>
                <a:ea typeface="Cambria Math" panose="02040503050406030204" pitchFamily="18" charset="0"/>
              </a:rPr>
              <a:t>)</a:t>
            </a:r>
            <a:r>
              <a:rPr lang="en-US" dirty="0" err="1">
                <a:latin typeface="Cambria Math" panose="02040503050406030204" pitchFamily="18" charset="0"/>
                <a:ea typeface="Cambria Math" panose="02040503050406030204" pitchFamily="18" charset="0"/>
              </a:rPr>
              <a:t>th</a:t>
            </a:r>
            <a:r>
              <a:rPr lang="en-US" dirty="0">
                <a:latin typeface="Cambria Math" panose="02040503050406030204" pitchFamily="18" charset="0"/>
                <a:ea typeface="Cambria Math" panose="02040503050406030204" pitchFamily="18" charset="0"/>
              </a:rPr>
              <a:t> element. In other words, </a:t>
            </a:r>
            <a:r>
              <a:rPr lang="en-US" b="1" dirty="0"/>
              <a:t>A</a:t>
            </a:r>
            <a:r>
              <a:rPr lang="en-US" dirty="0"/>
              <a:t> + </a:t>
            </a:r>
            <a:r>
              <a:rPr lang="en-US" b="1" dirty="0"/>
              <a:t>B</a:t>
            </a:r>
            <a:r>
              <a:rPr lang="en-US" dirty="0"/>
              <a:t> = [</a:t>
            </a:r>
            <a:r>
              <a:rPr lang="en-US" i="1" dirty="0" err="1">
                <a:ea typeface="Cambria Math" panose="02040503050406030204" pitchFamily="18" charset="0"/>
              </a:rPr>
              <a:t>a</a:t>
            </a:r>
            <a:r>
              <a:rPr lang="en-US" i="1" baseline="-25000" dirty="0" err="1">
                <a:ea typeface="Cambria Math" panose="02040503050406030204" pitchFamily="18" charset="0"/>
              </a:rPr>
              <a:t>ij</a:t>
            </a:r>
            <a:r>
              <a:rPr lang="en-US" baseline="-25000"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 + </a:t>
            </a:r>
            <a:r>
              <a:rPr lang="en-US" i="1" dirty="0" err="1">
                <a:ea typeface="Cambria Math" panose="02040503050406030204" pitchFamily="18" charset="0"/>
              </a:rPr>
              <a:t>b</a:t>
            </a:r>
            <a:r>
              <a:rPr lang="en-US" i="1" baseline="-25000" dirty="0" err="1">
                <a:ea typeface="Cambria Math" panose="02040503050406030204" pitchFamily="18" charset="0"/>
              </a:rPr>
              <a:t>ij</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pPr>
              <a:buNone/>
            </a:pPr>
            <a:r>
              <a:rPr lang="en-US" b="1" dirty="0">
                <a:ea typeface="Cambria Math" panose="02040503050406030204" pitchFamily="18" charset="0"/>
              </a:rPr>
              <a:t>   Example</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Note that matrices of different sizes can not be added.</a:t>
            </a:r>
            <a:endParaRPr lang="en-US" dirty="0"/>
          </a:p>
        </p:txBody>
      </p:sp>
      <p:pic>
        <p:nvPicPr>
          <p:cNvPr id="10" name="Picture 9" descr="addin_tmp.png"/>
          <p:cNvPicPr>
            <a:picLocks noChangeAspect="1"/>
          </p:cNvPicPr>
          <p:nvPr>
            <p:custDataLst>
              <p:tags r:id="rId1"/>
            </p:custDataLst>
          </p:nvPr>
        </p:nvPicPr>
        <p:blipFill>
          <a:blip r:embed="rId2" cstate="print"/>
          <a:stretch>
            <a:fillRect/>
          </a:stretch>
        </p:blipFill>
        <p:spPr>
          <a:xfrm>
            <a:off x="1219200" y="4191000"/>
            <a:ext cx="6376035" cy="912495"/>
          </a:xfrm>
          <a:prstGeom prst="rect">
            <a:avLst/>
          </a:prstGeom>
        </p:spPr>
      </p:pic>
      <p:pic>
        <p:nvPicPr>
          <p:cNvPr id="5" name="Picture 4" descr="addin_tmp.png"/>
          <p:cNvPicPr>
            <a:picLocks noChangeAspect="1"/>
          </p:cNvPicPr>
          <p:nvPr>
            <p:custDataLst>
              <p:tags r:id="rId3"/>
            </p:custDataLst>
          </p:nvPr>
        </p:nvPicPr>
        <p:blipFill>
          <a:blip r:embed="rId4" cstate="print"/>
          <a:stretch>
            <a:fillRect/>
          </a:stretch>
        </p:blipFill>
        <p:spPr>
          <a:xfrm>
            <a:off x="7620000" y="2514600"/>
            <a:ext cx="155972" cy="153572"/>
          </a:xfrm>
          <a:prstGeom prst="rect">
            <a:avLst/>
          </a:prstGeom>
        </p:spPr>
      </p:pic>
      <p:pic>
        <p:nvPicPr>
          <p:cNvPr id="6" name="Picture 5" descr="addin_tmp.png"/>
          <p:cNvPicPr>
            <a:picLocks noChangeAspect="1"/>
          </p:cNvPicPr>
          <p:nvPr>
            <p:custDataLst>
              <p:tags r:id="rId5"/>
            </p:custDataLst>
          </p:nvPr>
        </p:nvPicPr>
        <p:blipFill>
          <a:blip r:embed="rId4" cstate="print"/>
          <a:stretch>
            <a:fillRect/>
          </a:stretch>
        </p:blipFill>
        <p:spPr>
          <a:xfrm>
            <a:off x="6858000" y="2133600"/>
            <a:ext cx="154781" cy="152400"/>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Matrix Multiplication</a:t>
            </a:r>
            <a:endParaRPr lang="en-US" dirty="0"/>
          </a:p>
        </p:txBody>
      </p:sp>
      <p:sp>
        <p:nvSpPr>
          <p:cNvPr id="3" name="Content Placeholder 2"/>
          <p:cNvSpPr>
            <a:spLocks noGrp="1"/>
          </p:cNvSpPr>
          <p:nvPr>
            <p:ph idx="1"/>
          </p:nvPr>
        </p:nvSpPr>
        <p:spPr/>
        <p:txBody>
          <a:bodyPr>
            <a:normAutofit lnSpcReduction="10000"/>
          </a:bodyPr>
          <a:lstStyle/>
          <a:p>
            <a:pPr>
              <a:buNone/>
            </a:pPr>
            <a:r>
              <a:rPr lang="en-US" sz="2400" b="1" dirty="0"/>
              <a:t>    Definition</a:t>
            </a:r>
            <a:r>
              <a:rPr lang="en-US" sz="2400" dirty="0"/>
              <a:t>: Let </a:t>
            </a:r>
            <a:r>
              <a:rPr lang="en-US" sz="2400" b="1" dirty="0">
                <a:ea typeface="Cambria Math" panose="02040503050406030204" pitchFamily="18" charset="0"/>
              </a:rPr>
              <a:t>A</a:t>
            </a:r>
            <a:r>
              <a:rPr lang="en-US" sz="2400" dirty="0">
                <a:latin typeface="Cambria Math" panose="02040503050406030204" pitchFamily="18" charset="0"/>
                <a:ea typeface="Cambria Math" panose="02040503050406030204" pitchFamily="18" charset="0"/>
              </a:rPr>
              <a:t> </a:t>
            </a:r>
            <a:r>
              <a:rPr lang="en-US" sz="2400" dirty="0"/>
              <a:t>be an </a:t>
            </a:r>
            <a:r>
              <a:rPr lang="en-US" sz="2400" i="1" dirty="0">
                <a:latin typeface="Cambria Math" panose="02040503050406030204" pitchFamily="18" charset="0"/>
                <a:ea typeface="Cambria Math" panose="02040503050406030204" pitchFamily="18" charset="0"/>
              </a:rPr>
              <a:t>n  </a:t>
            </a:r>
            <a:r>
              <a:rPr lang="en-US" sz="2400" dirty="0">
                <a:latin typeface="Cambria Math" panose="02040503050406030204" pitchFamily="18" charset="0"/>
                <a:ea typeface="Cambria Math" panose="02040503050406030204" pitchFamily="18" charset="0"/>
                <a:sym typeface="Symbol" panose="05050102010706020507"/>
              </a:rPr>
              <a:t> </a:t>
            </a:r>
            <a:r>
              <a:rPr lang="en-US" sz="2400" i="1" dirty="0">
                <a:latin typeface="Cambria Math" panose="02040503050406030204" pitchFamily="18" charset="0"/>
                <a:ea typeface="Cambria Math" panose="02040503050406030204" pitchFamily="18" charset="0"/>
                <a:sym typeface="Symbol" panose="05050102010706020507"/>
              </a:rPr>
              <a:t>  k</a:t>
            </a:r>
            <a:r>
              <a:rPr lang="en-US" sz="2400" i="1" dirty="0">
                <a:latin typeface="Cambria Math" panose="02040503050406030204" pitchFamily="18" charset="0"/>
                <a:ea typeface="Cambria Math" panose="02040503050406030204" pitchFamily="18" charset="0"/>
              </a:rPr>
              <a:t> </a:t>
            </a:r>
            <a:r>
              <a:rPr lang="en-US" sz="2400" dirty="0"/>
              <a:t>matrix and </a:t>
            </a:r>
            <a:r>
              <a:rPr lang="en-US" sz="2400" b="1" dirty="0"/>
              <a:t>B </a:t>
            </a:r>
            <a:r>
              <a:rPr lang="en-US" sz="2400" dirty="0"/>
              <a:t>be a </a:t>
            </a:r>
            <a:r>
              <a:rPr lang="en-US" sz="2400" i="1" dirty="0">
                <a:latin typeface="Cambria Math" panose="02040503050406030204" pitchFamily="18" charset="0"/>
                <a:ea typeface="Cambria Math" panose="02040503050406030204" pitchFamily="18" charset="0"/>
              </a:rPr>
              <a:t>k  </a:t>
            </a:r>
            <a:r>
              <a:rPr lang="en-US" sz="2400" dirty="0">
                <a:latin typeface="Cambria Math" panose="02040503050406030204" pitchFamily="18" charset="0"/>
                <a:ea typeface="Cambria Math" panose="02040503050406030204" pitchFamily="18" charset="0"/>
                <a:sym typeface="Symbol" panose="05050102010706020507"/>
              </a:rPr>
              <a:t>  </a:t>
            </a:r>
            <a:r>
              <a:rPr lang="en-US" sz="2400" i="1" dirty="0">
                <a:latin typeface="Cambria Math" panose="02040503050406030204" pitchFamily="18" charset="0"/>
                <a:ea typeface="Cambria Math" panose="02040503050406030204" pitchFamily="18" charset="0"/>
                <a:sym typeface="Symbol" panose="05050102010706020507"/>
              </a:rPr>
              <a:t> n</a:t>
            </a:r>
            <a:r>
              <a:rPr lang="en-US" sz="2400" i="1"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matrix</a:t>
            </a:r>
            <a:r>
              <a:rPr lang="en-US" sz="2400" dirty="0"/>
              <a:t>. The </a:t>
            </a:r>
            <a:r>
              <a:rPr lang="en-US" sz="2400" i="1" dirty="0"/>
              <a:t>product</a:t>
            </a:r>
            <a:r>
              <a:rPr lang="en-US" sz="2400" dirty="0"/>
              <a:t> of </a:t>
            </a:r>
            <a:r>
              <a:rPr lang="en-US" sz="2400" b="1" dirty="0"/>
              <a:t>A</a:t>
            </a:r>
            <a:r>
              <a:rPr lang="en-US" sz="2400" dirty="0"/>
              <a:t> and </a:t>
            </a:r>
            <a:r>
              <a:rPr lang="en-US" sz="2400" b="1" dirty="0"/>
              <a:t>B</a:t>
            </a:r>
            <a:r>
              <a:rPr lang="en-US" sz="2400" dirty="0"/>
              <a:t>, denoted by </a:t>
            </a:r>
            <a:r>
              <a:rPr lang="en-US" sz="2400" b="1" dirty="0"/>
              <a:t>AB</a:t>
            </a:r>
            <a:r>
              <a:rPr lang="en-US" sz="2400" dirty="0"/>
              <a:t>, is the        </a:t>
            </a:r>
            <a:r>
              <a:rPr lang="en-US" sz="2400" i="1" dirty="0">
                <a:latin typeface="Cambria Math" panose="02040503050406030204" pitchFamily="18" charset="0"/>
                <a:ea typeface="Cambria Math" panose="02040503050406030204" pitchFamily="18" charset="0"/>
              </a:rPr>
              <a:t>m </a:t>
            </a:r>
            <a:r>
              <a:rPr lang="en-US" sz="2400" dirty="0">
                <a:latin typeface="Cambria Math" panose="02040503050406030204" pitchFamily="18" charset="0"/>
                <a:ea typeface="Cambria Math" panose="02040503050406030204" pitchFamily="18" charset="0"/>
                <a:sym typeface="Symbol" panose="05050102010706020507"/>
              </a:rPr>
              <a:t>  </a:t>
            </a:r>
            <a:r>
              <a:rPr lang="en-US" sz="2400" i="1" dirty="0">
                <a:latin typeface="Cambria Math" panose="02040503050406030204" pitchFamily="18" charset="0"/>
                <a:ea typeface="Cambria Math" panose="02040503050406030204" pitchFamily="18" charset="0"/>
                <a:sym typeface="Symbol" panose="05050102010706020507"/>
              </a:rPr>
              <a:t> n</a:t>
            </a:r>
            <a:r>
              <a:rPr lang="en-US" sz="2400" i="1"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matrix that has its (</a:t>
            </a:r>
            <a:r>
              <a:rPr lang="en-US" sz="2400" i="1" dirty="0" err="1">
                <a:ea typeface="Cambria Math" panose="02040503050406030204" pitchFamily="18" charset="0"/>
              </a:rPr>
              <a:t>i,j</a:t>
            </a:r>
            <a:r>
              <a:rPr lang="en-US" sz="2400" dirty="0">
                <a:latin typeface="Cambria Math" panose="02040503050406030204" pitchFamily="18" charset="0"/>
                <a:ea typeface="Cambria Math" panose="02040503050406030204" pitchFamily="18" charset="0"/>
              </a:rPr>
              <a:t>)</a:t>
            </a:r>
            <a:r>
              <a:rPr lang="en-US" sz="2400" dirty="0" err="1">
                <a:latin typeface="Cambria Math" panose="02040503050406030204" pitchFamily="18" charset="0"/>
                <a:ea typeface="Cambria Math" panose="02040503050406030204" pitchFamily="18" charset="0"/>
              </a:rPr>
              <a:t>th</a:t>
            </a:r>
            <a:r>
              <a:rPr lang="en-US" sz="2400" dirty="0">
                <a:latin typeface="Cambria Math" panose="02040503050406030204" pitchFamily="18" charset="0"/>
                <a:ea typeface="Cambria Math" panose="02040503050406030204" pitchFamily="18" charset="0"/>
              </a:rPr>
              <a:t> element equal to the sum of the products of the corresponding elements from the </a:t>
            </a:r>
            <a:r>
              <a:rPr lang="en-US" sz="2400" i="1" dirty="0" err="1">
                <a:ea typeface="Cambria Math" panose="02040503050406030204" pitchFamily="18" charset="0"/>
              </a:rPr>
              <a:t>i</a:t>
            </a:r>
            <a:r>
              <a:rPr lang="en-US" sz="2400" dirty="0" err="1">
                <a:latin typeface="Cambria Math" panose="02040503050406030204" pitchFamily="18" charset="0"/>
                <a:ea typeface="Cambria Math" panose="02040503050406030204" pitchFamily="18" charset="0"/>
              </a:rPr>
              <a:t>th</a:t>
            </a:r>
            <a:r>
              <a:rPr lang="en-US" sz="2400" dirty="0">
                <a:latin typeface="Cambria Math" panose="02040503050406030204" pitchFamily="18" charset="0"/>
                <a:ea typeface="Cambria Math" panose="02040503050406030204" pitchFamily="18" charset="0"/>
              </a:rPr>
              <a:t> row of </a:t>
            </a:r>
            <a:r>
              <a:rPr lang="en-US" sz="2400" b="1" dirty="0">
                <a:latin typeface="Cambria Math" panose="02040503050406030204" pitchFamily="18" charset="0"/>
                <a:ea typeface="Cambria Math" panose="02040503050406030204" pitchFamily="18" charset="0"/>
              </a:rPr>
              <a:t>A</a:t>
            </a:r>
            <a:r>
              <a:rPr lang="en-US" sz="2400" dirty="0">
                <a:latin typeface="Cambria Math" panose="02040503050406030204" pitchFamily="18" charset="0"/>
                <a:ea typeface="Cambria Math" panose="02040503050406030204" pitchFamily="18" charset="0"/>
              </a:rPr>
              <a:t> and the </a:t>
            </a:r>
            <a:r>
              <a:rPr lang="en-US" sz="2400" i="1" dirty="0" err="1">
                <a:ea typeface="Cambria Math" panose="02040503050406030204" pitchFamily="18" charset="0"/>
              </a:rPr>
              <a:t>j</a:t>
            </a:r>
            <a:r>
              <a:rPr lang="en-US" sz="2400" dirty="0" err="1">
                <a:latin typeface="Cambria Math" panose="02040503050406030204" pitchFamily="18" charset="0"/>
                <a:ea typeface="Cambria Math" panose="02040503050406030204" pitchFamily="18" charset="0"/>
              </a:rPr>
              <a:t>th</a:t>
            </a:r>
            <a:r>
              <a:rPr lang="en-US" sz="2400" dirty="0">
                <a:latin typeface="Cambria Math" panose="02040503050406030204" pitchFamily="18" charset="0"/>
                <a:ea typeface="Cambria Math" panose="02040503050406030204" pitchFamily="18" charset="0"/>
              </a:rPr>
              <a:t> column of </a:t>
            </a:r>
            <a:r>
              <a:rPr lang="en-US" sz="2400" b="1" dirty="0">
                <a:latin typeface="Cambria Math" panose="02040503050406030204" pitchFamily="18" charset="0"/>
                <a:ea typeface="Cambria Math" panose="02040503050406030204" pitchFamily="18" charset="0"/>
              </a:rPr>
              <a:t>B</a:t>
            </a:r>
            <a:r>
              <a:rPr lang="en-US" sz="2400" dirty="0">
                <a:latin typeface="Cambria Math" panose="02040503050406030204" pitchFamily="18" charset="0"/>
                <a:ea typeface="Cambria Math" panose="02040503050406030204" pitchFamily="18" charset="0"/>
              </a:rPr>
              <a:t>. In other words,  if </a:t>
            </a:r>
            <a:r>
              <a:rPr lang="en-US" sz="2400" b="1" dirty="0"/>
              <a:t>AB</a:t>
            </a:r>
            <a:r>
              <a:rPr lang="en-US" sz="2400" dirty="0"/>
              <a:t> = [</a:t>
            </a:r>
            <a:r>
              <a:rPr lang="en-US" sz="2400" i="1" dirty="0" err="1">
                <a:ea typeface="Cambria Math" panose="02040503050406030204" pitchFamily="18" charset="0"/>
              </a:rPr>
              <a:t>c</a:t>
            </a:r>
            <a:r>
              <a:rPr lang="en-US" sz="2400" i="1" baseline="-25000" dirty="0" err="1">
                <a:ea typeface="Cambria Math" panose="02040503050406030204" pitchFamily="18" charset="0"/>
              </a:rPr>
              <a:t>ij</a:t>
            </a:r>
            <a:r>
              <a:rPr lang="en-US" sz="2400" dirty="0">
                <a:latin typeface="Cambria Math" panose="02040503050406030204" pitchFamily="18" charset="0"/>
                <a:ea typeface="Cambria Math" panose="02040503050406030204" pitchFamily="18" charset="0"/>
              </a:rPr>
              <a:t>] then </a:t>
            </a:r>
            <a:r>
              <a:rPr lang="en-US" sz="2400" i="1" dirty="0" err="1">
                <a:latin typeface="Constantia" panose="02030602050306030303" charset="0"/>
                <a:ea typeface="Cambria Math" panose="02040503050406030204" pitchFamily="18" charset="0"/>
              </a:rPr>
              <a:t>c</a:t>
            </a:r>
            <a:r>
              <a:rPr lang="en-US" sz="2400" i="1" baseline="-25000" dirty="0" err="1">
                <a:latin typeface="Constantia" panose="02030602050306030303" charset="0"/>
                <a:ea typeface="Cambria Math" panose="02040503050406030204" pitchFamily="18" charset="0"/>
              </a:rPr>
              <a:t>ij</a:t>
            </a:r>
            <a:r>
              <a:rPr lang="en-US" sz="2400" baseline="-250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i="1" dirty="0">
                <a:latin typeface="Constantia" panose="02030602050306030303" charset="0"/>
                <a:ea typeface="Cambria Math" panose="02040503050406030204" pitchFamily="18" charset="0"/>
              </a:rPr>
              <a:t>a</a:t>
            </a:r>
            <a:r>
              <a:rPr lang="en-US" sz="2400" i="1" baseline="-25000" dirty="0">
                <a:latin typeface="Constantia" panose="02030602050306030303" charset="0"/>
                <a:ea typeface="Cambria Math" panose="02040503050406030204" pitchFamily="18" charset="0"/>
              </a:rPr>
              <a:t>i</a:t>
            </a:r>
            <a:r>
              <a:rPr lang="en-US" sz="2400" baseline="-25000" dirty="0">
                <a:latin typeface="Cambria Math" panose="02040503050406030204" pitchFamily="18" charset="0"/>
                <a:ea typeface="Cambria Math" panose="02040503050406030204" pitchFamily="18" charset="0"/>
              </a:rPr>
              <a:t>1</a:t>
            </a:r>
            <a:r>
              <a:rPr lang="en-US" sz="2400" i="1" dirty="0">
                <a:latin typeface="Constantia" panose="02030602050306030303" charset="0"/>
                <a:ea typeface="Cambria Math" panose="02040503050406030204" pitchFamily="18" charset="0"/>
              </a:rPr>
              <a:t>b</a:t>
            </a:r>
            <a:r>
              <a:rPr lang="en-US" sz="2400" baseline="-25000" dirty="0">
                <a:latin typeface="Cambria Math" panose="02040503050406030204" pitchFamily="18" charset="0"/>
                <a:ea typeface="Cambria Math" panose="02040503050406030204" pitchFamily="18" charset="0"/>
              </a:rPr>
              <a:t>1j </a:t>
            </a:r>
            <a:r>
              <a:rPr lang="en-US" sz="2400" dirty="0">
                <a:latin typeface="Cambria Math" panose="02040503050406030204" pitchFamily="18" charset="0"/>
                <a:ea typeface="Cambria Math" panose="02040503050406030204" pitchFamily="18" charset="0"/>
              </a:rPr>
              <a:t>+ </a:t>
            </a:r>
            <a:r>
              <a:rPr lang="en-US" sz="2400" i="1" dirty="0">
                <a:latin typeface="Constantia" panose="02030602050306030303" charset="0"/>
                <a:ea typeface="Cambria Math" panose="02040503050406030204" pitchFamily="18" charset="0"/>
              </a:rPr>
              <a:t>a</a:t>
            </a:r>
            <a:r>
              <a:rPr lang="en-US" sz="2400" i="1" baseline="-25000" dirty="0">
                <a:latin typeface="Constantia" panose="02030602050306030303" charset="0"/>
                <a:ea typeface="Cambria Math" panose="02040503050406030204" pitchFamily="18" charset="0"/>
              </a:rPr>
              <a:t>i</a:t>
            </a:r>
            <a:r>
              <a:rPr lang="en-US" sz="2400" baseline="-25000" dirty="0">
                <a:latin typeface="Cambria Math" panose="02040503050406030204" pitchFamily="18" charset="0"/>
                <a:ea typeface="Cambria Math" panose="02040503050406030204" pitchFamily="18" charset="0"/>
              </a:rPr>
              <a:t>2</a:t>
            </a:r>
            <a:r>
              <a:rPr lang="en-US" sz="2400" i="1" dirty="0">
                <a:latin typeface="Constantia" panose="02030602050306030303" charset="0"/>
                <a:ea typeface="Cambria Math" panose="02040503050406030204" pitchFamily="18" charset="0"/>
              </a:rPr>
              <a:t>b</a:t>
            </a:r>
            <a:r>
              <a:rPr lang="en-US" sz="2400" baseline="-25000" dirty="0">
                <a:latin typeface="Cambria Math" panose="02040503050406030204" pitchFamily="18" charset="0"/>
                <a:ea typeface="Cambria Math" panose="02040503050406030204" pitchFamily="18" charset="0"/>
              </a:rPr>
              <a:t>2</a:t>
            </a:r>
            <a:r>
              <a:rPr lang="en-US" sz="2400" i="1" baseline="-25000" dirty="0">
                <a:latin typeface="Constantia" panose="02030602050306030303" charset="0"/>
                <a:ea typeface="Cambria Math" panose="02040503050406030204" pitchFamily="18" charset="0"/>
              </a:rPr>
              <a:t>j</a:t>
            </a:r>
            <a:r>
              <a:rPr lang="en-US" sz="2400" dirty="0">
                <a:latin typeface="Cambria Math" panose="02040503050406030204" pitchFamily="18" charset="0"/>
                <a:ea typeface="Cambria Math" panose="02040503050406030204" pitchFamily="18" charset="0"/>
              </a:rPr>
              <a:t> + … + </a:t>
            </a:r>
            <a:r>
              <a:rPr lang="en-US" sz="2400" i="1" dirty="0" err="1">
                <a:latin typeface="Constantia" panose="02030602050306030303" charset="0"/>
                <a:ea typeface="Cambria Math" panose="02040503050406030204" pitchFamily="18" charset="0"/>
              </a:rPr>
              <a:t>a</a:t>
            </a:r>
            <a:r>
              <a:rPr lang="en-US" sz="1600" i="1" dirty="0" err="1">
                <a:latin typeface="Constantia" panose="02030602050306030303" charset="0"/>
                <a:ea typeface="Cambria Math" panose="02040503050406030204" pitchFamily="18" charset="0"/>
              </a:rPr>
              <a:t>i</a:t>
            </a:r>
            <a:r>
              <a:rPr lang="en-US" sz="2400" i="1" baseline="-25000" dirty="0" err="1">
                <a:latin typeface="Constantia" panose="02030602050306030303" charset="0"/>
                <a:ea typeface="Cambria Math" panose="02040503050406030204" pitchFamily="18" charset="0"/>
              </a:rPr>
              <a:t>k</a:t>
            </a:r>
            <a:r>
              <a:rPr lang="en-US" sz="2400" i="1" dirty="0" err="1">
                <a:ea typeface="Cambria Math" panose="02040503050406030204" pitchFamily="18" charset="0"/>
              </a:rPr>
              <a:t>b</a:t>
            </a:r>
            <a:r>
              <a:rPr lang="en-US" sz="2400" baseline="-25000" dirty="0" err="1">
                <a:latin typeface="Cambria Math" panose="02040503050406030204" pitchFamily="18" charset="0"/>
                <a:ea typeface="Cambria Math" panose="02040503050406030204" pitchFamily="18" charset="0"/>
              </a:rPr>
              <a:t>k</a:t>
            </a:r>
            <a:r>
              <a:rPr lang="en-US" sz="2400" i="1" baseline="-25000" dirty="0" err="1">
                <a:latin typeface="Constantia" panose="02030602050306030303" charset="0"/>
                <a:ea typeface="Cambria Math" panose="02040503050406030204" pitchFamily="18" charset="0"/>
              </a:rPr>
              <a:t>j</a:t>
            </a:r>
            <a:r>
              <a:rPr lang="en-US" sz="2400" dirty="0">
                <a:latin typeface="Cambria Math" panose="02040503050406030204" pitchFamily="18" charset="0"/>
                <a:ea typeface="Cambria Math" panose="02040503050406030204" pitchFamily="18" charset="0"/>
              </a:rPr>
              <a:t>.</a:t>
            </a:r>
            <a:endParaRPr lang="en-US" sz="2400" dirty="0">
              <a:latin typeface="Cambria Math" panose="02040503050406030204" pitchFamily="18" charset="0"/>
              <a:ea typeface="Cambria Math" panose="02040503050406030204" pitchFamily="18" charset="0"/>
            </a:endParaRPr>
          </a:p>
          <a:p>
            <a:pPr>
              <a:buNone/>
            </a:pPr>
            <a:r>
              <a:rPr lang="en-US" sz="2400" b="1" dirty="0">
                <a:ea typeface="Cambria Math" panose="02040503050406030204" pitchFamily="18" charset="0"/>
              </a:rPr>
              <a:t>    Example</a:t>
            </a:r>
            <a:r>
              <a:rPr lang="en-US" sz="2400" dirty="0">
                <a:latin typeface="Cambria Math" panose="02040503050406030204" pitchFamily="18" charset="0"/>
                <a:ea typeface="Cambria Math" panose="02040503050406030204" pitchFamily="18" charset="0"/>
              </a:rPr>
              <a:t>:</a:t>
            </a:r>
            <a:endParaRPr lang="en-US" sz="2400" dirty="0">
              <a:latin typeface="Cambria Math" panose="02040503050406030204" pitchFamily="18" charset="0"/>
              <a:ea typeface="Cambria Math" panose="02040503050406030204" pitchFamily="18" charset="0"/>
            </a:endParaRPr>
          </a:p>
          <a:p>
            <a:pPr>
              <a:buNone/>
            </a:pPr>
            <a:endParaRPr lang="en-US" sz="2400" dirty="0">
              <a:latin typeface="Cambria Math" panose="02040503050406030204" pitchFamily="18" charset="0"/>
              <a:ea typeface="Cambria Math" panose="02040503050406030204" pitchFamily="18" charset="0"/>
            </a:endParaRPr>
          </a:p>
          <a:p>
            <a:pPr>
              <a:buNone/>
            </a:pPr>
            <a:endParaRPr lang="en-US" sz="2400" dirty="0">
              <a:latin typeface="Cambria Math" panose="02040503050406030204" pitchFamily="18" charset="0"/>
              <a:ea typeface="Cambria Math" panose="02040503050406030204" pitchFamily="18" charset="0"/>
            </a:endParaRPr>
          </a:p>
          <a:p>
            <a:pPr>
              <a:buNone/>
            </a:pPr>
            <a:r>
              <a:rPr lang="en-US" sz="2400" dirty="0">
                <a:latin typeface="Cambria Math" panose="02040503050406030204" pitchFamily="18" charset="0"/>
                <a:ea typeface="Cambria Math" panose="02040503050406030204" pitchFamily="18" charset="0"/>
              </a:rPr>
              <a:t>    The product of two matrices is undefined when the number of columns in the first matrix is not the same as the number of rows in the second</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p>
        </p:txBody>
      </p:sp>
      <p:pic>
        <p:nvPicPr>
          <p:cNvPr id="6" name="Picture 5" descr="addin_tmp.png"/>
          <p:cNvPicPr>
            <a:picLocks noChangeAspect="1"/>
          </p:cNvPicPr>
          <p:nvPr>
            <p:custDataLst>
              <p:tags r:id="rId1"/>
            </p:custDataLst>
          </p:nvPr>
        </p:nvPicPr>
        <p:blipFill>
          <a:blip r:embed="rId2" cstate="print"/>
          <a:stretch>
            <a:fillRect/>
          </a:stretch>
        </p:blipFill>
        <p:spPr>
          <a:xfrm>
            <a:off x="2438400" y="4191000"/>
            <a:ext cx="3263265" cy="911543"/>
          </a:xfrm>
          <a:prstGeom prst="rect">
            <a:avLst/>
          </a:prstGeom>
        </p:spPr>
      </p:pic>
      <p:pic>
        <p:nvPicPr>
          <p:cNvPr id="5" name="Picture 4" descr="addin_tmp.png"/>
          <p:cNvPicPr>
            <a:picLocks noChangeAspect="1"/>
          </p:cNvPicPr>
          <p:nvPr>
            <p:custDataLst>
              <p:tags r:id="rId3"/>
            </p:custDataLst>
          </p:nvPr>
        </p:nvPicPr>
        <p:blipFill>
          <a:blip r:embed="rId4" cstate="print"/>
          <a:stretch>
            <a:fillRect/>
          </a:stretch>
        </p:blipFill>
        <p:spPr>
          <a:xfrm>
            <a:off x="4343400" y="2057400"/>
            <a:ext cx="154781" cy="152400"/>
          </a:xfrm>
          <a:prstGeom prst="rect">
            <a:avLst/>
          </a:prstGeom>
        </p:spPr>
      </p:pic>
      <p:pic>
        <p:nvPicPr>
          <p:cNvPr id="7" name="Picture 6" descr="addin_tmp.png"/>
          <p:cNvPicPr>
            <a:picLocks noChangeAspect="1"/>
          </p:cNvPicPr>
          <p:nvPr>
            <p:custDataLst>
              <p:tags r:id="rId5"/>
            </p:custDataLst>
          </p:nvPr>
        </p:nvPicPr>
        <p:blipFill>
          <a:blip r:embed="rId4" cstate="print"/>
          <a:stretch>
            <a:fillRect/>
          </a:stretch>
        </p:blipFill>
        <p:spPr>
          <a:xfrm>
            <a:off x="7391400" y="2057400"/>
            <a:ext cx="154781" cy="152400"/>
          </a:xfrm>
          <a:prstGeom prst="rect">
            <a:avLst/>
          </a:prstGeom>
        </p:spPr>
      </p:pic>
      <p:pic>
        <p:nvPicPr>
          <p:cNvPr id="8" name="Picture 7" descr="addin_tmp.png"/>
          <p:cNvPicPr>
            <a:picLocks noChangeAspect="1"/>
          </p:cNvPicPr>
          <p:nvPr>
            <p:custDataLst>
              <p:tags r:id="rId6"/>
            </p:custDataLst>
          </p:nvPr>
        </p:nvPicPr>
        <p:blipFill>
          <a:blip r:embed="rId4" cstate="print"/>
          <a:stretch>
            <a:fillRect/>
          </a:stretch>
        </p:blipFill>
        <p:spPr>
          <a:xfrm>
            <a:off x="1143000" y="2743200"/>
            <a:ext cx="154781" cy="152400"/>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Illustration of Matrix Multiplication </a:t>
            </a:r>
            <a:endParaRPr lang="en-US" dirty="0"/>
          </a:p>
        </p:txBody>
      </p:sp>
      <p:sp>
        <p:nvSpPr>
          <p:cNvPr id="3" name="Content Placeholder 2"/>
          <p:cNvSpPr>
            <a:spLocks noGrp="1"/>
          </p:cNvSpPr>
          <p:nvPr>
            <p:ph idx="1"/>
          </p:nvPr>
        </p:nvSpPr>
        <p:spPr/>
        <p:txBody>
          <a:bodyPr/>
          <a:lstStyle/>
          <a:p>
            <a:r>
              <a:rPr lang="en-US" dirty="0"/>
              <a:t>The Product of </a:t>
            </a:r>
            <a:r>
              <a:rPr lang="en-US" sz="2800" b="1" dirty="0"/>
              <a:t>A</a:t>
            </a:r>
            <a:r>
              <a:rPr lang="en-US" sz="2800" dirty="0"/>
              <a:t> = [</a:t>
            </a:r>
            <a:r>
              <a:rPr lang="en-US" sz="2800" dirty="0" err="1">
                <a:latin typeface="Cambria Math" panose="02040503050406030204" pitchFamily="18" charset="0"/>
                <a:ea typeface="Cambria Math" panose="02040503050406030204" pitchFamily="18" charset="0"/>
              </a:rPr>
              <a:t>a</a:t>
            </a:r>
            <a:r>
              <a:rPr lang="en-US" sz="2800" i="1" baseline="-25000" dirty="0" err="1">
                <a:ea typeface="Cambria Math" panose="02040503050406030204" pitchFamily="18" charset="0"/>
              </a:rPr>
              <a:t>ij</a:t>
            </a:r>
            <a:r>
              <a:rPr lang="en-US" sz="2800" dirty="0">
                <a:latin typeface="Cambria Math" panose="02040503050406030204" pitchFamily="18" charset="0"/>
                <a:ea typeface="Cambria Math" panose="02040503050406030204" pitchFamily="18" charset="0"/>
              </a:rPr>
              <a:t>] and </a:t>
            </a:r>
            <a:r>
              <a:rPr lang="en-US" sz="2800" b="1" dirty="0"/>
              <a:t>B</a:t>
            </a:r>
            <a:r>
              <a:rPr lang="en-US" sz="2800" dirty="0"/>
              <a:t> = [</a:t>
            </a:r>
            <a:r>
              <a:rPr lang="en-US" sz="2800" dirty="0" err="1">
                <a:latin typeface="Cambria Math" panose="02040503050406030204" pitchFamily="18" charset="0"/>
                <a:ea typeface="Cambria Math" panose="02040503050406030204" pitchFamily="18" charset="0"/>
              </a:rPr>
              <a:t>b</a:t>
            </a:r>
            <a:r>
              <a:rPr lang="en-US" sz="2800" i="1" baseline="-25000" dirty="0" err="1">
                <a:ea typeface="Cambria Math" panose="02040503050406030204" pitchFamily="18" charset="0"/>
              </a:rPr>
              <a:t>ij</a:t>
            </a:r>
            <a:r>
              <a:rPr lang="en-US" sz="2800" dirty="0">
                <a:latin typeface="Cambria Math" panose="02040503050406030204" pitchFamily="18" charset="0"/>
                <a:ea typeface="Cambria Math" panose="02040503050406030204" pitchFamily="18" charset="0"/>
              </a:rPr>
              <a:t>] </a:t>
            </a:r>
            <a:endParaRPr lang="en-US" dirty="0"/>
          </a:p>
        </p:txBody>
      </p:sp>
      <p:pic>
        <p:nvPicPr>
          <p:cNvPr id="7" name="Picture 6" descr="addin_tmp.png"/>
          <p:cNvPicPr>
            <a:picLocks noChangeAspect="1"/>
          </p:cNvPicPr>
          <p:nvPr>
            <p:custDataLst>
              <p:tags r:id="rId1"/>
            </p:custDataLst>
          </p:nvPr>
        </p:nvPicPr>
        <p:blipFill>
          <a:blip r:embed="rId2" cstate="print"/>
          <a:stretch>
            <a:fillRect/>
          </a:stretch>
        </p:blipFill>
        <p:spPr>
          <a:xfrm>
            <a:off x="1143000" y="2514601"/>
            <a:ext cx="2658904" cy="1823085"/>
          </a:xfrm>
          <a:prstGeom prst="rect">
            <a:avLst/>
          </a:prstGeom>
        </p:spPr>
      </p:pic>
      <p:pic>
        <p:nvPicPr>
          <p:cNvPr id="9" name="Picture 8" descr="addin_tmp.png"/>
          <p:cNvPicPr>
            <a:picLocks noChangeAspect="1"/>
          </p:cNvPicPr>
          <p:nvPr>
            <p:custDataLst>
              <p:tags r:id="rId3"/>
            </p:custDataLst>
          </p:nvPr>
        </p:nvPicPr>
        <p:blipFill>
          <a:blip r:embed="rId4" cstate="print"/>
          <a:stretch>
            <a:fillRect/>
          </a:stretch>
        </p:blipFill>
        <p:spPr>
          <a:xfrm>
            <a:off x="4114800" y="2667001"/>
            <a:ext cx="3307556" cy="1140143"/>
          </a:xfrm>
          <a:prstGeom prst="rect">
            <a:avLst/>
          </a:prstGeom>
        </p:spPr>
      </p:pic>
      <p:pic>
        <p:nvPicPr>
          <p:cNvPr id="10" name="Picture 9" descr="addin_tmp.png"/>
          <p:cNvPicPr>
            <a:picLocks noChangeAspect="1"/>
          </p:cNvPicPr>
          <p:nvPr>
            <p:custDataLst>
              <p:tags r:id="rId5"/>
            </p:custDataLst>
          </p:nvPr>
        </p:nvPicPr>
        <p:blipFill>
          <a:blip r:embed="rId6" cstate="print"/>
          <a:stretch>
            <a:fillRect/>
          </a:stretch>
        </p:blipFill>
        <p:spPr>
          <a:xfrm>
            <a:off x="3810000" y="4419600"/>
            <a:ext cx="2768918" cy="1367314"/>
          </a:xfrm>
          <a:prstGeom prst="rect">
            <a:avLst/>
          </a:prstGeom>
        </p:spPr>
      </p:pic>
      <p:pic>
        <p:nvPicPr>
          <p:cNvPr id="8" name="Picture 7" descr="addin_tmp.png"/>
          <p:cNvPicPr>
            <a:picLocks noChangeAspect="1"/>
          </p:cNvPicPr>
          <p:nvPr>
            <p:custDataLst>
              <p:tags r:id="rId7"/>
            </p:custDataLst>
          </p:nvPr>
        </p:nvPicPr>
        <p:blipFill>
          <a:blip r:embed="rId8" cstate="print"/>
          <a:stretch>
            <a:fillRect/>
          </a:stretch>
        </p:blipFill>
        <p:spPr>
          <a:xfrm>
            <a:off x="1143000" y="6019800"/>
            <a:ext cx="3737610" cy="251460"/>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dirty="0"/>
              <a:t>Matrix Multiplication is not Commutative</a:t>
            </a:r>
            <a:endParaRPr lang="en-US" sz="4000" dirty="0"/>
          </a:p>
        </p:txBody>
      </p:sp>
      <p:sp>
        <p:nvSpPr>
          <p:cNvPr id="3" name="Content Placeholder 2"/>
          <p:cNvSpPr>
            <a:spLocks noGrp="1"/>
          </p:cNvSpPr>
          <p:nvPr>
            <p:ph idx="1"/>
          </p:nvPr>
        </p:nvSpPr>
        <p:spPr/>
        <p:txBody>
          <a:bodyPr/>
          <a:lstStyle/>
          <a:p>
            <a:pPr>
              <a:buNone/>
            </a:pPr>
            <a:r>
              <a:rPr lang="en-US" dirty="0"/>
              <a:t>   </a:t>
            </a:r>
            <a:r>
              <a:rPr lang="en-US" b="1" dirty="0"/>
              <a:t>Example</a:t>
            </a:r>
            <a:r>
              <a:rPr lang="en-US" dirty="0"/>
              <a:t>: Let</a:t>
            </a:r>
            <a:endParaRPr lang="en-US" dirty="0"/>
          </a:p>
          <a:p>
            <a:pPr>
              <a:buNone/>
            </a:pPr>
            <a:endParaRPr lang="en-US" dirty="0"/>
          </a:p>
          <a:p>
            <a:pPr>
              <a:buNone/>
            </a:pPr>
            <a:r>
              <a:rPr lang="en-US" dirty="0"/>
              <a:t>    Does </a:t>
            </a:r>
            <a:r>
              <a:rPr lang="en-US" b="1" dirty="0"/>
              <a:t>AB</a:t>
            </a:r>
            <a:r>
              <a:rPr lang="en-US" dirty="0"/>
              <a:t> = </a:t>
            </a:r>
            <a:r>
              <a:rPr lang="en-US" b="1" dirty="0"/>
              <a:t>BA</a:t>
            </a:r>
            <a:r>
              <a:rPr lang="en-US" dirty="0"/>
              <a:t>?</a:t>
            </a:r>
            <a:endParaRPr lang="en-US" b="1" dirty="0"/>
          </a:p>
          <a:p>
            <a:pPr>
              <a:buNone/>
            </a:pPr>
            <a:r>
              <a:rPr lang="en-US" b="1" dirty="0"/>
              <a:t>    Solution:</a:t>
            </a:r>
            <a:endParaRPr lang="en-US" b="1" dirty="0"/>
          </a:p>
          <a:p>
            <a:pPr>
              <a:buNone/>
            </a:pPr>
            <a:r>
              <a:rPr lang="en-US" b="1" dirty="0"/>
              <a:t>      </a:t>
            </a:r>
            <a:endParaRPr lang="en-US" b="1" dirty="0"/>
          </a:p>
          <a:p>
            <a:pPr>
              <a:buNone/>
            </a:pPr>
            <a:endParaRPr lang="en-US" b="1" dirty="0"/>
          </a:p>
          <a:p>
            <a:pPr>
              <a:buNone/>
            </a:pPr>
            <a:endParaRPr lang="en-US" b="1" dirty="0"/>
          </a:p>
          <a:p>
            <a:pPr>
              <a:buNone/>
            </a:pPr>
            <a:r>
              <a:rPr lang="en-US" b="1" dirty="0"/>
              <a:t>         AB</a:t>
            </a:r>
            <a:r>
              <a:rPr lang="en-US" dirty="0"/>
              <a:t> </a:t>
            </a:r>
            <a:r>
              <a:rPr lang="en-US" dirty="0">
                <a:latin typeface="Cambria Math" panose="02040503050406030204" pitchFamily="18" charset="0"/>
                <a:ea typeface="Cambria Math" panose="02040503050406030204" pitchFamily="18" charset="0"/>
              </a:rPr>
              <a:t>≠</a:t>
            </a:r>
            <a:r>
              <a:rPr lang="en-US" dirty="0"/>
              <a:t> </a:t>
            </a:r>
            <a:r>
              <a:rPr lang="en-US" b="1" dirty="0"/>
              <a:t>BA</a:t>
            </a:r>
            <a:endParaRPr lang="en-US" dirty="0"/>
          </a:p>
        </p:txBody>
      </p:sp>
      <p:pic>
        <p:nvPicPr>
          <p:cNvPr id="5" name="Picture 4" descr="addin_tmp.png"/>
          <p:cNvPicPr>
            <a:picLocks noChangeAspect="1"/>
          </p:cNvPicPr>
          <p:nvPr>
            <p:custDataLst>
              <p:tags r:id="rId1"/>
            </p:custDataLst>
          </p:nvPr>
        </p:nvPicPr>
        <p:blipFill>
          <a:blip r:embed="rId2" cstate="print"/>
          <a:stretch>
            <a:fillRect/>
          </a:stretch>
        </p:blipFill>
        <p:spPr>
          <a:xfrm>
            <a:off x="3048000" y="2209800"/>
            <a:ext cx="1512570" cy="609600"/>
          </a:xfrm>
          <a:prstGeom prst="rect">
            <a:avLst/>
          </a:prstGeom>
        </p:spPr>
      </p:pic>
      <p:pic>
        <p:nvPicPr>
          <p:cNvPr id="7" name="Picture 6" descr="addin_tmp.png"/>
          <p:cNvPicPr>
            <a:picLocks noChangeAspect="1"/>
          </p:cNvPicPr>
          <p:nvPr>
            <p:custDataLst>
              <p:tags r:id="rId3"/>
            </p:custDataLst>
          </p:nvPr>
        </p:nvPicPr>
        <p:blipFill>
          <a:blip r:embed="rId4" cstate="print"/>
          <a:stretch>
            <a:fillRect/>
          </a:stretch>
        </p:blipFill>
        <p:spPr>
          <a:xfrm>
            <a:off x="5638800" y="2133600"/>
            <a:ext cx="1497330" cy="609600"/>
          </a:xfrm>
          <a:prstGeom prst="rect">
            <a:avLst/>
          </a:prstGeom>
        </p:spPr>
      </p:pic>
      <p:pic>
        <p:nvPicPr>
          <p:cNvPr id="9" name="Picture 8" descr="addin_tmp.png"/>
          <p:cNvPicPr>
            <a:picLocks noChangeAspect="1"/>
          </p:cNvPicPr>
          <p:nvPr>
            <p:custDataLst>
              <p:tags r:id="rId5"/>
            </p:custDataLst>
          </p:nvPr>
        </p:nvPicPr>
        <p:blipFill>
          <a:blip r:embed="rId6" cstate="print"/>
          <a:stretch>
            <a:fillRect/>
          </a:stretch>
        </p:blipFill>
        <p:spPr>
          <a:xfrm>
            <a:off x="3276600" y="4114800"/>
            <a:ext cx="1718310" cy="609600"/>
          </a:xfrm>
          <a:prstGeom prst="rect">
            <a:avLst/>
          </a:prstGeom>
        </p:spPr>
      </p:pic>
      <p:pic>
        <p:nvPicPr>
          <p:cNvPr id="11" name="Picture 10" descr="addin_tmp.png"/>
          <p:cNvPicPr>
            <a:picLocks noChangeAspect="1"/>
          </p:cNvPicPr>
          <p:nvPr>
            <p:custDataLst>
              <p:tags r:id="rId7"/>
            </p:custDataLst>
          </p:nvPr>
        </p:nvPicPr>
        <p:blipFill>
          <a:blip r:embed="rId8" cstate="print"/>
          <a:stretch>
            <a:fillRect/>
          </a:stretch>
        </p:blipFill>
        <p:spPr>
          <a:xfrm>
            <a:off x="5715000" y="4114800"/>
            <a:ext cx="1718310" cy="609600"/>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Identity Matrix and Powers of Matrices</a:t>
            </a:r>
            <a:endParaRPr lang="en-US" sz="4000" dirty="0"/>
          </a:p>
        </p:txBody>
      </p:sp>
      <p:sp>
        <p:nvSpPr>
          <p:cNvPr id="3" name="Content Placeholder 2"/>
          <p:cNvSpPr>
            <a:spLocks noGrp="1"/>
          </p:cNvSpPr>
          <p:nvPr>
            <p:ph idx="1"/>
          </p:nvPr>
        </p:nvSpPr>
        <p:spPr/>
        <p:txBody>
          <a:bodyPr/>
          <a:lstStyle/>
          <a:p>
            <a:pPr>
              <a:buNone/>
            </a:pPr>
            <a:r>
              <a:rPr lang="en-US" b="1" dirty="0"/>
              <a:t>   Definition</a:t>
            </a:r>
            <a:r>
              <a:rPr lang="en-US" dirty="0"/>
              <a:t>: The </a:t>
            </a:r>
            <a:r>
              <a:rPr lang="en-US" i="1" dirty="0"/>
              <a:t>identity matrix of order n </a:t>
            </a:r>
            <a:r>
              <a:rPr lang="en-US" dirty="0"/>
              <a:t>is the </a:t>
            </a:r>
            <a:r>
              <a:rPr lang="en-US" i="1" dirty="0">
                <a:ea typeface="Cambria Math" panose="02040503050406030204" pitchFamily="18" charset="0"/>
              </a:rPr>
              <a:t>m </a:t>
            </a:r>
            <a:r>
              <a:rPr lang="en-US" dirty="0">
                <a:latin typeface="Cambria Math" panose="02040503050406030204" pitchFamily="18" charset="0"/>
                <a:ea typeface="Cambria Math" panose="02040503050406030204" pitchFamily="18" charset="0"/>
                <a:sym typeface="Symbol" panose="05050102010706020507"/>
              </a:rPr>
              <a:t>   </a:t>
            </a:r>
            <a:r>
              <a:rPr lang="en-US" i="1" dirty="0">
                <a:latin typeface="Cambria Math" panose="02040503050406030204" pitchFamily="18" charset="0"/>
                <a:ea typeface="Cambria Math" panose="02040503050406030204" pitchFamily="18" charset="0"/>
                <a:sym typeface="Symbol" panose="05050102010706020507"/>
              </a:rPr>
              <a:t> </a:t>
            </a:r>
            <a:r>
              <a:rPr lang="en-US" i="1" dirty="0">
                <a:ea typeface="Cambria Math" panose="02040503050406030204" pitchFamily="18" charset="0"/>
                <a:sym typeface="Symbol" panose="05050102010706020507"/>
              </a:rPr>
              <a:t>n</a:t>
            </a:r>
            <a:r>
              <a:rPr lang="en-US" dirty="0"/>
              <a:t> matrix </a:t>
            </a:r>
            <a:r>
              <a:rPr lang="en-US" b="1" dirty="0"/>
              <a:t>I</a:t>
            </a:r>
            <a:r>
              <a:rPr lang="en-US" i="1" baseline="-25000" dirty="0"/>
              <a:t>n</a:t>
            </a:r>
            <a:r>
              <a:rPr lang="en-US" baseline="-25000" dirty="0"/>
              <a:t> </a:t>
            </a:r>
            <a:r>
              <a:rPr lang="en-US" dirty="0"/>
              <a:t> = [</a:t>
            </a:r>
            <a:r>
              <a:rPr lang="en-US" dirty="0">
                <a:latin typeface="Cambria Math" panose="02040503050406030204" pitchFamily="18" charset="0"/>
                <a:ea typeface="Cambria Math" panose="02040503050406030204" pitchFamily="18" charset="0"/>
                <a:sym typeface="Symbol" panose="05050102010706020507"/>
              </a:rPr>
              <a:t></a:t>
            </a:r>
            <a:r>
              <a:rPr lang="en-US" i="1" baseline="-25000" dirty="0" err="1">
                <a:ea typeface="Cambria Math" panose="02040503050406030204" pitchFamily="18" charset="0"/>
                <a:sym typeface="Symbol" panose="05050102010706020507"/>
              </a:rPr>
              <a:t>ij</a:t>
            </a:r>
            <a:r>
              <a:rPr lang="en-US" dirty="0"/>
              <a:t>], where </a:t>
            </a:r>
            <a:r>
              <a:rPr lang="en-US" dirty="0">
                <a:latin typeface="Cambria Math" panose="02040503050406030204" pitchFamily="18" charset="0"/>
                <a:ea typeface="Cambria Math" panose="02040503050406030204" pitchFamily="18" charset="0"/>
                <a:sym typeface="Symbol" panose="05050102010706020507"/>
              </a:rPr>
              <a:t></a:t>
            </a:r>
            <a:r>
              <a:rPr lang="en-US" i="1" baseline="-25000" dirty="0" err="1">
                <a:ea typeface="Cambria Math" panose="02040503050406030204" pitchFamily="18" charset="0"/>
                <a:sym typeface="Symbol" panose="05050102010706020507"/>
              </a:rPr>
              <a:t>ij</a:t>
            </a:r>
            <a:r>
              <a:rPr lang="en-US" baseline="-25000" dirty="0">
                <a:latin typeface="Cambria Math" panose="02040503050406030204" pitchFamily="18" charset="0"/>
                <a:ea typeface="Cambria Math" panose="02040503050406030204" pitchFamily="18" charset="0"/>
                <a:sym typeface="Symbol" panose="05050102010706020507"/>
              </a:rPr>
              <a:t> </a:t>
            </a:r>
            <a:r>
              <a:rPr lang="en-US" dirty="0">
                <a:latin typeface="Cambria Math" panose="02040503050406030204" pitchFamily="18" charset="0"/>
                <a:ea typeface="Cambria Math" panose="02040503050406030204" pitchFamily="18" charset="0"/>
                <a:sym typeface="Symbol" panose="05050102010706020507"/>
              </a:rPr>
              <a:t> = 1 if </a:t>
            </a:r>
            <a:r>
              <a:rPr lang="en-US" i="1" dirty="0" err="1">
                <a:ea typeface="Cambria Math" panose="02040503050406030204" pitchFamily="18" charset="0"/>
                <a:sym typeface="Symbol" panose="05050102010706020507"/>
              </a:rPr>
              <a:t>i</a:t>
            </a:r>
            <a:r>
              <a:rPr lang="en-US" dirty="0">
                <a:latin typeface="Cambria Math" panose="02040503050406030204" pitchFamily="18" charset="0"/>
                <a:ea typeface="Cambria Math" panose="02040503050406030204" pitchFamily="18" charset="0"/>
                <a:sym typeface="Symbol" panose="05050102010706020507"/>
              </a:rPr>
              <a:t> = </a:t>
            </a:r>
            <a:r>
              <a:rPr lang="en-US" i="1" dirty="0">
                <a:ea typeface="Cambria Math" panose="02040503050406030204" pitchFamily="18" charset="0"/>
                <a:sym typeface="Symbol" panose="05050102010706020507"/>
              </a:rPr>
              <a:t>j</a:t>
            </a:r>
            <a:r>
              <a:rPr lang="en-US" dirty="0">
                <a:latin typeface="Cambria Math" panose="02040503050406030204" pitchFamily="18" charset="0"/>
                <a:ea typeface="Cambria Math" panose="02040503050406030204" pitchFamily="18" charset="0"/>
                <a:sym typeface="Symbol" panose="05050102010706020507"/>
              </a:rPr>
              <a:t> and </a:t>
            </a:r>
            <a:r>
              <a:rPr lang="en-US" i="1" baseline="-25000" dirty="0" err="1">
                <a:ea typeface="Cambria Math" panose="02040503050406030204" pitchFamily="18" charset="0"/>
                <a:sym typeface="Symbol" panose="05050102010706020507"/>
              </a:rPr>
              <a:t>ij</a:t>
            </a:r>
            <a:r>
              <a:rPr lang="en-US" baseline="-25000" dirty="0">
                <a:latin typeface="Cambria Math" panose="02040503050406030204" pitchFamily="18" charset="0"/>
                <a:ea typeface="Cambria Math" panose="02040503050406030204" pitchFamily="18" charset="0"/>
                <a:sym typeface="Symbol" panose="05050102010706020507"/>
              </a:rPr>
              <a:t> </a:t>
            </a:r>
            <a:r>
              <a:rPr lang="en-US" dirty="0">
                <a:latin typeface="Cambria Math" panose="02040503050406030204" pitchFamily="18" charset="0"/>
                <a:ea typeface="Cambria Math" panose="02040503050406030204" pitchFamily="18" charset="0"/>
                <a:sym typeface="Symbol" panose="05050102010706020507"/>
              </a:rPr>
              <a:t> = 0 if </a:t>
            </a:r>
            <a:r>
              <a:rPr lang="en-US" i="1" dirty="0" err="1">
                <a:ea typeface="Cambria Math" panose="02040503050406030204" pitchFamily="18" charset="0"/>
                <a:sym typeface="Symbol" panose="05050102010706020507"/>
              </a:rPr>
              <a:t>i</a:t>
            </a:r>
            <a:r>
              <a:rPr lang="en-US" dirty="0" err="1">
                <a:latin typeface="Cambria Math" panose="02040503050406030204"/>
                <a:ea typeface="Cambria Math" panose="02040503050406030204"/>
                <a:sym typeface="Symbol" panose="05050102010706020507"/>
              </a:rPr>
              <a:t>≠</a:t>
            </a:r>
            <a:r>
              <a:rPr lang="en-US" i="1" dirty="0" err="1">
                <a:ea typeface="Cambria Math" panose="02040503050406030204"/>
                <a:sym typeface="Symbol" panose="05050102010706020507"/>
              </a:rPr>
              <a:t>j</a:t>
            </a:r>
            <a:r>
              <a:rPr lang="en-US" dirty="0">
                <a:latin typeface="Cambria Math" panose="02040503050406030204"/>
                <a:ea typeface="Cambria Math" panose="02040503050406030204"/>
                <a:sym typeface="Symbol" panose="05050102010706020507"/>
              </a:rPr>
              <a:t>.</a:t>
            </a:r>
            <a:endParaRPr lang="en-US" dirty="0">
              <a:latin typeface="Cambria Math" panose="02040503050406030204"/>
              <a:ea typeface="Cambria Math" panose="02040503050406030204"/>
              <a:sym typeface="Symbol" panose="05050102010706020507"/>
            </a:endParaRPr>
          </a:p>
          <a:p>
            <a:endParaRPr lang="en-US" dirty="0">
              <a:latin typeface="Cambria Math" panose="02040503050406030204"/>
              <a:ea typeface="Cambria Math" panose="02040503050406030204"/>
              <a:sym typeface="Symbol" panose="05050102010706020507"/>
            </a:endParaRPr>
          </a:p>
          <a:p>
            <a:pPr>
              <a:buNone/>
            </a:pPr>
            <a:r>
              <a:rPr lang="en-US" b="1" dirty="0">
                <a:ea typeface="Cambria Math" panose="02040503050406030204"/>
                <a:sym typeface="Symbol" panose="05050102010706020507"/>
              </a:rPr>
              <a:t>                                                              </a:t>
            </a:r>
            <a:r>
              <a:rPr lang="en-US" b="1" dirty="0" err="1">
                <a:ea typeface="Cambria Math" panose="02040503050406030204"/>
                <a:sym typeface="Symbol" panose="05050102010706020507"/>
              </a:rPr>
              <a:t>A</a:t>
            </a:r>
            <a:r>
              <a:rPr lang="en-US" b="1" dirty="0" err="1"/>
              <a:t>I</a:t>
            </a:r>
            <a:r>
              <a:rPr lang="en-US" i="1" baseline="-25000" dirty="0" err="1"/>
              <a:t>n</a:t>
            </a:r>
            <a:r>
              <a:rPr lang="en-US" baseline="-25000" dirty="0"/>
              <a:t> </a:t>
            </a:r>
            <a:r>
              <a:rPr lang="en-US" dirty="0"/>
              <a:t> = </a:t>
            </a:r>
            <a:r>
              <a:rPr lang="en-US" b="1" dirty="0" err="1"/>
              <a:t>I</a:t>
            </a:r>
            <a:r>
              <a:rPr lang="en-US" i="1" baseline="-25000" dirty="0" err="1"/>
              <a:t>m</a:t>
            </a:r>
            <a:r>
              <a:rPr lang="en-US" b="1" dirty="0" err="1">
                <a:latin typeface="Cambria Math" panose="02040503050406030204"/>
                <a:ea typeface="Cambria Math" panose="02040503050406030204"/>
                <a:sym typeface="Symbol" panose="05050102010706020507"/>
              </a:rPr>
              <a:t>A</a:t>
            </a:r>
            <a:r>
              <a:rPr lang="en-US" b="1" dirty="0">
                <a:latin typeface="Cambria Math" panose="02040503050406030204"/>
                <a:ea typeface="Cambria Math" panose="02040503050406030204"/>
                <a:sym typeface="Symbol" panose="05050102010706020507"/>
              </a:rPr>
              <a:t> = </a:t>
            </a:r>
            <a:r>
              <a:rPr lang="en-US" b="1" dirty="0">
                <a:ea typeface="Cambria Math" panose="02040503050406030204"/>
                <a:sym typeface="Symbol" panose="05050102010706020507"/>
              </a:rPr>
              <a:t>A</a:t>
            </a:r>
            <a:r>
              <a:rPr lang="en-US" b="1" dirty="0">
                <a:latin typeface="Cambria Math" panose="02040503050406030204"/>
                <a:ea typeface="Cambria Math" panose="02040503050406030204"/>
                <a:sym typeface="Symbol" panose="05050102010706020507"/>
              </a:rPr>
              <a:t> </a:t>
            </a:r>
            <a:endParaRPr lang="en-US" b="1" dirty="0">
              <a:latin typeface="Cambria Math" panose="02040503050406030204"/>
              <a:ea typeface="Cambria Math" panose="02040503050406030204"/>
              <a:sym typeface="Symbol" panose="05050102010706020507"/>
            </a:endParaRPr>
          </a:p>
          <a:p>
            <a:pPr>
              <a:buNone/>
            </a:pPr>
            <a:r>
              <a:rPr lang="en-US" dirty="0">
                <a:latin typeface="Cambria Math" panose="02040503050406030204"/>
                <a:ea typeface="Cambria Math" panose="02040503050406030204"/>
                <a:sym typeface="Symbol" panose="05050102010706020507"/>
              </a:rPr>
              <a:t>                                                    when </a:t>
            </a:r>
            <a:r>
              <a:rPr lang="en-US" b="1" dirty="0">
                <a:ea typeface="Cambria Math" panose="02040503050406030204"/>
                <a:sym typeface="Symbol" panose="05050102010706020507"/>
              </a:rPr>
              <a:t>A</a:t>
            </a:r>
            <a:r>
              <a:rPr lang="en-US" dirty="0">
                <a:latin typeface="Cambria Math" panose="02040503050406030204"/>
                <a:ea typeface="Cambria Math" panose="02040503050406030204"/>
                <a:sym typeface="Symbol" panose="05050102010706020507"/>
              </a:rPr>
              <a:t> is an </a:t>
            </a:r>
            <a:r>
              <a:rPr lang="en-US" i="1" dirty="0">
                <a:ea typeface="Cambria Math" panose="02040503050406030204" pitchFamily="18" charset="0"/>
              </a:rPr>
              <a:t>m</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sym typeface="Symbol" panose="05050102010706020507"/>
              </a:rPr>
              <a:t>  </a:t>
            </a:r>
            <a:r>
              <a:rPr lang="en-US" i="1" dirty="0">
                <a:latin typeface="Cambria Math" panose="02040503050406030204" pitchFamily="18" charset="0"/>
                <a:ea typeface="Cambria Math" panose="02040503050406030204" pitchFamily="18" charset="0"/>
                <a:sym typeface="Symbol" panose="05050102010706020507"/>
              </a:rPr>
              <a:t> </a:t>
            </a:r>
            <a:r>
              <a:rPr lang="en-US" i="1" dirty="0">
                <a:ea typeface="Cambria Math" panose="02040503050406030204" pitchFamily="18" charset="0"/>
                <a:sym typeface="Symbol" panose="05050102010706020507"/>
              </a:rPr>
              <a:t>n</a:t>
            </a:r>
            <a:r>
              <a:rPr lang="en-US" dirty="0">
                <a:latin typeface="Cambria Math" panose="02040503050406030204"/>
                <a:ea typeface="Cambria Math" panose="02040503050406030204"/>
                <a:sym typeface="Symbol" panose="05050102010706020507"/>
              </a:rPr>
              <a:t>  matrix</a:t>
            </a:r>
            <a:endParaRPr lang="en-US" dirty="0">
              <a:latin typeface="Cambria Math" panose="02040503050406030204"/>
              <a:ea typeface="Cambria Math" panose="02040503050406030204"/>
              <a:sym typeface="Symbol" panose="05050102010706020507"/>
            </a:endParaRPr>
          </a:p>
          <a:p>
            <a:endParaRPr lang="en-US" dirty="0">
              <a:latin typeface="Cambria Math" panose="02040503050406030204"/>
              <a:ea typeface="Cambria Math" panose="02040503050406030204"/>
              <a:sym typeface="Symbol" panose="05050102010706020507"/>
            </a:endParaRPr>
          </a:p>
          <a:p>
            <a:pPr>
              <a:buNone/>
            </a:pPr>
            <a:r>
              <a:rPr lang="en-US" dirty="0">
                <a:latin typeface="Cambria Math" panose="02040503050406030204"/>
                <a:ea typeface="Cambria Math" panose="02040503050406030204"/>
                <a:sym typeface="Symbol" panose="05050102010706020507"/>
              </a:rPr>
              <a:t>   Powers of square matrices can be defined. When A is an </a:t>
            </a:r>
            <a:r>
              <a:rPr lang="en-US" i="1" dirty="0">
                <a:ea typeface="Cambria Math" panose="02040503050406030204" pitchFamily="18" charset="0"/>
                <a:sym typeface="Symbol" panose="05050102010706020507"/>
              </a:rPr>
              <a:t>n</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sym typeface="Symbol" panose="05050102010706020507"/>
              </a:rPr>
              <a:t></a:t>
            </a:r>
            <a:r>
              <a:rPr lang="en-US" i="1" dirty="0">
                <a:latin typeface="Cambria Math" panose="02040503050406030204" pitchFamily="18" charset="0"/>
                <a:ea typeface="Cambria Math" panose="02040503050406030204" pitchFamily="18" charset="0"/>
                <a:sym typeface="Symbol" panose="05050102010706020507"/>
              </a:rPr>
              <a:t> </a:t>
            </a:r>
            <a:r>
              <a:rPr lang="en-US" i="1" dirty="0">
                <a:ea typeface="Cambria Math" panose="02040503050406030204" pitchFamily="18" charset="0"/>
                <a:sym typeface="Symbol" panose="05050102010706020507"/>
              </a:rPr>
              <a:t>n</a:t>
            </a:r>
            <a:r>
              <a:rPr lang="en-US" dirty="0"/>
              <a:t>  matrix, we have:</a:t>
            </a:r>
            <a:endParaRPr lang="en-US" dirty="0">
              <a:latin typeface="Cambria Math" panose="02040503050406030204"/>
              <a:ea typeface="Cambria Math" panose="02040503050406030204"/>
              <a:sym typeface="Symbol" panose="05050102010706020507"/>
            </a:endParaRPr>
          </a:p>
          <a:p>
            <a:pPr>
              <a:buNone/>
            </a:pPr>
            <a:r>
              <a:rPr lang="en-US" dirty="0">
                <a:latin typeface="Cambria Math" panose="02040503050406030204"/>
                <a:ea typeface="Cambria Math" panose="02040503050406030204"/>
                <a:sym typeface="Symbol" panose="05050102010706020507"/>
              </a:rPr>
              <a:t>            </a:t>
            </a:r>
            <a:r>
              <a:rPr lang="en-US" b="1" dirty="0">
                <a:ea typeface="Cambria Math" panose="02040503050406030204"/>
                <a:sym typeface="Symbol" panose="05050102010706020507"/>
              </a:rPr>
              <a:t>A</a:t>
            </a:r>
            <a:r>
              <a:rPr lang="en-US" baseline="30000" dirty="0">
                <a:latin typeface="Cambria Math" panose="02040503050406030204"/>
                <a:ea typeface="Cambria Math" panose="02040503050406030204"/>
                <a:sym typeface="Symbol" panose="05050102010706020507"/>
              </a:rPr>
              <a:t>0  </a:t>
            </a:r>
            <a:r>
              <a:rPr lang="en-US" dirty="0">
                <a:latin typeface="Cambria Math" panose="02040503050406030204"/>
                <a:ea typeface="Cambria Math" panose="02040503050406030204"/>
                <a:sym typeface="Symbol" panose="05050102010706020507"/>
              </a:rPr>
              <a:t>= </a:t>
            </a:r>
            <a:r>
              <a:rPr lang="en-US" b="1" dirty="0"/>
              <a:t>I</a:t>
            </a:r>
            <a:r>
              <a:rPr lang="en-US" i="1" baseline="-25000" dirty="0"/>
              <a:t>n</a:t>
            </a:r>
            <a:r>
              <a:rPr lang="en-US" baseline="-25000" dirty="0"/>
              <a:t>         </a:t>
            </a:r>
            <a:r>
              <a:rPr lang="en-US" b="1" dirty="0" err="1">
                <a:ea typeface="Cambria Math" panose="02040503050406030204"/>
                <a:sym typeface="Symbol" panose="05050102010706020507"/>
              </a:rPr>
              <a:t>A</a:t>
            </a:r>
            <a:r>
              <a:rPr lang="en-US" i="1" baseline="30000" dirty="0" err="1">
                <a:ea typeface="Cambria Math" panose="02040503050406030204"/>
                <a:sym typeface="Symbol" panose="05050102010706020507"/>
              </a:rPr>
              <a:t>r</a:t>
            </a:r>
            <a:r>
              <a:rPr lang="en-US" dirty="0">
                <a:latin typeface="Cambria Math" panose="02040503050406030204"/>
                <a:ea typeface="Cambria Math" panose="02040503050406030204"/>
                <a:sym typeface="Symbol" panose="05050102010706020507"/>
              </a:rPr>
              <a:t> = </a:t>
            </a:r>
            <a:r>
              <a:rPr lang="en-US" b="1" dirty="0">
                <a:ea typeface="Cambria Math" panose="02040503050406030204"/>
                <a:sym typeface="Symbol" panose="05050102010706020507"/>
              </a:rPr>
              <a:t>AAA</a:t>
            </a:r>
            <a:r>
              <a:rPr lang="en-US" dirty="0">
                <a:ea typeface="Cambria Math" panose="02040503050406030204"/>
                <a:sym typeface="Symbol" panose="05050102010706020507"/>
              </a:rPr>
              <a:t>∙∙∙</a:t>
            </a:r>
            <a:r>
              <a:rPr lang="en-US" b="1" dirty="0">
                <a:ea typeface="Cambria Math" panose="02040503050406030204"/>
                <a:sym typeface="Symbol" panose="05050102010706020507"/>
              </a:rPr>
              <a:t>A</a:t>
            </a:r>
            <a:endParaRPr lang="en-US" b="1" dirty="0"/>
          </a:p>
          <a:p>
            <a:endParaRPr lang="en-US" dirty="0">
              <a:latin typeface="Cambria Math" panose="02040503050406030204"/>
              <a:ea typeface="Cambria Math" panose="02040503050406030204"/>
              <a:sym typeface="Symbol" panose="05050102010706020507"/>
            </a:endParaRPr>
          </a:p>
        </p:txBody>
      </p:sp>
      <p:pic>
        <p:nvPicPr>
          <p:cNvPr id="9" name="Picture 8" descr="addin_tmp.png"/>
          <p:cNvPicPr>
            <a:picLocks noChangeAspect="1"/>
          </p:cNvPicPr>
          <p:nvPr>
            <p:custDataLst>
              <p:tags r:id="rId1"/>
            </p:custDataLst>
          </p:nvPr>
        </p:nvPicPr>
        <p:blipFill>
          <a:blip r:embed="rId2" cstate="print"/>
          <a:stretch>
            <a:fillRect/>
          </a:stretch>
        </p:blipFill>
        <p:spPr>
          <a:xfrm>
            <a:off x="1524000" y="2971800"/>
            <a:ext cx="1998821" cy="1367314"/>
          </a:xfrm>
          <a:prstGeom prst="rect">
            <a:avLst/>
          </a:prstGeom>
        </p:spPr>
      </p:pic>
      <p:sp>
        <p:nvSpPr>
          <p:cNvPr id="10" name="Left Brace 9"/>
          <p:cNvSpPr/>
          <p:nvPr/>
        </p:nvSpPr>
        <p:spPr>
          <a:xfrm rot="16200000">
            <a:off x="4038600" y="5486400"/>
            <a:ext cx="381000" cy="1295400"/>
          </a:xfrm>
          <a:prstGeom prst="leftBrace">
            <a:avLst>
              <a:gd name="adj1" fmla="val 8333"/>
              <a:gd name="adj2" fmla="val 47350"/>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505200" y="6324600"/>
            <a:ext cx="1371600" cy="369332"/>
          </a:xfrm>
          <a:prstGeom prst="rect">
            <a:avLst/>
          </a:prstGeom>
          <a:noFill/>
        </p:spPr>
        <p:txBody>
          <a:bodyPr wrap="square" rtlCol="0">
            <a:spAutoFit/>
          </a:bodyPr>
          <a:lstStyle/>
          <a:p>
            <a:r>
              <a:rPr lang="en-US" dirty="0"/>
              <a:t>    r times</a:t>
            </a:r>
            <a:endParaRPr lang="en-US" dirty="0"/>
          </a:p>
        </p:txBody>
      </p:sp>
      <p:pic>
        <p:nvPicPr>
          <p:cNvPr id="7" name="Picture 6" descr="addin_tmp.png"/>
          <p:cNvPicPr>
            <a:picLocks noChangeAspect="1"/>
          </p:cNvPicPr>
          <p:nvPr>
            <p:custDataLst>
              <p:tags r:id="rId3"/>
            </p:custDataLst>
          </p:nvPr>
        </p:nvPicPr>
        <p:blipFill>
          <a:blip r:embed="rId4" cstate="print"/>
          <a:stretch>
            <a:fillRect/>
          </a:stretch>
        </p:blipFill>
        <p:spPr>
          <a:xfrm>
            <a:off x="8001000" y="2133600"/>
            <a:ext cx="154781" cy="152400"/>
          </a:xfrm>
          <a:prstGeom prst="rect">
            <a:avLst/>
          </a:prstGeom>
        </p:spPr>
      </p:pic>
      <p:pic>
        <p:nvPicPr>
          <p:cNvPr id="8" name="Picture 7" descr="addin_tmp.png"/>
          <p:cNvPicPr>
            <a:picLocks noChangeAspect="1"/>
          </p:cNvPicPr>
          <p:nvPr>
            <p:custDataLst>
              <p:tags r:id="rId5"/>
            </p:custDataLst>
          </p:nvPr>
        </p:nvPicPr>
        <p:blipFill>
          <a:blip r:embed="rId4" cstate="print"/>
          <a:stretch>
            <a:fillRect/>
          </a:stretch>
        </p:blipFill>
        <p:spPr>
          <a:xfrm>
            <a:off x="6553200" y="3962400"/>
            <a:ext cx="154781" cy="152400"/>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a:t>   Definition</a:t>
            </a:r>
            <a:r>
              <a:rPr lang="en-US" dirty="0"/>
              <a:t>: Let </a:t>
            </a:r>
            <a:r>
              <a:rPr lang="en-US" sz="2800" b="1" dirty="0"/>
              <a:t>A</a:t>
            </a:r>
            <a:r>
              <a:rPr lang="en-US" sz="2800" dirty="0"/>
              <a:t> = [</a:t>
            </a:r>
            <a:r>
              <a:rPr lang="en-US" sz="2800" i="1" dirty="0" err="1">
                <a:ea typeface="Cambria Math" panose="02040503050406030204" pitchFamily="18" charset="0"/>
              </a:rPr>
              <a:t>a</a:t>
            </a:r>
            <a:r>
              <a:rPr lang="en-US" sz="2800" i="1" baseline="-25000" dirty="0" err="1">
                <a:ea typeface="Cambria Math" panose="02040503050406030204" pitchFamily="18" charset="0"/>
              </a:rPr>
              <a:t>ij</a:t>
            </a:r>
            <a:r>
              <a:rPr lang="en-US" sz="2800" dirty="0">
                <a:latin typeface="Cambria Math" panose="02040503050406030204" pitchFamily="18" charset="0"/>
                <a:ea typeface="Cambria Math" panose="02040503050406030204" pitchFamily="18" charset="0"/>
              </a:rPr>
              <a:t>] be an </a:t>
            </a:r>
            <a:r>
              <a:rPr lang="en-US" i="1" dirty="0">
                <a:ea typeface="Cambria Math" panose="02040503050406030204" pitchFamily="18" charset="0"/>
              </a:rPr>
              <a:t>m</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sym typeface="Symbol" panose="05050102010706020507"/>
              </a:rPr>
              <a:t>  </a:t>
            </a:r>
            <a:r>
              <a:rPr lang="en-US" i="1" dirty="0">
                <a:latin typeface="Cambria Math" panose="02040503050406030204" pitchFamily="18" charset="0"/>
                <a:ea typeface="Cambria Math" panose="02040503050406030204" pitchFamily="18" charset="0"/>
                <a:sym typeface="Symbol" panose="05050102010706020507"/>
              </a:rPr>
              <a:t>  </a:t>
            </a:r>
            <a:r>
              <a:rPr lang="en-US" i="1" dirty="0">
                <a:ea typeface="Cambria Math" panose="02040503050406030204" pitchFamily="18" charset="0"/>
                <a:sym typeface="Symbol" panose="05050102010706020507"/>
              </a:rPr>
              <a:t>n</a:t>
            </a:r>
            <a:r>
              <a:rPr lang="en-US" dirty="0">
                <a:latin typeface="Cambria Math" panose="02040503050406030204"/>
                <a:ea typeface="Cambria Math" panose="02040503050406030204"/>
                <a:sym typeface="Symbol" panose="05050102010706020507"/>
              </a:rPr>
              <a:t> matrix. The </a:t>
            </a:r>
            <a:r>
              <a:rPr lang="en-US" i="1" dirty="0">
                <a:latin typeface="Cambria Math" panose="02040503050406030204"/>
                <a:ea typeface="Cambria Math" panose="02040503050406030204"/>
                <a:sym typeface="Symbol" panose="05050102010706020507"/>
              </a:rPr>
              <a:t>transpose</a:t>
            </a:r>
            <a:r>
              <a:rPr lang="en-US" dirty="0">
                <a:latin typeface="Cambria Math" panose="02040503050406030204"/>
                <a:ea typeface="Cambria Math" panose="02040503050406030204"/>
                <a:sym typeface="Symbol" panose="05050102010706020507"/>
              </a:rPr>
              <a:t> of </a:t>
            </a:r>
            <a:r>
              <a:rPr lang="en-US" b="1" dirty="0">
                <a:ea typeface="Cambria Math" panose="02040503050406030204"/>
                <a:sym typeface="Symbol" panose="05050102010706020507"/>
              </a:rPr>
              <a:t>A</a:t>
            </a:r>
            <a:r>
              <a:rPr lang="en-US" dirty="0">
                <a:latin typeface="Cambria Math" panose="02040503050406030204"/>
                <a:ea typeface="Cambria Math" panose="02040503050406030204"/>
                <a:sym typeface="Symbol" panose="05050102010706020507"/>
              </a:rPr>
              <a:t>, denoted by </a:t>
            </a:r>
            <a:r>
              <a:rPr lang="en-US" sz="2400" b="1" dirty="0"/>
              <a:t>A</a:t>
            </a:r>
            <a:r>
              <a:rPr lang="en-US" baseline="30000" dirty="0">
                <a:latin typeface="Cambria Math" panose="02040503050406030204"/>
                <a:ea typeface="Cambria Math" panose="02040503050406030204"/>
                <a:sym typeface="Symbol" panose="05050102010706020507"/>
              </a:rPr>
              <a:t>t</a:t>
            </a:r>
            <a:r>
              <a:rPr lang="en-US" dirty="0">
                <a:sym typeface="Symbol" panose="05050102010706020507"/>
              </a:rPr>
              <a:t> ,</a:t>
            </a:r>
            <a:r>
              <a:rPr lang="en-US" dirty="0"/>
              <a:t>is the </a:t>
            </a:r>
            <a:r>
              <a:rPr lang="en-US" i="1" dirty="0">
                <a:ea typeface="Cambria Math" panose="02040503050406030204" pitchFamily="18" charset="0"/>
              </a:rPr>
              <a:t>n</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sym typeface="Symbol" panose="05050102010706020507"/>
              </a:rPr>
              <a:t> </a:t>
            </a:r>
            <a:r>
              <a:rPr lang="en-US" i="1" dirty="0">
                <a:latin typeface="Cambria Math" panose="02040503050406030204" pitchFamily="18" charset="0"/>
                <a:ea typeface="Cambria Math" panose="02040503050406030204" pitchFamily="18" charset="0"/>
                <a:sym typeface="Symbol" panose="05050102010706020507"/>
              </a:rPr>
              <a:t> </a:t>
            </a:r>
            <a:r>
              <a:rPr lang="en-US" i="1" dirty="0">
                <a:ea typeface="Cambria Math" panose="02040503050406030204" pitchFamily="18" charset="0"/>
                <a:sym typeface="Symbol" panose="05050102010706020507"/>
              </a:rPr>
              <a:t>m</a:t>
            </a:r>
            <a:r>
              <a:rPr lang="en-US" dirty="0"/>
              <a:t> matrix obtained by interchanging the rows and columns of </a:t>
            </a:r>
            <a:r>
              <a:rPr lang="en-US" b="1" dirty="0"/>
              <a:t>A</a:t>
            </a:r>
            <a:r>
              <a:rPr lang="en-US" dirty="0"/>
              <a:t>.  </a:t>
            </a:r>
            <a:endParaRPr lang="en-US" dirty="0"/>
          </a:p>
          <a:p>
            <a:pPr lvl="1">
              <a:buNone/>
            </a:pPr>
            <a:endParaRPr lang="en-US" dirty="0"/>
          </a:p>
          <a:p>
            <a:pPr lvl="1">
              <a:buNone/>
            </a:pPr>
            <a:r>
              <a:rPr lang="en-US" dirty="0"/>
              <a:t>If </a:t>
            </a:r>
            <a:r>
              <a:rPr lang="en-US" sz="2200" b="1" dirty="0"/>
              <a:t>A</a:t>
            </a:r>
            <a:r>
              <a:rPr lang="en-US" baseline="30000" dirty="0">
                <a:latin typeface="Cambria Math" panose="02040503050406030204"/>
                <a:ea typeface="Cambria Math" panose="02040503050406030204"/>
                <a:sym typeface="Symbol" panose="05050102010706020507"/>
              </a:rPr>
              <a:t>t</a:t>
            </a:r>
            <a:r>
              <a:rPr lang="en-US" dirty="0">
                <a:sym typeface="Symbol" panose="05050102010706020507"/>
              </a:rPr>
              <a:t> =</a:t>
            </a:r>
            <a:r>
              <a:rPr lang="en-US" dirty="0"/>
              <a:t> [</a:t>
            </a:r>
            <a:r>
              <a:rPr lang="en-US" i="1" dirty="0" err="1">
                <a:ea typeface="Cambria Math" panose="02040503050406030204" pitchFamily="18" charset="0"/>
                <a:sym typeface="Symbol" panose="05050102010706020507"/>
              </a:rPr>
              <a:t>b</a:t>
            </a:r>
            <a:r>
              <a:rPr lang="en-US" i="1" baseline="-25000" dirty="0" err="1">
                <a:ea typeface="Cambria Math" panose="02040503050406030204" pitchFamily="18" charset="0"/>
                <a:sym typeface="Symbol" panose="05050102010706020507"/>
              </a:rPr>
              <a:t>ij</a:t>
            </a:r>
            <a:r>
              <a:rPr lang="en-US" dirty="0"/>
              <a:t>], then  </a:t>
            </a:r>
            <a:r>
              <a:rPr lang="en-US" dirty="0" err="1">
                <a:latin typeface="Cambria Math" panose="02040503050406030204" pitchFamily="18" charset="0"/>
                <a:ea typeface="Cambria Math" panose="02040503050406030204" pitchFamily="18" charset="0"/>
                <a:sym typeface="Symbol" panose="05050102010706020507"/>
              </a:rPr>
              <a:t>b</a:t>
            </a:r>
            <a:r>
              <a:rPr lang="en-US" baseline="-25000" dirty="0" err="1">
                <a:latin typeface="Cambria Math" panose="02040503050406030204" pitchFamily="18" charset="0"/>
                <a:ea typeface="Cambria Math" panose="02040503050406030204" pitchFamily="18" charset="0"/>
                <a:sym typeface="Symbol" panose="05050102010706020507"/>
              </a:rPr>
              <a:t>ij</a:t>
            </a:r>
            <a:r>
              <a:rPr lang="en-US" baseline="-25000" dirty="0">
                <a:latin typeface="Cambria Math" panose="02040503050406030204" pitchFamily="18" charset="0"/>
                <a:ea typeface="Cambria Math" panose="02040503050406030204" pitchFamily="18" charset="0"/>
                <a:sym typeface="Symbol" panose="05050102010706020507"/>
              </a:rPr>
              <a:t> </a:t>
            </a:r>
            <a:r>
              <a:rPr lang="en-US" dirty="0">
                <a:latin typeface="Cambria Math" panose="02040503050406030204" pitchFamily="18" charset="0"/>
                <a:ea typeface="Cambria Math" panose="02040503050406030204" pitchFamily="18" charset="0"/>
                <a:sym typeface="Symbol" panose="05050102010706020507"/>
              </a:rPr>
              <a:t> = </a:t>
            </a:r>
            <a:r>
              <a:rPr lang="en-US" dirty="0" err="1">
                <a:latin typeface="Cambria Math" panose="02040503050406030204" pitchFamily="18" charset="0"/>
                <a:ea typeface="Cambria Math" panose="02040503050406030204" pitchFamily="18" charset="0"/>
                <a:sym typeface="Symbol" panose="05050102010706020507"/>
              </a:rPr>
              <a:t>a</a:t>
            </a:r>
            <a:r>
              <a:rPr lang="en-US" baseline="-25000" dirty="0" err="1">
                <a:latin typeface="Cambria Math" panose="02040503050406030204" pitchFamily="18" charset="0"/>
                <a:ea typeface="Cambria Math" panose="02040503050406030204" pitchFamily="18" charset="0"/>
                <a:sym typeface="Symbol" panose="05050102010706020507"/>
              </a:rPr>
              <a:t>ji</a:t>
            </a:r>
            <a:r>
              <a:rPr lang="en-US" dirty="0">
                <a:latin typeface="Cambria Math" panose="02040503050406030204" pitchFamily="18" charset="0"/>
                <a:ea typeface="Cambria Math" panose="02040503050406030204" pitchFamily="18" charset="0"/>
                <a:sym typeface="Symbol" panose="05050102010706020507"/>
              </a:rPr>
              <a:t> for </a:t>
            </a:r>
            <a:r>
              <a:rPr lang="en-US" i="1" dirty="0" err="1">
                <a:ea typeface="Cambria Math" panose="02040503050406030204" pitchFamily="18" charset="0"/>
                <a:sym typeface="Symbol" panose="05050102010706020507"/>
              </a:rPr>
              <a:t>i</a:t>
            </a:r>
            <a:r>
              <a:rPr lang="en-US" dirty="0">
                <a:latin typeface="Cambria Math" panose="02040503050406030204" pitchFamily="18" charset="0"/>
                <a:ea typeface="Cambria Math" panose="02040503050406030204" pitchFamily="18" charset="0"/>
                <a:sym typeface="Symbol" panose="05050102010706020507"/>
              </a:rPr>
              <a:t> =1,2,</a:t>
            </a:r>
            <a:r>
              <a:rPr lang="en-US" dirty="0">
                <a:ea typeface="Cambria Math" panose="02040503050406030204" pitchFamily="18" charset="0"/>
                <a:sym typeface="Symbol" panose="05050102010706020507"/>
              </a:rPr>
              <a:t>…,</a:t>
            </a:r>
            <a:r>
              <a:rPr lang="en-US" i="1" dirty="0">
                <a:ea typeface="Cambria Math" panose="02040503050406030204" pitchFamily="18" charset="0"/>
                <a:sym typeface="Symbol" panose="05050102010706020507"/>
              </a:rPr>
              <a:t>n</a:t>
            </a:r>
            <a:r>
              <a:rPr lang="en-US" dirty="0">
                <a:latin typeface="Cambria Math" panose="02040503050406030204" pitchFamily="18" charset="0"/>
                <a:ea typeface="Cambria Math" panose="02040503050406030204" pitchFamily="18" charset="0"/>
                <a:sym typeface="Symbol" panose="05050102010706020507"/>
              </a:rPr>
              <a:t>                                  and </a:t>
            </a:r>
            <a:r>
              <a:rPr lang="en-US" i="1" dirty="0">
                <a:ea typeface="Cambria Math" panose="02040503050406030204" pitchFamily="18" charset="0"/>
                <a:sym typeface="Symbol" panose="05050102010706020507"/>
              </a:rPr>
              <a:t>j</a:t>
            </a:r>
            <a:r>
              <a:rPr lang="en-US" dirty="0">
                <a:latin typeface="Cambria Math" panose="02040503050406030204" pitchFamily="18" charset="0"/>
                <a:ea typeface="Cambria Math" panose="02040503050406030204" pitchFamily="18" charset="0"/>
                <a:sym typeface="Symbol" panose="05050102010706020507"/>
              </a:rPr>
              <a:t> = 1,2, </a:t>
            </a:r>
            <a:r>
              <a:rPr lang="en-US" dirty="0">
                <a:ea typeface="Cambria Math" panose="02040503050406030204" pitchFamily="18" charset="0"/>
                <a:sym typeface="Symbol" panose="05050102010706020507"/>
              </a:rPr>
              <a:t>...</a:t>
            </a:r>
            <a:r>
              <a:rPr lang="en-US" dirty="0">
                <a:latin typeface="Cambria Math" panose="02040503050406030204" pitchFamily="18" charset="0"/>
                <a:ea typeface="Cambria Math" panose="02040503050406030204" pitchFamily="18" charset="0"/>
                <a:sym typeface="Symbol" panose="05050102010706020507"/>
              </a:rPr>
              <a:t>,</a:t>
            </a:r>
            <a:r>
              <a:rPr lang="en-US" i="1" dirty="0">
                <a:ea typeface="Cambria Math" panose="02040503050406030204" pitchFamily="18" charset="0"/>
                <a:sym typeface="Symbol" panose="05050102010706020507"/>
              </a:rPr>
              <a:t>m</a:t>
            </a:r>
            <a:r>
              <a:rPr lang="en-US" dirty="0">
                <a:latin typeface="Cambria Math" panose="02040503050406030204" pitchFamily="18" charset="0"/>
                <a:ea typeface="Cambria Math" panose="02040503050406030204" pitchFamily="18" charset="0"/>
                <a:sym typeface="Symbol" panose="05050102010706020507"/>
              </a:rPr>
              <a:t>. </a:t>
            </a:r>
            <a:endParaRPr lang="en-US" dirty="0">
              <a:latin typeface="Cambria Math" panose="02040503050406030204"/>
              <a:ea typeface="Cambria Math" panose="02040503050406030204"/>
              <a:sym typeface="Symbol" panose="05050102010706020507"/>
            </a:endParaRPr>
          </a:p>
          <a:p>
            <a:endParaRPr lang="en-US" dirty="0">
              <a:latin typeface="Cambria Math" panose="02040503050406030204"/>
              <a:ea typeface="Cambria Math" panose="02040503050406030204"/>
              <a:sym typeface="Symbol" panose="05050102010706020507"/>
            </a:endParaRPr>
          </a:p>
          <a:p>
            <a:endParaRPr lang="en-US" dirty="0">
              <a:latin typeface="Cambria Math" panose="02040503050406030204"/>
              <a:ea typeface="Cambria Math" panose="02040503050406030204"/>
              <a:sym typeface="Symbol" panose="05050102010706020507"/>
            </a:endParaRPr>
          </a:p>
          <a:p>
            <a:endParaRPr lang="en-US" dirty="0">
              <a:latin typeface="Cambria Math" panose="02040503050406030204"/>
              <a:ea typeface="Cambria Math" panose="02040503050406030204"/>
              <a:sym typeface="Symbol" panose="05050102010706020507"/>
            </a:endParaRPr>
          </a:p>
        </p:txBody>
      </p:sp>
      <p:pic>
        <p:nvPicPr>
          <p:cNvPr id="5" name="Picture 4" descr="addin_tmp.png"/>
          <p:cNvPicPr>
            <a:picLocks noChangeAspect="1"/>
          </p:cNvPicPr>
          <p:nvPr>
            <p:custDataLst>
              <p:tags r:id="rId1"/>
            </p:custDataLst>
          </p:nvPr>
        </p:nvPicPr>
        <p:blipFill>
          <a:blip r:embed="rId2" cstate="print"/>
          <a:stretch>
            <a:fillRect/>
          </a:stretch>
        </p:blipFill>
        <p:spPr>
          <a:xfrm>
            <a:off x="1143000" y="4800600"/>
            <a:ext cx="7473315" cy="912495"/>
          </a:xfrm>
          <a:prstGeom prst="rect">
            <a:avLst/>
          </a:prstGeom>
        </p:spPr>
      </p:pic>
      <p:pic>
        <p:nvPicPr>
          <p:cNvPr id="6" name="Picture 5" descr="addin_tmp.png"/>
          <p:cNvPicPr>
            <a:picLocks noChangeAspect="1"/>
          </p:cNvPicPr>
          <p:nvPr>
            <p:custDataLst>
              <p:tags r:id="rId3"/>
            </p:custDataLst>
          </p:nvPr>
        </p:nvPicPr>
        <p:blipFill>
          <a:blip r:embed="rId4" cstate="print"/>
          <a:stretch>
            <a:fillRect/>
          </a:stretch>
        </p:blipFill>
        <p:spPr>
          <a:xfrm>
            <a:off x="6172200" y="2590800"/>
            <a:ext cx="154781" cy="152400"/>
          </a:xfrm>
          <a:prstGeom prst="rect">
            <a:avLst/>
          </a:prstGeom>
        </p:spPr>
      </p:pic>
      <p:pic>
        <p:nvPicPr>
          <p:cNvPr id="7" name="Picture 6" descr="addin_tmp.png"/>
          <p:cNvPicPr>
            <a:picLocks noChangeAspect="1"/>
          </p:cNvPicPr>
          <p:nvPr>
            <p:custDataLst>
              <p:tags r:id="rId5"/>
            </p:custDataLst>
          </p:nvPr>
        </p:nvPicPr>
        <p:blipFill>
          <a:blip r:embed="rId4" cstate="print"/>
          <a:stretch>
            <a:fillRect/>
          </a:stretch>
        </p:blipFill>
        <p:spPr>
          <a:xfrm>
            <a:off x="5638800" y="2133600"/>
            <a:ext cx="154781" cy="152400"/>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Transposes of Matrices</a:t>
            </a:r>
            <a:endParaRPr lang="en-US" dirty="0"/>
          </a:p>
        </p:txBody>
      </p:sp>
      <p:sp>
        <p:nvSpPr>
          <p:cNvPr id="3" name="Content Placeholder 2"/>
          <p:cNvSpPr>
            <a:spLocks noGrp="1"/>
          </p:cNvSpPr>
          <p:nvPr>
            <p:ph idx="1"/>
          </p:nvPr>
        </p:nvSpPr>
        <p:spPr/>
        <p:txBody>
          <a:bodyPr>
            <a:normAutofit/>
          </a:bodyPr>
          <a:lstStyle/>
          <a:p>
            <a:pPr>
              <a:buNone/>
            </a:pPr>
            <a:r>
              <a:rPr lang="en-US" b="1" dirty="0"/>
              <a:t>   Definition</a:t>
            </a:r>
            <a:r>
              <a:rPr lang="en-US" dirty="0"/>
              <a:t>: A square matrix </a:t>
            </a:r>
            <a:r>
              <a:rPr lang="en-US" sz="2800" b="1" dirty="0"/>
              <a:t>A</a:t>
            </a:r>
            <a:r>
              <a:rPr lang="en-US" sz="2800" dirty="0"/>
              <a:t> </a:t>
            </a:r>
            <a:r>
              <a:rPr lang="en-US" sz="2800" dirty="0">
                <a:latin typeface="Cambria Math" panose="02040503050406030204" pitchFamily="18" charset="0"/>
                <a:ea typeface="Cambria Math" panose="02040503050406030204" pitchFamily="18" charset="0"/>
              </a:rPr>
              <a:t> is called symmetric if  </a:t>
            </a:r>
            <a:r>
              <a:rPr lang="en-US" b="1" dirty="0">
                <a:ea typeface="Cambria Math" panose="02040503050406030204"/>
                <a:sym typeface="Symbol" panose="05050102010706020507"/>
              </a:rPr>
              <a:t>A</a:t>
            </a:r>
            <a:r>
              <a:rPr lang="en-US" dirty="0">
                <a:latin typeface="Cambria Math" panose="02040503050406030204"/>
                <a:ea typeface="Cambria Math" panose="02040503050406030204"/>
                <a:sym typeface="Symbol" panose="05050102010706020507"/>
              </a:rPr>
              <a:t> =</a:t>
            </a:r>
            <a:r>
              <a:rPr lang="en-US" b="1" dirty="0">
                <a:ea typeface="Cambria Math" panose="02040503050406030204"/>
                <a:sym typeface="Symbol" panose="05050102010706020507"/>
              </a:rPr>
              <a:t> A</a:t>
            </a:r>
            <a:r>
              <a:rPr lang="en-US" baseline="30000" dirty="0">
                <a:ea typeface="Cambria Math" panose="02040503050406030204"/>
                <a:sym typeface="Symbol" panose="05050102010706020507"/>
              </a:rPr>
              <a:t>t</a:t>
            </a:r>
            <a:r>
              <a:rPr lang="en-US" dirty="0">
                <a:sym typeface="Symbol" panose="05050102010706020507"/>
              </a:rPr>
              <a:t>. Thus </a:t>
            </a:r>
            <a:r>
              <a:rPr lang="en-US" sz="2400" b="1" dirty="0"/>
              <a:t>A</a:t>
            </a:r>
            <a:r>
              <a:rPr lang="en-US" dirty="0">
                <a:sym typeface="Symbol" panose="05050102010706020507"/>
              </a:rPr>
              <a:t> =</a:t>
            </a:r>
            <a:r>
              <a:rPr lang="en-US" dirty="0"/>
              <a:t> [</a:t>
            </a:r>
            <a:r>
              <a:rPr lang="en-US" i="1" dirty="0" err="1">
                <a:ea typeface="Cambria Math" panose="02040503050406030204" pitchFamily="18" charset="0"/>
                <a:sym typeface="Symbol" panose="05050102010706020507"/>
              </a:rPr>
              <a:t>a</a:t>
            </a:r>
            <a:r>
              <a:rPr lang="en-US" i="1" baseline="-25000" dirty="0" err="1">
                <a:ea typeface="Cambria Math" panose="02040503050406030204" pitchFamily="18" charset="0"/>
                <a:sym typeface="Symbol" panose="05050102010706020507"/>
              </a:rPr>
              <a:t>ij</a:t>
            </a:r>
            <a:r>
              <a:rPr lang="en-US" dirty="0"/>
              <a:t>] is symmetric if  </a:t>
            </a:r>
            <a:r>
              <a:rPr lang="en-US" i="1" dirty="0" err="1">
                <a:ea typeface="Cambria Math" panose="02040503050406030204" pitchFamily="18" charset="0"/>
                <a:sym typeface="Symbol" panose="05050102010706020507"/>
              </a:rPr>
              <a:t>a</a:t>
            </a:r>
            <a:r>
              <a:rPr lang="en-US" i="1" baseline="-25000" dirty="0" err="1">
                <a:ea typeface="Cambria Math" panose="02040503050406030204" pitchFamily="18" charset="0"/>
                <a:sym typeface="Symbol" panose="05050102010706020507"/>
              </a:rPr>
              <a:t>ij</a:t>
            </a:r>
            <a:r>
              <a:rPr lang="en-US" baseline="-25000" dirty="0">
                <a:latin typeface="Cambria Math" panose="02040503050406030204" pitchFamily="18" charset="0"/>
                <a:ea typeface="Cambria Math" panose="02040503050406030204" pitchFamily="18" charset="0"/>
                <a:sym typeface="Symbol" panose="05050102010706020507"/>
              </a:rPr>
              <a:t> </a:t>
            </a:r>
            <a:r>
              <a:rPr lang="en-US" dirty="0">
                <a:latin typeface="Cambria Math" panose="02040503050406030204" pitchFamily="18" charset="0"/>
                <a:ea typeface="Cambria Math" panose="02040503050406030204" pitchFamily="18" charset="0"/>
                <a:sym typeface="Symbol" panose="05050102010706020507"/>
              </a:rPr>
              <a:t> = </a:t>
            </a:r>
            <a:r>
              <a:rPr lang="en-US" i="1" dirty="0" err="1">
                <a:ea typeface="Cambria Math" panose="02040503050406030204" pitchFamily="18" charset="0"/>
                <a:sym typeface="Symbol" panose="05050102010706020507"/>
              </a:rPr>
              <a:t>a</a:t>
            </a:r>
            <a:r>
              <a:rPr lang="en-US" i="1" baseline="-25000" dirty="0" err="1">
                <a:ea typeface="Cambria Math" panose="02040503050406030204" pitchFamily="18" charset="0"/>
                <a:sym typeface="Symbol" panose="05050102010706020507"/>
              </a:rPr>
              <a:t>ji</a:t>
            </a:r>
            <a:r>
              <a:rPr lang="en-US" dirty="0">
                <a:latin typeface="Cambria Math" panose="02040503050406030204" pitchFamily="18" charset="0"/>
                <a:ea typeface="Cambria Math" panose="02040503050406030204" pitchFamily="18" charset="0"/>
                <a:sym typeface="Symbol" panose="05050102010706020507"/>
              </a:rPr>
              <a:t> for </a:t>
            </a:r>
            <a:r>
              <a:rPr lang="en-US" i="1" dirty="0" err="1">
                <a:ea typeface="Cambria Math" panose="02040503050406030204" pitchFamily="18" charset="0"/>
                <a:sym typeface="Symbol" panose="05050102010706020507"/>
              </a:rPr>
              <a:t>i</a:t>
            </a:r>
            <a:r>
              <a:rPr lang="en-US" dirty="0">
                <a:latin typeface="Cambria Math" panose="02040503050406030204" pitchFamily="18" charset="0"/>
                <a:ea typeface="Cambria Math" panose="02040503050406030204" pitchFamily="18" charset="0"/>
                <a:sym typeface="Symbol" panose="05050102010706020507"/>
              </a:rPr>
              <a:t> and </a:t>
            </a:r>
            <a:r>
              <a:rPr lang="en-US" i="1" dirty="0">
                <a:ea typeface="Cambria Math" panose="02040503050406030204" pitchFamily="18" charset="0"/>
                <a:sym typeface="Symbol" panose="05050102010706020507"/>
              </a:rPr>
              <a:t>j</a:t>
            </a:r>
            <a:r>
              <a:rPr lang="en-US" dirty="0">
                <a:latin typeface="Cambria Math" panose="02040503050406030204" pitchFamily="18" charset="0"/>
                <a:ea typeface="Cambria Math" panose="02040503050406030204" pitchFamily="18" charset="0"/>
                <a:sym typeface="Symbol" panose="05050102010706020507"/>
              </a:rPr>
              <a:t> with  1</a:t>
            </a:r>
            <a:r>
              <a:rPr lang="en-US" dirty="0">
                <a:latin typeface="Cambria Math" panose="02040503050406030204"/>
                <a:ea typeface="Cambria Math" panose="02040503050406030204"/>
                <a:sym typeface="Symbol" panose="05050102010706020507"/>
              </a:rPr>
              <a:t>≤ </a:t>
            </a:r>
            <a:r>
              <a:rPr lang="en-US" i="1" dirty="0" err="1">
                <a:ea typeface="Cambria Math" panose="02040503050406030204"/>
                <a:sym typeface="Symbol" panose="05050102010706020507"/>
              </a:rPr>
              <a:t>i</a:t>
            </a:r>
            <a:r>
              <a:rPr lang="en-US" dirty="0">
                <a:latin typeface="Cambria Math" panose="02040503050406030204"/>
                <a:ea typeface="Cambria Math" panose="02040503050406030204"/>
                <a:sym typeface="Symbol" panose="05050102010706020507"/>
              </a:rPr>
              <a:t>≤ </a:t>
            </a:r>
            <a:r>
              <a:rPr lang="en-US" i="1" dirty="0">
                <a:latin typeface="Cambria Math" panose="02040503050406030204"/>
                <a:ea typeface="Cambria Math" panose="02040503050406030204"/>
                <a:sym typeface="Symbol" panose="05050102010706020507"/>
              </a:rPr>
              <a:t>n</a:t>
            </a:r>
            <a:r>
              <a:rPr lang="en-US" dirty="0">
                <a:latin typeface="Cambria Math" panose="02040503050406030204"/>
                <a:ea typeface="Cambria Math" panose="02040503050406030204"/>
                <a:sym typeface="Symbol" panose="05050102010706020507"/>
              </a:rPr>
              <a:t>  and </a:t>
            </a:r>
            <a:r>
              <a:rPr lang="en-US" dirty="0">
                <a:latin typeface="Cambria Math" panose="02040503050406030204" pitchFamily="18" charset="0"/>
                <a:ea typeface="Cambria Math" panose="02040503050406030204" pitchFamily="18" charset="0"/>
                <a:sym typeface="Symbol" panose="05050102010706020507"/>
              </a:rPr>
              <a:t>1</a:t>
            </a:r>
            <a:r>
              <a:rPr lang="en-US" dirty="0">
                <a:latin typeface="Cambria Math" panose="02040503050406030204"/>
                <a:ea typeface="Cambria Math" panose="02040503050406030204"/>
                <a:sym typeface="Symbol" panose="05050102010706020507"/>
              </a:rPr>
              <a:t>≤ </a:t>
            </a:r>
            <a:r>
              <a:rPr lang="en-US" i="1" dirty="0">
                <a:ea typeface="Cambria Math" panose="02040503050406030204"/>
                <a:sym typeface="Symbol" panose="05050102010706020507"/>
              </a:rPr>
              <a:t>j</a:t>
            </a:r>
            <a:r>
              <a:rPr lang="en-US" dirty="0">
                <a:latin typeface="Cambria Math" panose="02040503050406030204"/>
                <a:ea typeface="Cambria Math" panose="02040503050406030204"/>
                <a:sym typeface="Symbol" panose="05050102010706020507"/>
              </a:rPr>
              <a:t>≤ </a:t>
            </a:r>
            <a:r>
              <a:rPr lang="en-US" i="1" dirty="0">
                <a:latin typeface="Cambria Math" panose="02040503050406030204"/>
                <a:ea typeface="Cambria Math" panose="02040503050406030204"/>
                <a:sym typeface="Symbol" panose="05050102010706020507"/>
              </a:rPr>
              <a:t>n</a:t>
            </a:r>
            <a:r>
              <a:rPr lang="en-US" dirty="0">
                <a:latin typeface="Cambria Math" panose="02040503050406030204" pitchFamily="18" charset="0"/>
                <a:ea typeface="Cambria Math" panose="02040503050406030204" pitchFamily="18" charset="0"/>
                <a:sym typeface="Symbol" panose="05050102010706020507"/>
              </a:rPr>
              <a:t>. </a:t>
            </a:r>
            <a:endParaRPr lang="en-US" dirty="0">
              <a:latin typeface="Cambria Math" panose="02040503050406030204" pitchFamily="18" charset="0"/>
              <a:ea typeface="Cambria Math" panose="02040503050406030204" pitchFamily="18" charset="0"/>
              <a:sym typeface="Symbol" panose="05050102010706020507"/>
            </a:endParaRPr>
          </a:p>
          <a:p>
            <a:pPr>
              <a:buNone/>
            </a:pPr>
            <a:endParaRPr lang="en-US" dirty="0">
              <a:latin typeface="Cambria Math" panose="02040503050406030204" pitchFamily="18" charset="0"/>
              <a:ea typeface="Cambria Math" panose="02040503050406030204" pitchFamily="18" charset="0"/>
              <a:sym typeface="Symbol" panose="05050102010706020507"/>
            </a:endParaRPr>
          </a:p>
          <a:p>
            <a:pPr>
              <a:buNone/>
            </a:pPr>
            <a:endParaRPr lang="en-US" dirty="0">
              <a:latin typeface="Cambria Math" panose="02040503050406030204" pitchFamily="18" charset="0"/>
              <a:ea typeface="Cambria Math" panose="02040503050406030204" pitchFamily="18" charset="0"/>
              <a:sym typeface="Symbol" panose="05050102010706020507"/>
            </a:endParaRPr>
          </a:p>
          <a:p>
            <a:pPr>
              <a:buNone/>
            </a:pPr>
            <a:endParaRPr lang="en-US" dirty="0">
              <a:latin typeface="Cambria Math" panose="02040503050406030204" pitchFamily="18" charset="0"/>
              <a:ea typeface="Cambria Math" panose="02040503050406030204" pitchFamily="18" charset="0"/>
              <a:sym typeface="Symbol" panose="05050102010706020507"/>
            </a:endParaRPr>
          </a:p>
          <a:p>
            <a:pPr>
              <a:buNone/>
            </a:pPr>
            <a:r>
              <a:rPr lang="en-US" dirty="0">
                <a:ea typeface="Cambria Math" panose="02040503050406030204" pitchFamily="18" charset="0"/>
                <a:sym typeface="Symbol" panose="05050102010706020507"/>
              </a:rPr>
              <a:t>    Square</a:t>
            </a:r>
            <a:r>
              <a:rPr lang="en-US" dirty="0">
                <a:latin typeface="Cambria Math" panose="02040503050406030204" pitchFamily="18" charset="0"/>
                <a:ea typeface="Cambria Math" panose="02040503050406030204" pitchFamily="18" charset="0"/>
                <a:sym typeface="Symbol" panose="05050102010706020507"/>
              </a:rPr>
              <a:t>  matrices do not change when their rows and columns are interchanged.</a:t>
            </a:r>
            <a:endParaRPr lang="en-US" dirty="0">
              <a:latin typeface="Cambria Math" panose="02040503050406030204"/>
              <a:ea typeface="Cambria Math" panose="02040503050406030204"/>
              <a:sym typeface="Symbol" panose="05050102010706020507"/>
            </a:endParaRPr>
          </a:p>
          <a:p>
            <a:endParaRPr lang="en-US" dirty="0">
              <a:latin typeface="Cambria Math" panose="02040503050406030204"/>
              <a:ea typeface="Cambria Math" panose="02040503050406030204"/>
              <a:sym typeface="Symbol" panose="05050102010706020507"/>
            </a:endParaRPr>
          </a:p>
          <a:p>
            <a:endParaRPr lang="en-US" dirty="0">
              <a:latin typeface="Cambria Math" panose="02040503050406030204"/>
              <a:ea typeface="Cambria Math" panose="02040503050406030204"/>
              <a:sym typeface="Symbol" panose="05050102010706020507"/>
            </a:endParaRPr>
          </a:p>
          <a:p>
            <a:endParaRPr lang="en-US" dirty="0">
              <a:latin typeface="Cambria Math" panose="02040503050406030204"/>
              <a:ea typeface="Cambria Math" panose="02040503050406030204"/>
              <a:sym typeface="Symbol" panose="05050102010706020507"/>
            </a:endParaRPr>
          </a:p>
        </p:txBody>
      </p:sp>
      <p:pic>
        <p:nvPicPr>
          <p:cNvPr id="7" name="Picture 6" descr="addin_tmp.png"/>
          <p:cNvPicPr>
            <a:picLocks noChangeAspect="1"/>
          </p:cNvPicPr>
          <p:nvPr>
            <p:custDataLst>
              <p:tags r:id="rId1"/>
            </p:custDataLst>
          </p:nvPr>
        </p:nvPicPr>
        <p:blipFill>
          <a:blip r:embed="rId2" cstate="print"/>
          <a:stretch>
            <a:fillRect/>
          </a:stretch>
        </p:blipFill>
        <p:spPr>
          <a:xfrm>
            <a:off x="2133601" y="3505200"/>
            <a:ext cx="3968115" cy="912495"/>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Zero-One Matrices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matrix all of whose entries are either </a:t>
            </a:r>
            <a:r>
              <a:rPr lang="en-US" dirty="0">
                <a:latin typeface="Cambria Math" panose="02040503050406030204" pitchFamily="18" charset="0"/>
                <a:ea typeface="Cambria Math" panose="02040503050406030204" pitchFamily="18" charset="0"/>
              </a:rPr>
              <a:t>0</a:t>
            </a:r>
            <a:r>
              <a:rPr lang="en-US" dirty="0"/>
              <a:t> or </a:t>
            </a:r>
            <a:r>
              <a:rPr lang="en-US" dirty="0">
                <a:latin typeface="Cambria Math" panose="02040503050406030204" pitchFamily="18" charset="0"/>
                <a:ea typeface="Cambria Math" panose="02040503050406030204" pitchFamily="18" charset="0"/>
              </a:rPr>
              <a:t>1</a:t>
            </a:r>
            <a:r>
              <a:rPr lang="en-US" dirty="0"/>
              <a:t> is called a </a:t>
            </a:r>
            <a:r>
              <a:rPr lang="en-US" i="1" dirty="0"/>
              <a:t>zero-one matrix</a:t>
            </a:r>
            <a:r>
              <a:rPr lang="en-US" dirty="0"/>
              <a:t>. (These will be used in Chapters 9 and </a:t>
            </a:r>
            <a:r>
              <a:rPr lang="en-US" dirty="0">
                <a:latin typeface="Cambria Math" panose="02040503050406030204" pitchFamily="18" charset="0"/>
                <a:ea typeface="Cambria Math" panose="02040503050406030204" pitchFamily="18" charset="0"/>
              </a:rPr>
              <a:t>10.)</a:t>
            </a:r>
            <a:r>
              <a:rPr lang="en-US" dirty="0"/>
              <a:t> </a:t>
            </a:r>
            <a:endParaRPr lang="en-US" dirty="0"/>
          </a:p>
          <a:p>
            <a:pPr>
              <a:buNone/>
            </a:pPr>
            <a:r>
              <a:rPr lang="en-US" dirty="0"/>
              <a:t>   Algorithms operating on discrete structures represented by zero-one matrices are based on Boolean arithmetic defined by the following Boolean operations:</a:t>
            </a:r>
            <a:endParaRPr lang="en-US" dirty="0"/>
          </a:p>
          <a:p>
            <a:pPr>
              <a:buNone/>
            </a:pPr>
            <a:r>
              <a:rPr lang="en-US" dirty="0"/>
              <a:t>   </a:t>
            </a:r>
            <a:endParaRPr lang="en-US" dirty="0"/>
          </a:p>
        </p:txBody>
      </p:sp>
      <p:pic>
        <p:nvPicPr>
          <p:cNvPr id="5" name="Picture 4" descr="addin_tmp.png"/>
          <p:cNvPicPr>
            <a:picLocks noChangeAspect="1"/>
          </p:cNvPicPr>
          <p:nvPr>
            <p:custDataLst>
              <p:tags r:id="rId1"/>
            </p:custDataLst>
          </p:nvPr>
        </p:nvPicPr>
        <p:blipFill>
          <a:blip r:embed="rId2" cstate="print"/>
          <a:stretch>
            <a:fillRect/>
          </a:stretch>
        </p:blipFill>
        <p:spPr>
          <a:xfrm>
            <a:off x="914400" y="5029200"/>
            <a:ext cx="3190875" cy="609600"/>
          </a:xfrm>
          <a:prstGeom prst="rect">
            <a:avLst/>
          </a:prstGeom>
        </p:spPr>
      </p:pic>
      <p:pic>
        <p:nvPicPr>
          <p:cNvPr id="7" name="Picture 6" descr="addin_tmp.png"/>
          <p:cNvPicPr>
            <a:picLocks noChangeAspect="1"/>
          </p:cNvPicPr>
          <p:nvPr>
            <p:custDataLst>
              <p:tags r:id="rId3"/>
            </p:custDataLst>
          </p:nvPr>
        </p:nvPicPr>
        <p:blipFill>
          <a:blip r:embed="rId4" cstate="print"/>
          <a:stretch>
            <a:fillRect/>
          </a:stretch>
        </p:blipFill>
        <p:spPr>
          <a:xfrm>
            <a:off x="4572001" y="5029200"/>
            <a:ext cx="3686175" cy="609600"/>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Zero-One Matrices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 [</a:t>
            </a:r>
            <a:r>
              <a:rPr lang="en-US" sz="2800" i="1" dirty="0" err="1">
                <a:ea typeface="Cambria Math" panose="02040503050406030204" pitchFamily="18" charset="0"/>
              </a:rPr>
              <a:t>a</a:t>
            </a:r>
            <a:r>
              <a:rPr lang="en-US" sz="2800" i="1" baseline="-25000" dirty="0" err="1">
                <a:ea typeface="Cambria Math" panose="02040503050406030204" pitchFamily="18" charset="0"/>
              </a:rPr>
              <a:t>ij</a:t>
            </a:r>
            <a:r>
              <a:rPr lang="en-US" sz="2800" dirty="0">
                <a:latin typeface="Cambria Math" panose="02040503050406030204" pitchFamily="18" charset="0"/>
                <a:ea typeface="Cambria Math" panose="02040503050406030204" pitchFamily="18" charset="0"/>
              </a:rPr>
              <a:t>]  and </a:t>
            </a:r>
            <a:r>
              <a:rPr lang="en-US" sz="2800" b="1" dirty="0"/>
              <a:t>B</a:t>
            </a:r>
            <a:r>
              <a:rPr lang="en-US" sz="2800" dirty="0"/>
              <a:t> = [</a:t>
            </a:r>
            <a:r>
              <a:rPr lang="en-US" sz="2800" i="1" dirty="0" err="1">
                <a:ea typeface="Cambria Math" panose="02040503050406030204" pitchFamily="18" charset="0"/>
              </a:rPr>
              <a:t>b</a:t>
            </a:r>
            <a:r>
              <a:rPr lang="en-US" sz="2800" i="1" baseline="-25000" dirty="0" err="1">
                <a:ea typeface="Cambria Math" panose="02040503050406030204" pitchFamily="18" charset="0"/>
              </a:rPr>
              <a:t>ij</a:t>
            </a:r>
            <a:r>
              <a:rPr lang="en-US" sz="2800" dirty="0">
                <a:latin typeface="Cambria Math" panose="02040503050406030204" pitchFamily="18" charset="0"/>
                <a:ea typeface="Cambria Math" panose="02040503050406030204" pitchFamily="18" charset="0"/>
              </a:rPr>
              <a:t>] be an </a:t>
            </a:r>
            <a:r>
              <a:rPr lang="en-US" i="1" dirty="0">
                <a:ea typeface="Cambria Math" panose="02040503050406030204" pitchFamily="18" charset="0"/>
              </a:rPr>
              <a:t>m</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sym typeface="Symbol" panose="05050102010706020507"/>
              </a:rPr>
              <a:t></a:t>
            </a:r>
            <a:r>
              <a:rPr lang="en-US" i="1" dirty="0">
                <a:latin typeface="Cambria Math" panose="02040503050406030204" pitchFamily="18" charset="0"/>
                <a:ea typeface="Cambria Math" panose="02040503050406030204" pitchFamily="18" charset="0"/>
                <a:sym typeface="Symbol" panose="05050102010706020507"/>
              </a:rPr>
              <a:t> </a:t>
            </a:r>
            <a:r>
              <a:rPr lang="en-US" i="1" dirty="0">
                <a:ea typeface="Cambria Math" panose="02040503050406030204" pitchFamily="18" charset="0"/>
                <a:sym typeface="Symbol" panose="05050102010706020507"/>
              </a:rPr>
              <a:t>n</a:t>
            </a:r>
            <a:r>
              <a:rPr lang="en-US" dirty="0">
                <a:latin typeface="Cambria Math" panose="02040503050406030204"/>
                <a:ea typeface="Cambria Math" panose="02040503050406030204"/>
                <a:sym typeface="Symbol" panose="05050102010706020507"/>
              </a:rPr>
              <a:t> zero-one matrices. </a:t>
            </a:r>
            <a:endParaRPr lang="en-US" dirty="0">
              <a:latin typeface="Cambria Math" panose="02040503050406030204"/>
              <a:ea typeface="Cambria Math" panose="02040503050406030204"/>
              <a:sym typeface="Symbol" panose="05050102010706020507"/>
            </a:endParaRPr>
          </a:p>
          <a:p>
            <a:pPr lvl="1"/>
            <a:r>
              <a:rPr lang="en-US" dirty="0">
                <a:latin typeface="Cambria Math" panose="02040503050406030204"/>
                <a:ea typeface="Cambria Math" panose="02040503050406030204"/>
                <a:sym typeface="Symbol" panose="05050102010706020507"/>
              </a:rPr>
              <a:t>The </a:t>
            </a:r>
            <a:r>
              <a:rPr lang="en-US" i="1" dirty="0">
                <a:ea typeface="Cambria Math" panose="02040503050406030204"/>
                <a:sym typeface="Symbol" panose="05050102010706020507"/>
              </a:rPr>
              <a:t>join</a:t>
            </a:r>
            <a:r>
              <a:rPr lang="en-US" dirty="0">
                <a:ea typeface="Cambria Math" panose="02040503050406030204"/>
                <a:sym typeface="Symbol" panose="05050102010706020507"/>
              </a:rPr>
              <a:t> </a:t>
            </a:r>
            <a:r>
              <a:rPr lang="en-US" dirty="0">
                <a:latin typeface="Cambria Math" panose="02040503050406030204"/>
                <a:ea typeface="Cambria Math" panose="02040503050406030204"/>
                <a:sym typeface="Symbol" panose="05050102010706020507"/>
              </a:rPr>
              <a:t>of </a:t>
            </a:r>
            <a:r>
              <a:rPr lang="en-US" b="1" dirty="0">
                <a:ea typeface="Cambria Math" panose="02040503050406030204"/>
                <a:sym typeface="Symbol" panose="05050102010706020507"/>
              </a:rPr>
              <a:t>A </a:t>
            </a:r>
            <a:r>
              <a:rPr lang="en-US" dirty="0">
                <a:ea typeface="Cambria Math" panose="02040503050406030204"/>
                <a:sym typeface="Symbol" panose="05050102010706020507"/>
              </a:rPr>
              <a:t>and </a:t>
            </a:r>
            <a:r>
              <a:rPr lang="en-US" b="1" dirty="0">
                <a:ea typeface="Cambria Math" panose="02040503050406030204"/>
                <a:sym typeface="Symbol" panose="05050102010706020507"/>
              </a:rPr>
              <a:t>B </a:t>
            </a:r>
            <a:r>
              <a:rPr lang="en-US" dirty="0">
                <a:ea typeface="Cambria Math" panose="02040503050406030204"/>
                <a:sym typeface="Symbol" panose="05050102010706020507"/>
              </a:rPr>
              <a:t>is the zero-one matrix with (</a:t>
            </a:r>
            <a:r>
              <a:rPr lang="en-US" i="1" dirty="0" err="1">
                <a:ea typeface="Cambria Math" panose="02040503050406030204"/>
                <a:sym typeface="Symbol" panose="05050102010706020507"/>
              </a:rPr>
              <a:t>i,j</a:t>
            </a:r>
            <a:r>
              <a:rPr lang="en-US" dirty="0">
                <a:ea typeface="Cambria Math" panose="02040503050406030204"/>
                <a:sym typeface="Symbol" panose="05050102010706020507"/>
              </a:rPr>
              <a:t>)</a:t>
            </a:r>
            <a:r>
              <a:rPr lang="en-US" dirty="0" err="1">
                <a:ea typeface="Cambria Math" panose="02040503050406030204"/>
                <a:sym typeface="Symbol" panose="05050102010706020507"/>
              </a:rPr>
              <a:t>th</a:t>
            </a:r>
            <a:r>
              <a:rPr lang="en-US" dirty="0">
                <a:ea typeface="Cambria Math" panose="02040503050406030204"/>
                <a:sym typeface="Symbol" panose="05050102010706020507"/>
              </a:rPr>
              <a:t>  entry  </a:t>
            </a:r>
            <a:r>
              <a:rPr lang="en-US" i="1" dirty="0" err="1">
                <a:ea typeface="Cambria Math" panose="02040503050406030204"/>
                <a:sym typeface="Symbol" panose="05050102010706020507"/>
              </a:rPr>
              <a:t>a</a:t>
            </a:r>
            <a:r>
              <a:rPr lang="en-US" baseline="-25000" dirty="0" err="1">
                <a:ea typeface="Cambria Math" panose="02040503050406030204"/>
                <a:sym typeface="Symbol" panose="05050102010706020507"/>
              </a:rPr>
              <a:t>ij</a:t>
            </a:r>
            <a:r>
              <a:rPr lang="en-US" dirty="0">
                <a:latin typeface="Cambria Math" panose="02040503050406030204"/>
                <a:ea typeface="Cambria Math" panose="02040503050406030204"/>
                <a:sym typeface="Symbol" panose="05050102010706020507"/>
              </a:rPr>
              <a:t> ∨ </a:t>
            </a:r>
            <a:r>
              <a:rPr lang="en-US" i="1" dirty="0" err="1">
                <a:ea typeface="Cambria Math" panose="02040503050406030204"/>
                <a:sym typeface="Symbol" panose="05050102010706020507"/>
              </a:rPr>
              <a:t>b</a:t>
            </a:r>
            <a:r>
              <a:rPr lang="en-US" baseline="-25000" dirty="0" err="1">
                <a:ea typeface="Cambria Math" panose="02040503050406030204"/>
                <a:sym typeface="Symbol" panose="05050102010706020507"/>
              </a:rPr>
              <a:t>ij</a:t>
            </a:r>
            <a:r>
              <a:rPr lang="en-US" dirty="0">
                <a:ea typeface="Cambria Math" panose="02040503050406030204"/>
                <a:sym typeface="Symbol" panose="05050102010706020507"/>
              </a:rPr>
              <a:t>. </a:t>
            </a:r>
            <a:r>
              <a:rPr lang="en-US" dirty="0">
                <a:latin typeface="Cambria Math" panose="02040503050406030204"/>
                <a:ea typeface="Cambria Math" panose="02040503050406030204"/>
                <a:sym typeface="Symbol" panose="05050102010706020507"/>
              </a:rPr>
              <a:t>The </a:t>
            </a:r>
            <a:r>
              <a:rPr lang="en-US" i="1" dirty="0">
                <a:ea typeface="Cambria Math" panose="02040503050406030204"/>
                <a:sym typeface="Symbol" panose="05050102010706020507"/>
              </a:rPr>
              <a:t>join</a:t>
            </a:r>
            <a:r>
              <a:rPr lang="en-US" dirty="0">
                <a:ea typeface="Cambria Math" panose="02040503050406030204"/>
                <a:sym typeface="Symbol" panose="05050102010706020507"/>
              </a:rPr>
              <a:t> </a:t>
            </a:r>
            <a:r>
              <a:rPr lang="en-US" dirty="0">
                <a:latin typeface="Cambria Math" panose="02040503050406030204"/>
                <a:ea typeface="Cambria Math" panose="02040503050406030204"/>
                <a:sym typeface="Symbol" panose="05050102010706020507"/>
              </a:rPr>
              <a:t>of </a:t>
            </a:r>
            <a:r>
              <a:rPr lang="en-US" b="1" dirty="0">
                <a:ea typeface="Cambria Math" panose="02040503050406030204"/>
                <a:sym typeface="Symbol" panose="05050102010706020507"/>
              </a:rPr>
              <a:t>A </a:t>
            </a:r>
            <a:r>
              <a:rPr lang="en-US" dirty="0">
                <a:ea typeface="Cambria Math" panose="02040503050406030204"/>
                <a:sym typeface="Symbol" panose="05050102010706020507"/>
              </a:rPr>
              <a:t>and </a:t>
            </a:r>
            <a:r>
              <a:rPr lang="en-US" b="1" dirty="0">
                <a:ea typeface="Cambria Math" panose="02040503050406030204"/>
                <a:sym typeface="Symbol" panose="05050102010706020507"/>
              </a:rPr>
              <a:t>B </a:t>
            </a:r>
            <a:r>
              <a:rPr lang="en-US" dirty="0"/>
              <a:t>is denoted by </a:t>
            </a:r>
            <a:r>
              <a:rPr lang="en-US" b="1" dirty="0">
                <a:ea typeface="Cambria Math" panose="02040503050406030204"/>
                <a:sym typeface="Symbol" panose="05050102010706020507"/>
              </a:rPr>
              <a:t>A </a:t>
            </a:r>
            <a:r>
              <a:rPr lang="en-US" dirty="0">
                <a:latin typeface="Cambria Math" panose="02040503050406030204"/>
                <a:ea typeface="Cambria Math" panose="02040503050406030204"/>
                <a:sym typeface="Symbol" panose="05050102010706020507"/>
              </a:rPr>
              <a:t>∨</a:t>
            </a:r>
            <a:r>
              <a:rPr lang="en-US" dirty="0">
                <a:ea typeface="Cambria Math" panose="02040503050406030204"/>
                <a:sym typeface="Symbol" panose="05050102010706020507"/>
              </a:rPr>
              <a:t> </a:t>
            </a:r>
            <a:r>
              <a:rPr lang="en-US" b="1" dirty="0">
                <a:ea typeface="Cambria Math" panose="02040503050406030204"/>
                <a:sym typeface="Symbol" panose="05050102010706020507"/>
              </a:rPr>
              <a:t>B</a:t>
            </a:r>
            <a:r>
              <a:rPr lang="en-US" dirty="0">
                <a:ea typeface="Cambria Math" panose="02040503050406030204"/>
                <a:sym typeface="Symbol" panose="05050102010706020507"/>
              </a:rPr>
              <a:t>. </a:t>
            </a:r>
            <a:endParaRPr lang="en-US" dirty="0">
              <a:ea typeface="Cambria Math" panose="02040503050406030204"/>
              <a:sym typeface="Symbol" panose="05050102010706020507"/>
            </a:endParaRPr>
          </a:p>
          <a:p>
            <a:pPr lvl="1"/>
            <a:r>
              <a:rPr lang="en-US" dirty="0">
                <a:sym typeface="Symbol" panose="05050102010706020507"/>
              </a:rPr>
              <a:t> T</a:t>
            </a:r>
            <a:r>
              <a:rPr lang="en-US" dirty="0"/>
              <a:t>he meet of </a:t>
            </a:r>
            <a:r>
              <a:rPr lang="en-US" dirty="0" err="1">
                <a:latin typeface="Cambria Math" panose="02040503050406030204"/>
                <a:ea typeface="Cambria Math" panose="02040503050406030204"/>
                <a:sym typeface="Symbol" panose="05050102010706020507"/>
              </a:rPr>
              <a:t>of</a:t>
            </a:r>
            <a:r>
              <a:rPr lang="en-US" dirty="0">
                <a:latin typeface="Cambria Math" panose="02040503050406030204"/>
                <a:ea typeface="Cambria Math" panose="02040503050406030204"/>
                <a:sym typeface="Symbol" panose="05050102010706020507"/>
              </a:rPr>
              <a:t> </a:t>
            </a:r>
            <a:r>
              <a:rPr lang="en-US" b="1" dirty="0">
                <a:ea typeface="Cambria Math" panose="02040503050406030204"/>
                <a:sym typeface="Symbol" panose="05050102010706020507"/>
              </a:rPr>
              <a:t>A </a:t>
            </a:r>
            <a:r>
              <a:rPr lang="en-US" dirty="0">
                <a:ea typeface="Cambria Math" panose="02040503050406030204"/>
                <a:sym typeface="Symbol" panose="05050102010706020507"/>
              </a:rPr>
              <a:t>and </a:t>
            </a:r>
            <a:r>
              <a:rPr lang="en-US" b="1" dirty="0">
                <a:ea typeface="Cambria Math" panose="02040503050406030204"/>
                <a:sym typeface="Symbol" panose="05050102010706020507"/>
              </a:rPr>
              <a:t>B </a:t>
            </a:r>
            <a:r>
              <a:rPr lang="en-US" dirty="0"/>
              <a:t>is the zero-one matrix with </a:t>
            </a:r>
            <a:r>
              <a:rPr lang="en-US" dirty="0">
                <a:ea typeface="Cambria Math" panose="02040503050406030204"/>
                <a:sym typeface="Symbol" panose="05050102010706020507"/>
              </a:rPr>
              <a:t>(</a:t>
            </a:r>
            <a:r>
              <a:rPr lang="en-US" i="1" dirty="0" err="1">
                <a:ea typeface="Cambria Math" panose="02040503050406030204"/>
                <a:sym typeface="Symbol" panose="05050102010706020507"/>
              </a:rPr>
              <a:t>i,j</a:t>
            </a:r>
            <a:r>
              <a:rPr lang="en-US" dirty="0">
                <a:ea typeface="Cambria Math" panose="02040503050406030204"/>
                <a:sym typeface="Symbol" panose="05050102010706020507"/>
              </a:rPr>
              <a:t>)</a:t>
            </a:r>
            <a:r>
              <a:rPr lang="en-US" dirty="0" err="1">
                <a:ea typeface="Cambria Math" panose="02040503050406030204"/>
                <a:sym typeface="Symbol" panose="05050102010706020507"/>
              </a:rPr>
              <a:t>th</a:t>
            </a:r>
            <a:r>
              <a:rPr lang="en-US" dirty="0"/>
              <a:t> </a:t>
            </a:r>
            <a:r>
              <a:rPr lang="en-US" dirty="0">
                <a:ea typeface="Cambria Math" panose="02040503050406030204" pitchFamily="18" charset="0"/>
              </a:rPr>
              <a:t>entry</a:t>
            </a:r>
            <a:r>
              <a:rPr lang="en-US" i="1" dirty="0">
                <a:ea typeface="Cambria Math" panose="02040503050406030204" pitchFamily="18" charset="0"/>
              </a:rPr>
              <a:t> </a:t>
            </a:r>
            <a:r>
              <a:rPr lang="en-US" i="1" dirty="0" err="1">
                <a:ea typeface="Cambria Math" panose="02040503050406030204"/>
                <a:sym typeface="Symbol" panose="05050102010706020507"/>
              </a:rPr>
              <a:t>a</a:t>
            </a:r>
            <a:r>
              <a:rPr lang="en-US" baseline="-25000" dirty="0" err="1">
                <a:ea typeface="Cambria Math" panose="02040503050406030204"/>
                <a:sym typeface="Symbol" panose="05050102010706020507"/>
              </a:rPr>
              <a:t>ij</a:t>
            </a:r>
            <a:r>
              <a:rPr lang="en-US" dirty="0">
                <a:latin typeface="Cambria Math" panose="02040503050406030204"/>
                <a:ea typeface="Cambria Math" panose="02040503050406030204"/>
                <a:sym typeface="Symbol" panose="05050102010706020507"/>
              </a:rPr>
              <a:t> ∧ </a:t>
            </a:r>
            <a:r>
              <a:rPr lang="en-US" i="1" dirty="0" err="1">
                <a:ea typeface="Cambria Math" panose="02040503050406030204"/>
                <a:sym typeface="Symbol" panose="05050102010706020507"/>
              </a:rPr>
              <a:t>b</a:t>
            </a:r>
            <a:r>
              <a:rPr lang="en-US" baseline="-25000" dirty="0" err="1">
                <a:ea typeface="Cambria Math" panose="02040503050406030204"/>
                <a:sym typeface="Symbol" panose="05050102010706020507"/>
              </a:rPr>
              <a:t>ij</a:t>
            </a:r>
            <a:r>
              <a:rPr lang="en-US" dirty="0">
                <a:sym typeface="Symbol" panose="05050102010706020507"/>
              </a:rPr>
              <a:t>.</a:t>
            </a:r>
            <a:r>
              <a:rPr lang="en-US" dirty="0"/>
              <a:t> </a:t>
            </a:r>
            <a:r>
              <a:rPr lang="en-US" dirty="0">
                <a:latin typeface="Cambria Math" panose="02040503050406030204"/>
                <a:ea typeface="Cambria Math" panose="02040503050406030204"/>
                <a:sym typeface="Symbol" panose="05050102010706020507"/>
              </a:rPr>
              <a:t> The </a:t>
            </a:r>
            <a:r>
              <a:rPr lang="en-US" i="1" dirty="0">
                <a:ea typeface="Cambria Math" panose="02040503050406030204"/>
                <a:sym typeface="Symbol" panose="05050102010706020507"/>
              </a:rPr>
              <a:t>meet</a:t>
            </a:r>
            <a:r>
              <a:rPr lang="en-US" dirty="0">
                <a:ea typeface="Cambria Math" panose="02040503050406030204"/>
                <a:sym typeface="Symbol" panose="05050102010706020507"/>
              </a:rPr>
              <a:t> </a:t>
            </a:r>
            <a:r>
              <a:rPr lang="en-US" dirty="0">
                <a:latin typeface="Cambria Math" panose="02040503050406030204"/>
                <a:ea typeface="Cambria Math" panose="02040503050406030204"/>
                <a:sym typeface="Symbol" panose="05050102010706020507"/>
              </a:rPr>
              <a:t>of </a:t>
            </a:r>
            <a:r>
              <a:rPr lang="en-US" b="1" dirty="0">
                <a:ea typeface="Cambria Math" panose="02040503050406030204"/>
                <a:sym typeface="Symbol" panose="05050102010706020507"/>
              </a:rPr>
              <a:t>A </a:t>
            </a:r>
            <a:r>
              <a:rPr lang="en-US" dirty="0">
                <a:ea typeface="Cambria Math" panose="02040503050406030204"/>
                <a:sym typeface="Symbol" panose="05050102010706020507"/>
              </a:rPr>
              <a:t>and </a:t>
            </a:r>
            <a:r>
              <a:rPr lang="en-US" b="1" dirty="0">
                <a:ea typeface="Cambria Math" panose="02040503050406030204"/>
                <a:sym typeface="Symbol" panose="05050102010706020507"/>
              </a:rPr>
              <a:t>B </a:t>
            </a:r>
            <a:r>
              <a:rPr lang="en-US" dirty="0"/>
              <a:t>is denoted       by </a:t>
            </a:r>
            <a:r>
              <a:rPr lang="en-US" b="1" dirty="0">
                <a:ea typeface="Cambria Math" panose="02040503050406030204"/>
                <a:sym typeface="Symbol" panose="05050102010706020507"/>
              </a:rPr>
              <a:t>A </a:t>
            </a:r>
            <a:r>
              <a:rPr lang="en-US" dirty="0">
                <a:latin typeface="Cambria Math" panose="02040503050406030204"/>
                <a:ea typeface="Cambria Math" panose="02040503050406030204"/>
                <a:sym typeface="Symbol" panose="05050102010706020507"/>
              </a:rPr>
              <a:t>∧</a:t>
            </a:r>
            <a:r>
              <a:rPr lang="en-US" dirty="0">
                <a:ea typeface="Cambria Math" panose="02040503050406030204"/>
                <a:sym typeface="Symbol" panose="05050102010706020507"/>
              </a:rPr>
              <a:t> </a:t>
            </a:r>
            <a:r>
              <a:rPr lang="en-US" b="1" dirty="0">
                <a:ea typeface="Cambria Math" panose="02040503050406030204"/>
                <a:sym typeface="Symbol" panose="05050102010706020507"/>
              </a:rPr>
              <a:t>B</a:t>
            </a:r>
            <a:r>
              <a:rPr lang="en-US" dirty="0">
                <a:ea typeface="Cambria Math" panose="02040503050406030204"/>
                <a:sym typeface="Symbol" panose="05050102010706020507"/>
              </a:rPr>
              <a:t>. </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look at Equality of Sets</a:t>
            </a:r>
            <a:endParaRPr lang="en-US" dirty="0"/>
          </a:p>
        </p:txBody>
      </p:sp>
      <p:sp>
        <p:nvSpPr>
          <p:cNvPr id="3" name="Content Placeholder 2"/>
          <p:cNvSpPr>
            <a:spLocks noGrp="1"/>
          </p:cNvSpPr>
          <p:nvPr>
            <p:ph idx="1"/>
          </p:nvPr>
        </p:nvSpPr>
        <p:spPr/>
        <p:txBody>
          <a:bodyPr/>
          <a:lstStyle/>
          <a:p>
            <a:r>
              <a:rPr lang="en-US" dirty="0"/>
              <a:t>Recall that two sets </a:t>
            </a:r>
            <a:r>
              <a:rPr lang="en-US" i="1" dirty="0"/>
              <a:t>A</a:t>
            </a:r>
            <a:r>
              <a:rPr lang="en-US" dirty="0"/>
              <a:t> and </a:t>
            </a:r>
            <a:r>
              <a:rPr lang="en-US" i="1" dirty="0"/>
              <a:t>B</a:t>
            </a:r>
            <a:r>
              <a:rPr lang="en-US" dirty="0"/>
              <a:t> are </a:t>
            </a:r>
            <a:r>
              <a:rPr lang="en-US" i="1" dirty="0"/>
              <a:t>equal</a:t>
            </a:r>
            <a:r>
              <a:rPr lang="en-US" dirty="0"/>
              <a:t>, denoted by         </a:t>
            </a:r>
            <a:r>
              <a:rPr lang="en-US" i="1" dirty="0"/>
              <a:t>A</a:t>
            </a:r>
            <a:r>
              <a:rPr lang="en-US" dirty="0"/>
              <a:t> = </a:t>
            </a:r>
            <a:r>
              <a:rPr lang="en-US" i="1" dirty="0"/>
              <a:t>B</a:t>
            </a:r>
            <a:r>
              <a:rPr lang="en-US" dirty="0"/>
              <a:t>, </a:t>
            </a:r>
            <a:r>
              <a:rPr lang="en-US" dirty="0" err="1"/>
              <a:t>iff</a:t>
            </a:r>
            <a:endParaRPr lang="en-US" dirty="0"/>
          </a:p>
          <a:p>
            <a:pPr>
              <a:buNone/>
            </a:pPr>
            <a:endParaRPr lang="en-US" dirty="0"/>
          </a:p>
          <a:p>
            <a:r>
              <a:rPr lang="en-US" dirty="0"/>
              <a:t>Using logical equivalences we have that </a:t>
            </a:r>
            <a:r>
              <a:rPr lang="en-US" i="1" dirty="0"/>
              <a:t>A</a:t>
            </a:r>
            <a:r>
              <a:rPr lang="en-US" dirty="0"/>
              <a:t> = </a:t>
            </a:r>
            <a:r>
              <a:rPr lang="en-US" i="1" dirty="0"/>
              <a:t>B</a:t>
            </a:r>
            <a:r>
              <a:rPr lang="en-US" dirty="0"/>
              <a:t> </a:t>
            </a:r>
            <a:r>
              <a:rPr lang="en-US" dirty="0" err="1"/>
              <a:t>iff</a:t>
            </a:r>
            <a:endParaRPr lang="en-US" dirty="0"/>
          </a:p>
          <a:p>
            <a:pPr>
              <a:buNone/>
            </a:pPr>
            <a:endParaRPr lang="en-US" dirty="0"/>
          </a:p>
          <a:p>
            <a:endParaRPr lang="en-US" dirty="0"/>
          </a:p>
          <a:p>
            <a:r>
              <a:rPr lang="en-US" dirty="0"/>
              <a:t> This is equivalent to</a:t>
            </a:r>
            <a:endParaRPr lang="en-US" dirty="0"/>
          </a:p>
          <a:p>
            <a:pPr>
              <a:buNone/>
            </a:pPr>
            <a:r>
              <a:rPr lang="en-US" dirty="0"/>
              <a:t>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B</a:t>
            </a:r>
            <a:r>
              <a:rPr lang="en-US" dirty="0"/>
              <a:t>        and      </a:t>
            </a:r>
            <a:r>
              <a:rPr lang="en-US" i="1" dirty="0">
                <a:ea typeface="Cambria Math" panose="02040503050406030204" pitchFamily="18" charset="0"/>
              </a:rPr>
              <a:t>B </a:t>
            </a: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endParaRPr lang="en-US" dirty="0"/>
          </a:p>
        </p:txBody>
      </p:sp>
      <p:pic>
        <p:nvPicPr>
          <p:cNvPr id="6" name="Picture 5" descr="addin_tmp.png"/>
          <p:cNvPicPr>
            <a:picLocks noChangeAspect="1"/>
          </p:cNvPicPr>
          <p:nvPr>
            <p:custDataLst>
              <p:tags r:id="rId1"/>
            </p:custDataLst>
          </p:nvPr>
        </p:nvPicPr>
        <p:blipFill>
          <a:blip r:embed="rId2" cstate="print"/>
          <a:stretch>
            <a:fillRect/>
          </a:stretch>
        </p:blipFill>
        <p:spPr>
          <a:xfrm>
            <a:off x="914400" y="4191000"/>
            <a:ext cx="6700838" cy="382905"/>
          </a:xfrm>
          <a:prstGeom prst="rect">
            <a:avLst/>
          </a:prstGeom>
        </p:spPr>
      </p:pic>
      <p:pic>
        <p:nvPicPr>
          <p:cNvPr id="8" name="Picture 7" descr="addin_tmp.png"/>
          <p:cNvPicPr>
            <a:picLocks noChangeAspect="1"/>
          </p:cNvPicPr>
          <p:nvPr>
            <p:custDataLst>
              <p:tags r:id="rId3"/>
            </p:custDataLst>
          </p:nvPr>
        </p:nvPicPr>
        <p:blipFill>
          <a:blip r:embed="rId4" cstate="print"/>
          <a:stretch>
            <a:fillRect/>
          </a:stretch>
        </p:blipFill>
        <p:spPr>
          <a:xfrm>
            <a:off x="2362200" y="2667000"/>
            <a:ext cx="3231833" cy="382905"/>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Joins and Meets of Zero-One Matrices</a:t>
            </a:r>
            <a:endParaRPr lang="en-US" sz="4000" dirty="0"/>
          </a:p>
        </p:txBody>
      </p:sp>
      <p:sp>
        <p:nvSpPr>
          <p:cNvPr id="3" name="Content Placeholder 2"/>
          <p:cNvSpPr>
            <a:spLocks noGrp="1"/>
          </p:cNvSpPr>
          <p:nvPr>
            <p:ph idx="1"/>
          </p:nvPr>
        </p:nvSpPr>
        <p:spPr/>
        <p:txBody>
          <a:bodyPr/>
          <a:lstStyle/>
          <a:p>
            <a:pPr>
              <a:buNone/>
            </a:pPr>
            <a:r>
              <a:rPr lang="en-US" b="1" dirty="0"/>
              <a:t>   Example</a:t>
            </a:r>
            <a:r>
              <a:rPr lang="en-US" dirty="0"/>
              <a:t>: Find the join and meet of the zero-one matrices</a:t>
            </a:r>
            <a:endParaRPr lang="en-US" dirty="0"/>
          </a:p>
          <a:p>
            <a:pPr>
              <a:buNone/>
            </a:pPr>
            <a:endParaRPr lang="en-US" dirty="0"/>
          </a:p>
          <a:p>
            <a:pPr>
              <a:buNone/>
            </a:pPr>
            <a:endParaRPr lang="en-US" dirty="0"/>
          </a:p>
          <a:p>
            <a:pPr>
              <a:buNone/>
            </a:pPr>
            <a:r>
              <a:rPr lang="en-US" dirty="0"/>
              <a:t>   </a:t>
            </a:r>
            <a:endParaRPr lang="en-US" dirty="0"/>
          </a:p>
        </p:txBody>
      </p:sp>
      <p:pic>
        <p:nvPicPr>
          <p:cNvPr id="7" name="Picture 6" descr="addin_tmp.png"/>
          <p:cNvPicPr>
            <a:picLocks noChangeAspect="1"/>
          </p:cNvPicPr>
          <p:nvPr>
            <p:custDataLst>
              <p:tags r:id="rId1"/>
            </p:custDataLst>
          </p:nvPr>
        </p:nvPicPr>
        <p:blipFill>
          <a:blip r:embed="rId2" cstate="print"/>
          <a:stretch>
            <a:fillRect/>
          </a:stretch>
        </p:blipFill>
        <p:spPr>
          <a:xfrm>
            <a:off x="1828801" y="2895600"/>
            <a:ext cx="2047875" cy="609600"/>
          </a:xfrm>
          <a:prstGeom prst="rect">
            <a:avLst/>
          </a:prstGeom>
        </p:spPr>
      </p:pic>
      <p:pic>
        <p:nvPicPr>
          <p:cNvPr id="10" name="Picture 9" descr="addin_tmp.png"/>
          <p:cNvPicPr>
            <a:picLocks noChangeAspect="1"/>
          </p:cNvPicPr>
          <p:nvPr>
            <p:custDataLst>
              <p:tags r:id="rId3"/>
            </p:custDataLst>
          </p:nvPr>
        </p:nvPicPr>
        <p:blipFill>
          <a:blip r:embed="rId4" cstate="print"/>
          <a:stretch>
            <a:fillRect/>
          </a:stretch>
        </p:blipFill>
        <p:spPr>
          <a:xfrm>
            <a:off x="4419600" y="2895600"/>
            <a:ext cx="2034540" cy="609600"/>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Joins and Meets of Zero-One Matrices</a:t>
            </a:r>
            <a:endParaRPr lang="en-US" sz="4000" dirty="0"/>
          </a:p>
        </p:txBody>
      </p:sp>
      <p:sp>
        <p:nvSpPr>
          <p:cNvPr id="3" name="Content Placeholder 2"/>
          <p:cNvSpPr>
            <a:spLocks noGrp="1"/>
          </p:cNvSpPr>
          <p:nvPr>
            <p:ph idx="1"/>
          </p:nvPr>
        </p:nvSpPr>
        <p:spPr/>
        <p:txBody>
          <a:bodyPr/>
          <a:lstStyle/>
          <a:p>
            <a:pPr>
              <a:buNone/>
            </a:pPr>
            <a:r>
              <a:rPr lang="en-US" b="1" dirty="0"/>
              <a:t>   Example</a:t>
            </a:r>
            <a:r>
              <a:rPr lang="en-US" dirty="0"/>
              <a:t>: Find the join and meet of the zero-one matrices</a:t>
            </a:r>
            <a:endParaRPr lang="en-US" dirty="0"/>
          </a:p>
          <a:p>
            <a:pPr>
              <a:buNone/>
            </a:pPr>
            <a:endParaRPr lang="en-US" dirty="0"/>
          </a:p>
          <a:p>
            <a:pPr>
              <a:buNone/>
            </a:pPr>
            <a:endParaRPr lang="en-US" dirty="0"/>
          </a:p>
          <a:p>
            <a:pPr>
              <a:buNone/>
            </a:pPr>
            <a:r>
              <a:rPr lang="en-US" dirty="0"/>
              <a:t>   </a:t>
            </a:r>
            <a:r>
              <a:rPr lang="en-US" b="1" dirty="0"/>
              <a:t>Solution</a:t>
            </a:r>
            <a:r>
              <a:rPr lang="en-US" dirty="0"/>
              <a:t>: The join of  </a:t>
            </a:r>
            <a:r>
              <a:rPr lang="en-US" b="1" dirty="0"/>
              <a:t>A</a:t>
            </a:r>
            <a:r>
              <a:rPr lang="en-US" dirty="0"/>
              <a:t> and </a:t>
            </a:r>
            <a:r>
              <a:rPr lang="en-US" b="1" dirty="0"/>
              <a:t>B</a:t>
            </a:r>
            <a:r>
              <a:rPr lang="en-US" dirty="0"/>
              <a:t> is</a:t>
            </a:r>
            <a:endParaRPr lang="en-US" dirty="0"/>
          </a:p>
          <a:p>
            <a:pPr>
              <a:buNone/>
            </a:pPr>
            <a:endParaRPr lang="en-US" dirty="0"/>
          </a:p>
          <a:p>
            <a:pPr>
              <a:buNone/>
            </a:pPr>
            <a:endParaRPr lang="en-US" dirty="0"/>
          </a:p>
          <a:p>
            <a:pPr>
              <a:buNone/>
            </a:pPr>
            <a:r>
              <a:rPr lang="en-US" dirty="0"/>
              <a:t>                   The meet of </a:t>
            </a:r>
            <a:r>
              <a:rPr lang="en-US" b="1" dirty="0"/>
              <a:t>A</a:t>
            </a:r>
            <a:r>
              <a:rPr lang="en-US" dirty="0"/>
              <a:t> and </a:t>
            </a:r>
            <a:r>
              <a:rPr lang="en-US" b="1" dirty="0"/>
              <a:t>B</a:t>
            </a:r>
            <a:r>
              <a:rPr lang="en-US" dirty="0"/>
              <a:t> is</a:t>
            </a:r>
            <a:endParaRPr lang="en-US" dirty="0"/>
          </a:p>
        </p:txBody>
      </p:sp>
      <p:pic>
        <p:nvPicPr>
          <p:cNvPr id="7" name="Picture 6" descr="addin_tmp.png"/>
          <p:cNvPicPr>
            <a:picLocks noChangeAspect="1"/>
          </p:cNvPicPr>
          <p:nvPr>
            <p:custDataLst>
              <p:tags r:id="rId1"/>
            </p:custDataLst>
          </p:nvPr>
        </p:nvPicPr>
        <p:blipFill>
          <a:blip r:embed="rId2" cstate="print"/>
          <a:stretch>
            <a:fillRect/>
          </a:stretch>
        </p:blipFill>
        <p:spPr>
          <a:xfrm>
            <a:off x="1828801" y="2895600"/>
            <a:ext cx="2047875" cy="609600"/>
          </a:xfrm>
          <a:prstGeom prst="rect">
            <a:avLst/>
          </a:prstGeom>
        </p:spPr>
      </p:pic>
      <p:pic>
        <p:nvPicPr>
          <p:cNvPr id="10" name="Picture 9" descr="addin_tmp.png"/>
          <p:cNvPicPr>
            <a:picLocks noChangeAspect="1"/>
          </p:cNvPicPr>
          <p:nvPr>
            <p:custDataLst>
              <p:tags r:id="rId3"/>
            </p:custDataLst>
          </p:nvPr>
        </p:nvPicPr>
        <p:blipFill>
          <a:blip r:embed="rId4" cstate="print"/>
          <a:stretch>
            <a:fillRect/>
          </a:stretch>
        </p:blipFill>
        <p:spPr>
          <a:xfrm>
            <a:off x="4419600" y="2895600"/>
            <a:ext cx="2034540" cy="609600"/>
          </a:xfrm>
          <a:prstGeom prst="rect">
            <a:avLst/>
          </a:prstGeom>
        </p:spPr>
      </p:pic>
      <p:pic>
        <p:nvPicPr>
          <p:cNvPr id="13" name="Picture 12" descr="addin_tmp.png"/>
          <p:cNvPicPr>
            <a:picLocks noChangeAspect="1"/>
          </p:cNvPicPr>
          <p:nvPr>
            <p:custDataLst>
              <p:tags r:id="rId5"/>
            </p:custDataLst>
          </p:nvPr>
        </p:nvPicPr>
        <p:blipFill>
          <a:blip r:embed="rId6" cstate="print"/>
          <a:stretch>
            <a:fillRect/>
          </a:stretch>
        </p:blipFill>
        <p:spPr>
          <a:xfrm>
            <a:off x="2438400" y="4419600"/>
            <a:ext cx="5501640" cy="609600"/>
          </a:xfrm>
          <a:prstGeom prst="rect">
            <a:avLst/>
          </a:prstGeom>
        </p:spPr>
      </p:pic>
      <p:pic>
        <p:nvPicPr>
          <p:cNvPr id="15" name="Picture 14" descr="addin_tmp.png"/>
          <p:cNvPicPr>
            <a:picLocks noChangeAspect="1"/>
          </p:cNvPicPr>
          <p:nvPr>
            <p:custDataLst>
              <p:tags r:id="rId7"/>
            </p:custDataLst>
          </p:nvPr>
        </p:nvPicPr>
        <p:blipFill>
          <a:blip r:embed="rId8" cstate="print"/>
          <a:stretch>
            <a:fillRect/>
          </a:stretch>
        </p:blipFill>
        <p:spPr>
          <a:xfrm>
            <a:off x="2514600" y="5715000"/>
            <a:ext cx="5501640" cy="609600"/>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Product of Zero-One Matrices</a:t>
            </a:r>
            <a:endParaRPr lang="en-US" sz="4000" dirty="0"/>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 [</a:t>
            </a:r>
            <a:r>
              <a:rPr lang="en-US" sz="2800" i="1" dirty="0" err="1">
                <a:ea typeface="Cambria Math" panose="02040503050406030204" pitchFamily="18" charset="0"/>
              </a:rPr>
              <a:t>a</a:t>
            </a:r>
            <a:r>
              <a:rPr lang="en-US" sz="2800" i="1" baseline="-25000" dirty="0" err="1">
                <a:ea typeface="Cambria Math" panose="02040503050406030204" pitchFamily="18" charset="0"/>
              </a:rPr>
              <a:t>ij</a:t>
            </a:r>
            <a:r>
              <a:rPr lang="en-US" sz="2800" dirty="0">
                <a:latin typeface="Cambria Math" panose="02040503050406030204" pitchFamily="18" charset="0"/>
                <a:ea typeface="Cambria Math" panose="02040503050406030204" pitchFamily="18" charset="0"/>
              </a:rPr>
              <a:t>]  be an </a:t>
            </a:r>
            <a:r>
              <a:rPr lang="en-US" sz="2800" i="1" dirty="0">
                <a:ea typeface="Cambria Math" panose="02040503050406030204" pitchFamily="18" charset="0"/>
              </a:rPr>
              <a:t>m</a:t>
            </a:r>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sym typeface="Symbol" panose="05050102010706020507"/>
              </a:rPr>
              <a:t>  </a:t>
            </a:r>
            <a:r>
              <a:rPr lang="en-US" sz="2800" i="1" dirty="0">
                <a:latin typeface="Cambria Math" panose="02040503050406030204" pitchFamily="18" charset="0"/>
                <a:ea typeface="Cambria Math" panose="02040503050406030204" pitchFamily="18" charset="0"/>
                <a:sym typeface="Symbol" panose="05050102010706020507"/>
              </a:rPr>
              <a:t> </a:t>
            </a:r>
            <a:r>
              <a:rPr lang="en-US" sz="2800" i="1" dirty="0">
                <a:ea typeface="Cambria Math" panose="02040503050406030204" pitchFamily="18" charset="0"/>
                <a:sym typeface="Symbol" panose="05050102010706020507"/>
              </a:rPr>
              <a:t>k</a:t>
            </a:r>
            <a:r>
              <a:rPr lang="en-US" sz="2800" dirty="0">
                <a:latin typeface="Cambria Math" panose="02040503050406030204"/>
                <a:ea typeface="Cambria Math" panose="02040503050406030204"/>
                <a:sym typeface="Symbol" panose="05050102010706020507"/>
              </a:rPr>
              <a:t> zero-one matrix </a:t>
            </a:r>
            <a:r>
              <a:rPr lang="en-US" sz="2800" dirty="0">
                <a:latin typeface="Cambria Math" panose="02040503050406030204" pitchFamily="18" charset="0"/>
                <a:ea typeface="Cambria Math" panose="02040503050406030204" pitchFamily="18" charset="0"/>
              </a:rPr>
              <a:t>and </a:t>
            </a:r>
            <a:r>
              <a:rPr lang="en-US" sz="2800" b="1" dirty="0"/>
              <a:t>B</a:t>
            </a:r>
            <a:r>
              <a:rPr lang="en-US" sz="2800" dirty="0"/>
              <a:t> = [</a:t>
            </a:r>
            <a:r>
              <a:rPr lang="en-US" sz="2800" i="1" dirty="0" err="1">
                <a:ea typeface="Cambria Math" panose="02040503050406030204" pitchFamily="18" charset="0"/>
              </a:rPr>
              <a:t>b</a:t>
            </a:r>
            <a:r>
              <a:rPr lang="en-US" sz="2800" i="1" baseline="-25000" dirty="0" err="1">
                <a:ea typeface="Cambria Math" panose="02040503050406030204" pitchFamily="18" charset="0"/>
              </a:rPr>
              <a:t>ij</a:t>
            </a:r>
            <a:r>
              <a:rPr lang="en-US" sz="2800" dirty="0">
                <a:latin typeface="Cambria Math" panose="02040503050406030204" pitchFamily="18" charset="0"/>
                <a:ea typeface="Cambria Math" panose="02040503050406030204" pitchFamily="18" charset="0"/>
              </a:rPr>
              <a:t>] be a </a:t>
            </a:r>
            <a:r>
              <a:rPr lang="en-US" i="1" dirty="0">
                <a:ea typeface="Cambria Math" panose="02040503050406030204" pitchFamily="18" charset="0"/>
              </a:rPr>
              <a:t>k</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sym typeface="Symbol" panose="05050102010706020507"/>
              </a:rPr>
              <a:t>  </a:t>
            </a:r>
            <a:r>
              <a:rPr lang="en-US" i="1" dirty="0">
                <a:latin typeface="Cambria Math" panose="02040503050406030204" pitchFamily="18" charset="0"/>
                <a:ea typeface="Cambria Math" panose="02040503050406030204" pitchFamily="18" charset="0"/>
                <a:sym typeface="Symbol" panose="05050102010706020507"/>
              </a:rPr>
              <a:t> </a:t>
            </a:r>
            <a:r>
              <a:rPr lang="en-US" i="1" dirty="0">
                <a:ea typeface="Cambria Math" panose="02040503050406030204" pitchFamily="18" charset="0"/>
                <a:sym typeface="Symbol" panose="05050102010706020507"/>
              </a:rPr>
              <a:t>n</a:t>
            </a:r>
            <a:r>
              <a:rPr lang="en-US" dirty="0">
                <a:latin typeface="Cambria Math" panose="02040503050406030204"/>
                <a:ea typeface="Cambria Math" panose="02040503050406030204"/>
                <a:sym typeface="Symbol" panose="05050102010706020507"/>
              </a:rPr>
              <a:t> zero-one matrix. The </a:t>
            </a:r>
            <a:r>
              <a:rPr lang="en-US" i="1" dirty="0">
                <a:ea typeface="Cambria Math" panose="02040503050406030204"/>
                <a:sym typeface="Symbol" panose="05050102010706020507"/>
              </a:rPr>
              <a:t>Boolean product</a:t>
            </a:r>
            <a:r>
              <a:rPr lang="en-US" dirty="0">
                <a:ea typeface="Cambria Math" panose="02040503050406030204"/>
                <a:sym typeface="Symbol" panose="05050102010706020507"/>
              </a:rPr>
              <a:t> </a:t>
            </a:r>
            <a:r>
              <a:rPr lang="en-US" dirty="0">
                <a:latin typeface="Cambria Math" panose="02040503050406030204"/>
                <a:ea typeface="Cambria Math" panose="02040503050406030204"/>
                <a:sym typeface="Symbol" panose="05050102010706020507"/>
              </a:rPr>
              <a:t>of </a:t>
            </a:r>
            <a:r>
              <a:rPr lang="en-US" b="1" dirty="0">
                <a:ea typeface="Cambria Math" panose="02040503050406030204"/>
                <a:sym typeface="Symbol" panose="05050102010706020507"/>
              </a:rPr>
              <a:t>A </a:t>
            </a:r>
            <a:r>
              <a:rPr lang="en-US" dirty="0">
                <a:ea typeface="Cambria Math" panose="02040503050406030204"/>
                <a:sym typeface="Symbol" panose="05050102010706020507"/>
              </a:rPr>
              <a:t>and </a:t>
            </a:r>
            <a:r>
              <a:rPr lang="en-US" b="1" dirty="0">
                <a:ea typeface="Cambria Math" panose="02040503050406030204"/>
                <a:sym typeface="Symbol" panose="05050102010706020507"/>
              </a:rPr>
              <a:t>B</a:t>
            </a:r>
            <a:r>
              <a:rPr lang="en-US" dirty="0">
                <a:ea typeface="Cambria Math" panose="02040503050406030204"/>
                <a:sym typeface="Symbol" panose="05050102010706020507"/>
              </a:rPr>
              <a:t>,</a:t>
            </a:r>
            <a:r>
              <a:rPr lang="en-US" b="1" dirty="0">
                <a:ea typeface="Cambria Math" panose="02040503050406030204"/>
                <a:sym typeface="Symbol" panose="05050102010706020507"/>
              </a:rPr>
              <a:t> </a:t>
            </a:r>
            <a:r>
              <a:rPr lang="en-US" dirty="0"/>
              <a:t>denoted by </a:t>
            </a:r>
            <a:r>
              <a:rPr lang="en-US" b="1" dirty="0">
                <a:ea typeface="Cambria Math" panose="02040503050406030204"/>
                <a:sym typeface="Symbol" panose="05050102010706020507"/>
              </a:rPr>
              <a:t>A </a:t>
            </a:r>
            <a:r>
              <a:rPr lang="en-US" dirty="0">
                <a:latin typeface="Cambria Math" panose="02040503050406030204"/>
                <a:ea typeface="Cambria Math" panose="02040503050406030204"/>
                <a:sym typeface="Symbol" panose="05050102010706020507"/>
              </a:rPr>
              <a:t>⊙</a:t>
            </a:r>
            <a:r>
              <a:rPr lang="en-US" dirty="0">
                <a:ea typeface="Cambria Math" panose="02040503050406030204"/>
                <a:sym typeface="Symbol" panose="05050102010706020507"/>
              </a:rPr>
              <a:t> </a:t>
            </a:r>
            <a:r>
              <a:rPr lang="en-US" b="1" dirty="0">
                <a:ea typeface="Cambria Math" panose="02040503050406030204"/>
                <a:sym typeface="Symbol" panose="05050102010706020507"/>
              </a:rPr>
              <a:t>B</a:t>
            </a:r>
            <a:r>
              <a:rPr lang="en-US" dirty="0">
                <a:ea typeface="Cambria Math" panose="02040503050406030204"/>
                <a:sym typeface="Symbol" panose="05050102010706020507"/>
              </a:rPr>
              <a:t>, is the </a:t>
            </a:r>
            <a:r>
              <a:rPr lang="en-US" i="1" dirty="0">
                <a:ea typeface="Cambria Math" panose="02040503050406030204" pitchFamily="18" charset="0"/>
              </a:rPr>
              <a:t>m</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sym typeface="Symbol" panose="05050102010706020507"/>
              </a:rPr>
              <a:t>  </a:t>
            </a:r>
            <a:r>
              <a:rPr lang="en-US" i="1" dirty="0">
                <a:latin typeface="Cambria Math" panose="02040503050406030204" pitchFamily="18" charset="0"/>
                <a:ea typeface="Cambria Math" panose="02040503050406030204" pitchFamily="18" charset="0"/>
                <a:sym typeface="Symbol" panose="05050102010706020507"/>
              </a:rPr>
              <a:t> </a:t>
            </a:r>
            <a:r>
              <a:rPr lang="en-US" i="1" dirty="0">
                <a:ea typeface="Cambria Math" panose="02040503050406030204" pitchFamily="18" charset="0"/>
                <a:sym typeface="Symbol" panose="05050102010706020507"/>
              </a:rPr>
              <a:t>n</a:t>
            </a:r>
            <a:r>
              <a:rPr lang="en-US" dirty="0">
                <a:latin typeface="Cambria Math" panose="02040503050406030204"/>
                <a:ea typeface="Cambria Math" panose="02040503050406030204"/>
                <a:sym typeface="Symbol" panose="05050102010706020507"/>
              </a:rPr>
              <a:t> </a:t>
            </a:r>
            <a:r>
              <a:rPr lang="en-US" dirty="0">
                <a:ea typeface="Cambria Math" panose="02040503050406030204"/>
                <a:sym typeface="Symbol" panose="05050102010706020507"/>
              </a:rPr>
              <a:t>zero-one matrix with(</a:t>
            </a:r>
            <a:r>
              <a:rPr lang="en-US" i="1" dirty="0" err="1">
                <a:ea typeface="Cambria Math" panose="02040503050406030204"/>
                <a:sym typeface="Symbol" panose="05050102010706020507"/>
              </a:rPr>
              <a:t>i,j</a:t>
            </a:r>
            <a:r>
              <a:rPr lang="en-US" dirty="0">
                <a:ea typeface="Cambria Math" panose="02040503050406030204"/>
                <a:sym typeface="Symbol" panose="05050102010706020507"/>
              </a:rPr>
              <a:t>)</a:t>
            </a:r>
            <a:r>
              <a:rPr lang="en-US" dirty="0" err="1">
                <a:ea typeface="Cambria Math" panose="02040503050406030204"/>
                <a:sym typeface="Symbol" panose="05050102010706020507"/>
              </a:rPr>
              <a:t>th</a:t>
            </a:r>
            <a:r>
              <a:rPr lang="en-US" dirty="0">
                <a:ea typeface="Cambria Math" panose="02040503050406030204"/>
                <a:sym typeface="Symbol" panose="05050102010706020507"/>
              </a:rPr>
              <a:t> entry</a:t>
            </a:r>
            <a:endParaRPr lang="en-US" dirty="0">
              <a:latin typeface="Cambria Math" panose="02040503050406030204"/>
              <a:ea typeface="Cambria Math" panose="02040503050406030204"/>
              <a:sym typeface="Symbol" panose="05050102010706020507"/>
            </a:endParaRPr>
          </a:p>
          <a:p>
            <a:pPr lvl="1">
              <a:buNone/>
            </a:pPr>
            <a:r>
              <a:rPr lang="en-US" dirty="0">
                <a:latin typeface="Cambria Math" panose="02040503050406030204"/>
                <a:ea typeface="Cambria Math" panose="02040503050406030204"/>
                <a:sym typeface="Symbol" panose="05050102010706020507"/>
              </a:rPr>
              <a:t>           </a:t>
            </a:r>
            <a:r>
              <a:rPr lang="en-US" i="1" dirty="0" err="1">
                <a:ea typeface="Cambria Math" panose="02040503050406030204"/>
                <a:sym typeface="Symbol" panose="05050102010706020507"/>
              </a:rPr>
              <a:t>c</a:t>
            </a:r>
            <a:r>
              <a:rPr lang="en-US" i="1" baseline="-25000" dirty="0" err="1">
                <a:ea typeface="Cambria Math" panose="02040503050406030204"/>
                <a:sym typeface="Symbol" panose="05050102010706020507"/>
              </a:rPr>
              <a:t>ij</a:t>
            </a:r>
            <a:r>
              <a:rPr lang="en-US" baseline="-25000" dirty="0">
                <a:ea typeface="Cambria Math" panose="02040503050406030204"/>
                <a:sym typeface="Symbol" panose="05050102010706020507"/>
              </a:rPr>
              <a:t> </a:t>
            </a:r>
            <a:r>
              <a:rPr lang="en-US" dirty="0">
                <a:ea typeface="Cambria Math" panose="02040503050406030204"/>
                <a:sym typeface="Symbol" panose="05050102010706020507"/>
              </a:rPr>
              <a:t>= (</a:t>
            </a:r>
            <a:r>
              <a:rPr lang="en-US" i="1" dirty="0">
                <a:ea typeface="Cambria Math" panose="02040503050406030204"/>
                <a:sym typeface="Symbol" panose="05050102010706020507"/>
              </a:rPr>
              <a:t>a</a:t>
            </a:r>
            <a:r>
              <a:rPr lang="en-US" i="1" baseline="-25000" dirty="0">
                <a:ea typeface="Cambria Math" panose="02040503050406030204"/>
                <a:sym typeface="Symbol" panose="05050102010706020507"/>
              </a:rPr>
              <a:t>i</a:t>
            </a:r>
            <a:r>
              <a:rPr lang="en-US" baseline="-25000" dirty="0">
                <a:ea typeface="Cambria Math" panose="02040503050406030204"/>
                <a:sym typeface="Symbol" panose="05050102010706020507"/>
              </a:rPr>
              <a:t>1</a:t>
            </a:r>
            <a:r>
              <a:rPr lang="en-US" dirty="0">
                <a:latin typeface="Cambria Math" panose="02040503050406030204"/>
                <a:ea typeface="Cambria Math" panose="02040503050406030204"/>
                <a:sym typeface="Symbol" panose="05050102010706020507"/>
              </a:rPr>
              <a:t> ∧ </a:t>
            </a:r>
            <a:r>
              <a:rPr lang="en-US" i="1" dirty="0">
                <a:ea typeface="Cambria Math" panose="02040503050406030204"/>
                <a:sym typeface="Symbol" panose="05050102010706020507"/>
              </a:rPr>
              <a:t>b</a:t>
            </a:r>
            <a:r>
              <a:rPr lang="en-US" baseline="-25000" dirty="0">
                <a:ea typeface="Cambria Math" panose="02040503050406030204"/>
                <a:sym typeface="Symbol" panose="05050102010706020507"/>
              </a:rPr>
              <a:t>1</a:t>
            </a:r>
            <a:r>
              <a:rPr lang="en-US" i="1" baseline="-25000" dirty="0">
                <a:ea typeface="Cambria Math" panose="02040503050406030204"/>
                <a:sym typeface="Symbol" panose="05050102010706020507"/>
              </a:rPr>
              <a:t>j</a:t>
            </a:r>
            <a:r>
              <a:rPr lang="en-US" dirty="0">
                <a:ea typeface="Cambria Math" panose="02040503050406030204"/>
                <a:sym typeface="Symbol" panose="05050102010706020507"/>
              </a:rPr>
              <a:t>)</a:t>
            </a:r>
            <a:r>
              <a:rPr lang="en-US" dirty="0">
                <a:latin typeface="Cambria Math" panose="02040503050406030204"/>
                <a:ea typeface="Cambria Math" panose="02040503050406030204"/>
                <a:sym typeface="Symbol" panose="05050102010706020507"/>
              </a:rPr>
              <a:t>∨</a:t>
            </a:r>
            <a:r>
              <a:rPr lang="en-US" dirty="0">
                <a:ea typeface="Cambria Math" panose="02040503050406030204"/>
                <a:sym typeface="Symbol" panose="05050102010706020507"/>
              </a:rPr>
              <a:t> (</a:t>
            </a:r>
            <a:r>
              <a:rPr lang="en-US" i="1" dirty="0">
                <a:ea typeface="Cambria Math" panose="02040503050406030204"/>
                <a:sym typeface="Symbol" panose="05050102010706020507"/>
              </a:rPr>
              <a:t>a</a:t>
            </a:r>
            <a:r>
              <a:rPr lang="en-US" baseline="-25000" dirty="0">
                <a:ea typeface="Cambria Math" panose="02040503050406030204"/>
                <a:sym typeface="Symbol" panose="05050102010706020507"/>
              </a:rPr>
              <a:t>i2</a:t>
            </a:r>
            <a:r>
              <a:rPr lang="en-US" dirty="0">
                <a:latin typeface="Cambria Math" panose="02040503050406030204"/>
                <a:ea typeface="Cambria Math" panose="02040503050406030204"/>
                <a:sym typeface="Symbol" panose="05050102010706020507"/>
              </a:rPr>
              <a:t> ∧ </a:t>
            </a:r>
            <a:r>
              <a:rPr lang="en-US" i="1" dirty="0">
                <a:ea typeface="Cambria Math" panose="02040503050406030204"/>
                <a:sym typeface="Symbol" panose="05050102010706020507"/>
              </a:rPr>
              <a:t>b</a:t>
            </a:r>
            <a:r>
              <a:rPr lang="en-US" baseline="-25000" dirty="0">
                <a:ea typeface="Cambria Math" panose="02040503050406030204"/>
                <a:sym typeface="Symbol" panose="05050102010706020507"/>
              </a:rPr>
              <a:t>2j</a:t>
            </a:r>
            <a:r>
              <a:rPr lang="en-US" dirty="0">
                <a:ea typeface="Cambria Math" panose="02040503050406030204"/>
                <a:sym typeface="Symbol" panose="05050102010706020507"/>
              </a:rPr>
              <a:t>)</a:t>
            </a:r>
            <a:r>
              <a:rPr lang="en-US" dirty="0">
                <a:latin typeface="Cambria Math" panose="02040503050406030204"/>
                <a:ea typeface="Cambria Math" panose="02040503050406030204"/>
                <a:sym typeface="Symbol" panose="05050102010706020507"/>
              </a:rPr>
              <a:t> ∨ … ∨ </a:t>
            </a:r>
            <a:r>
              <a:rPr lang="en-US" dirty="0">
                <a:ea typeface="Cambria Math" panose="02040503050406030204"/>
                <a:sym typeface="Symbol" panose="05050102010706020507"/>
              </a:rPr>
              <a:t>(</a:t>
            </a:r>
            <a:r>
              <a:rPr lang="en-US" i="1" dirty="0" err="1">
                <a:ea typeface="Cambria Math" panose="02040503050406030204"/>
                <a:sym typeface="Symbol" panose="05050102010706020507"/>
              </a:rPr>
              <a:t>a</a:t>
            </a:r>
            <a:r>
              <a:rPr lang="en-US" i="1" baseline="-25000" dirty="0" err="1">
                <a:ea typeface="Cambria Math" panose="02040503050406030204"/>
                <a:sym typeface="Symbol" panose="05050102010706020507"/>
              </a:rPr>
              <a:t>ik</a:t>
            </a:r>
            <a:r>
              <a:rPr lang="en-US" dirty="0">
                <a:latin typeface="Cambria Math" panose="02040503050406030204"/>
                <a:ea typeface="Cambria Math" panose="02040503050406030204"/>
                <a:sym typeface="Symbol" panose="05050102010706020507"/>
              </a:rPr>
              <a:t> ∧ </a:t>
            </a:r>
            <a:r>
              <a:rPr lang="en-US" i="1" dirty="0" err="1">
                <a:ea typeface="Cambria Math" panose="02040503050406030204"/>
                <a:sym typeface="Symbol" panose="05050102010706020507"/>
              </a:rPr>
              <a:t>b</a:t>
            </a:r>
            <a:r>
              <a:rPr lang="en-US" i="1" baseline="-25000" dirty="0" err="1">
                <a:ea typeface="Cambria Math" panose="02040503050406030204"/>
                <a:sym typeface="Symbol" panose="05050102010706020507"/>
              </a:rPr>
              <a:t>kj</a:t>
            </a:r>
            <a:r>
              <a:rPr lang="en-US" dirty="0">
                <a:ea typeface="Cambria Math" panose="02040503050406030204"/>
                <a:sym typeface="Symbol" panose="05050102010706020507"/>
              </a:rPr>
              <a:t>)</a:t>
            </a:r>
            <a:r>
              <a:rPr lang="en-US" dirty="0">
                <a:latin typeface="Cambria Math" panose="02040503050406030204"/>
                <a:ea typeface="Cambria Math" panose="02040503050406030204"/>
                <a:sym typeface="Symbol" panose="05050102010706020507"/>
              </a:rPr>
              <a:t>.</a:t>
            </a:r>
            <a:endParaRPr lang="en-US" dirty="0">
              <a:latin typeface="Cambria Math" panose="02040503050406030204"/>
              <a:ea typeface="Cambria Math" panose="02040503050406030204"/>
              <a:sym typeface="Symbol" panose="05050102010706020507"/>
            </a:endParaRPr>
          </a:p>
          <a:p>
            <a:pPr>
              <a:buNone/>
            </a:pPr>
            <a:r>
              <a:rPr lang="en-US" b="1" dirty="0">
                <a:latin typeface="Cambria Math" panose="02040503050406030204"/>
                <a:ea typeface="Cambria Math" panose="02040503050406030204"/>
                <a:sym typeface="Symbol" panose="05050102010706020507"/>
              </a:rPr>
              <a:t>    </a:t>
            </a:r>
            <a:r>
              <a:rPr lang="en-US" b="1" dirty="0">
                <a:ea typeface="Cambria Math" panose="02040503050406030204"/>
                <a:sym typeface="Symbol" panose="05050102010706020507"/>
              </a:rPr>
              <a:t>Example</a:t>
            </a:r>
            <a:r>
              <a:rPr lang="en-US" dirty="0">
                <a:latin typeface="Cambria Math" panose="02040503050406030204"/>
                <a:ea typeface="Cambria Math" panose="02040503050406030204"/>
                <a:sym typeface="Symbol" panose="05050102010706020507"/>
              </a:rPr>
              <a:t>: </a:t>
            </a:r>
            <a:r>
              <a:rPr lang="en-US" dirty="0">
                <a:ea typeface="Cambria Math" panose="02040503050406030204"/>
                <a:sym typeface="Symbol" panose="05050102010706020507"/>
              </a:rPr>
              <a:t>Find the Boolean product of </a:t>
            </a:r>
            <a:r>
              <a:rPr lang="en-US" b="1" dirty="0">
                <a:ea typeface="Cambria Math" panose="02040503050406030204"/>
                <a:sym typeface="Symbol" panose="05050102010706020507"/>
              </a:rPr>
              <a:t>A</a:t>
            </a:r>
            <a:r>
              <a:rPr lang="en-US" dirty="0">
                <a:ea typeface="Cambria Math" panose="02040503050406030204"/>
                <a:sym typeface="Symbol" panose="05050102010706020507"/>
              </a:rPr>
              <a:t> and </a:t>
            </a:r>
            <a:r>
              <a:rPr lang="en-US" b="1" dirty="0">
                <a:ea typeface="Cambria Math" panose="02040503050406030204"/>
                <a:sym typeface="Symbol" panose="05050102010706020507"/>
              </a:rPr>
              <a:t>B</a:t>
            </a:r>
            <a:r>
              <a:rPr lang="en-US" dirty="0">
                <a:ea typeface="Cambria Math" panose="02040503050406030204"/>
                <a:sym typeface="Symbol" panose="05050102010706020507"/>
              </a:rPr>
              <a:t>, where</a:t>
            </a:r>
            <a:endParaRPr lang="en-US" dirty="0"/>
          </a:p>
        </p:txBody>
      </p:sp>
      <p:pic>
        <p:nvPicPr>
          <p:cNvPr id="6" name="Picture 5" descr="addin_tmp.png"/>
          <p:cNvPicPr>
            <a:picLocks noChangeAspect="1"/>
          </p:cNvPicPr>
          <p:nvPr>
            <p:custDataLst>
              <p:tags r:id="rId1"/>
            </p:custDataLst>
          </p:nvPr>
        </p:nvPicPr>
        <p:blipFill>
          <a:blip r:embed="rId2" cstate="print"/>
          <a:stretch>
            <a:fillRect/>
          </a:stretch>
        </p:blipFill>
        <p:spPr>
          <a:xfrm>
            <a:off x="1600200" y="4953000"/>
            <a:ext cx="1739265" cy="912495"/>
          </a:xfrm>
          <a:prstGeom prst="rect">
            <a:avLst/>
          </a:prstGeom>
        </p:spPr>
      </p:pic>
      <p:pic>
        <p:nvPicPr>
          <p:cNvPr id="7" name="Picture 6" descr="addin_tmp.png"/>
          <p:cNvPicPr>
            <a:picLocks noChangeAspect="1"/>
          </p:cNvPicPr>
          <p:nvPr>
            <p:custDataLst>
              <p:tags r:id="rId3"/>
            </p:custDataLst>
          </p:nvPr>
        </p:nvPicPr>
        <p:blipFill>
          <a:blip r:embed="rId4" cstate="print"/>
          <a:stretch>
            <a:fillRect/>
          </a:stretch>
        </p:blipFill>
        <p:spPr>
          <a:xfrm>
            <a:off x="4572000" y="5181600"/>
            <a:ext cx="2034540" cy="609600"/>
          </a:xfrm>
          <a:prstGeom prst="rect">
            <a:avLst/>
          </a:prstGeom>
        </p:spPr>
      </p:pic>
      <p:sp>
        <p:nvSpPr>
          <p:cNvPr id="8" name="TextBox 7"/>
          <p:cNvSpPr txBox="1"/>
          <p:nvPr/>
        </p:nvSpPr>
        <p:spPr>
          <a:xfrm>
            <a:off x="4419600" y="60198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anose="05000000000000000000" pitchFamily="2" charset="2"/>
              </a:rPr>
              <a:t></a:t>
            </a:r>
            <a:endParaRPr lang="en-US" dirty="0"/>
          </a:p>
        </p:txBody>
      </p:sp>
      <p:pic>
        <p:nvPicPr>
          <p:cNvPr id="9" name="Picture 8" descr="addin_tmp.png"/>
          <p:cNvPicPr>
            <a:picLocks noChangeAspect="1"/>
          </p:cNvPicPr>
          <p:nvPr>
            <p:custDataLst>
              <p:tags r:id="rId5"/>
            </p:custDataLst>
          </p:nvPr>
        </p:nvPicPr>
        <p:blipFill>
          <a:blip r:embed="rId6" cstate="print"/>
          <a:stretch>
            <a:fillRect/>
          </a:stretch>
        </p:blipFill>
        <p:spPr>
          <a:xfrm>
            <a:off x="5715000" y="2133600"/>
            <a:ext cx="154781" cy="152400"/>
          </a:xfrm>
          <a:prstGeom prst="rect">
            <a:avLst/>
          </a:prstGeom>
        </p:spPr>
      </p:pic>
      <p:pic>
        <p:nvPicPr>
          <p:cNvPr id="10" name="Picture 9" descr="addin_tmp.png"/>
          <p:cNvPicPr>
            <a:picLocks noChangeAspect="1"/>
          </p:cNvPicPr>
          <p:nvPr>
            <p:custDataLst>
              <p:tags r:id="rId7"/>
            </p:custDataLst>
          </p:nvPr>
        </p:nvPicPr>
        <p:blipFill>
          <a:blip r:embed="rId6" cstate="print"/>
          <a:stretch>
            <a:fillRect/>
          </a:stretch>
        </p:blipFill>
        <p:spPr>
          <a:xfrm>
            <a:off x="4724400" y="2590800"/>
            <a:ext cx="154781" cy="152400"/>
          </a:xfrm>
          <a:prstGeom prst="rect">
            <a:avLst/>
          </a:prstGeom>
        </p:spPr>
      </p:pic>
      <p:pic>
        <p:nvPicPr>
          <p:cNvPr id="11" name="Picture 10" descr="addin_tmp.png"/>
          <p:cNvPicPr>
            <a:picLocks noChangeAspect="1"/>
          </p:cNvPicPr>
          <p:nvPr>
            <p:custDataLst>
              <p:tags r:id="rId8"/>
            </p:custDataLst>
          </p:nvPr>
        </p:nvPicPr>
        <p:blipFill>
          <a:blip r:embed="rId6" cstate="print"/>
          <a:stretch>
            <a:fillRect/>
          </a:stretch>
        </p:blipFill>
        <p:spPr>
          <a:xfrm>
            <a:off x="1143000" y="3352800"/>
            <a:ext cx="154781" cy="152400"/>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Product of Zero-One Matrices</a:t>
            </a:r>
            <a:endParaRPr lang="en-US" sz="4000" dirty="0"/>
          </a:p>
        </p:txBody>
      </p:sp>
      <p:sp>
        <p:nvSpPr>
          <p:cNvPr id="3" name="Content Placeholder 2"/>
          <p:cNvSpPr>
            <a:spLocks noGrp="1"/>
          </p:cNvSpPr>
          <p:nvPr>
            <p:ph idx="1"/>
          </p:nvPr>
        </p:nvSpPr>
        <p:spPr/>
        <p:txBody>
          <a:bodyPr/>
          <a:lstStyle/>
          <a:p>
            <a:pPr>
              <a:buNone/>
            </a:pPr>
            <a:r>
              <a:rPr lang="en-US" dirty="0"/>
              <a:t>   S</a:t>
            </a:r>
            <a:r>
              <a:rPr lang="en-US" b="1" dirty="0"/>
              <a:t>olution</a:t>
            </a:r>
            <a:r>
              <a:rPr lang="en-US" dirty="0"/>
              <a:t>: The Boolean product </a:t>
            </a:r>
            <a:r>
              <a:rPr lang="en-US" b="1" dirty="0"/>
              <a:t>A</a:t>
            </a:r>
            <a:r>
              <a:rPr lang="en-US" dirty="0"/>
              <a:t> </a:t>
            </a:r>
            <a:r>
              <a:rPr lang="en-US" dirty="0">
                <a:latin typeface="Cambria Math" panose="02040503050406030204"/>
                <a:ea typeface="Cambria Math" panose="02040503050406030204"/>
              </a:rPr>
              <a:t>⊙</a:t>
            </a:r>
            <a:r>
              <a:rPr lang="en-US" dirty="0"/>
              <a:t> </a:t>
            </a:r>
            <a:r>
              <a:rPr lang="en-US" b="1" dirty="0"/>
              <a:t>B</a:t>
            </a:r>
            <a:r>
              <a:rPr lang="en-US" dirty="0"/>
              <a:t> is given by</a:t>
            </a:r>
            <a:endParaRPr lang="en-US" dirty="0"/>
          </a:p>
        </p:txBody>
      </p:sp>
      <p:pic>
        <p:nvPicPr>
          <p:cNvPr id="12" name="Picture 11" descr="addin_tmp.png"/>
          <p:cNvPicPr>
            <a:picLocks noChangeAspect="1"/>
          </p:cNvPicPr>
          <p:nvPr>
            <p:custDataLst>
              <p:tags r:id="rId1"/>
            </p:custDataLst>
          </p:nvPr>
        </p:nvPicPr>
        <p:blipFill>
          <a:blip r:embed="rId2" cstate="print"/>
          <a:stretch>
            <a:fillRect/>
          </a:stretch>
        </p:blipFill>
        <p:spPr>
          <a:xfrm>
            <a:off x="2133600" y="5029200"/>
            <a:ext cx="1821180" cy="912495"/>
          </a:xfrm>
          <a:prstGeom prst="rect">
            <a:avLst/>
          </a:prstGeom>
        </p:spPr>
      </p:pic>
      <p:pic>
        <p:nvPicPr>
          <p:cNvPr id="17" name="Picture 16" descr="addin_tmp.png"/>
          <p:cNvPicPr>
            <a:picLocks noChangeAspect="1"/>
          </p:cNvPicPr>
          <p:nvPr>
            <p:custDataLst>
              <p:tags r:id="rId3"/>
            </p:custDataLst>
          </p:nvPr>
        </p:nvPicPr>
        <p:blipFill>
          <a:blip r:embed="rId4" cstate="print"/>
          <a:stretch>
            <a:fillRect/>
          </a:stretch>
        </p:blipFill>
        <p:spPr>
          <a:xfrm>
            <a:off x="2133600" y="3886200"/>
            <a:ext cx="2872740" cy="912495"/>
          </a:xfrm>
          <a:prstGeom prst="rect">
            <a:avLst/>
          </a:prstGeom>
        </p:spPr>
      </p:pic>
      <p:pic>
        <p:nvPicPr>
          <p:cNvPr id="20" name="Picture 19" descr="addin_tmp.png"/>
          <p:cNvPicPr>
            <a:picLocks noChangeAspect="1"/>
          </p:cNvPicPr>
          <p:nvPr>
            <p:custDataLst>
              <p:tags r:id="rId5"/>
            </p:custDataLst>
          </p:nvPr>
        </p:nvPicPr>
        <p:blipFill>
          <a:blip r:embed="rId6" cstate="print"/>
          <a:stretch>
            <a:fillRect/>
          </a:stretch>
        </p:blipFill>
        <p:spPr>
          <a:xfrm>
            <a:off x="1295400" y="2590800"/>
            <a:ext cx="7311390" cy="912495"/>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be a square </a:t>
            </a:r>
            <a:r>
              <a:rPr lang="en-US" sz="2800" dirty="0">
                <a:ea typeface="Cambria Math" panose="02040503050406030204"/>
                <a:sym typeface="Symbol" panose="05050102010706020507"/>
              </a:rPr>
              <a:t>zero-one matrix </a:t>
            </a:r>
            <a:r>
              <a:rPr lang="en-US" sz="2800" dirty="0">
                <a:ea typeface="Cambria Math" panose="02040503050406030204" pitchFamily="18" charset="0"/>
              </a:rPr>
              <a:t>and let </a:t>
            </a:r>
            <a:r>
              <a:rPr lang="en-US" sz="2800" i="1" dirty="0">
                <a:ea typeface="Cambria Math" panose="02040503050406030204" pitchFamily="18" charset="0"/>
              </a:rPr>
              <a:t>r</a:t>
            </a:r>
            <a:r>
              <a:rPr lang="en-US" sz="2800" dirty="0">
                <a:ea typeface="Cambria Math" panose="02040503050406030204" pitchFamily="18" charset="0"/>
              </a:rPr>
              <a:t> be a positive integer. The </a:t>
            </a:r>
            <a:r>
              <a:rPr lang="en-US" sz="2800" i="1" dirty="0" err="1">
                <a:ea typeface="Cambria Math" panose="02040503050406030204" pitchFamily="18" charset="0"/>
              </a:rPr>
              <a:t>r</a:t>
            </a:r>
            <a:r>
              <a:rPr lang="en-US" sz="2800" dirty="0" err="1">
                <a:ea typeface="Cambria Math" panose="02040503050406030204" pitchFamily="18" charset="0"/>
              </a:rPr>
              <a:t>th</a:t>
            </a:r>
            <a:r>
              <a:rPr lang="en-US" sz="2800" dirty="0">
                <a:ea typeface="Cambria Math" panose="02040503050406030204" pitchFamily="18" charset="0"/>
              </a:rPr>
              <a:t> Boolean power of  </a:t>
            </a:r>
            <a:r>
              <a:rPr lang="en-US" sz="2800" b="1" dirty="0"/>
              <a:t>A</a:t>
            </a:r>
            <a:r>
              <a:rPr lang="en-US" sz="2800" dirty="0"/>
              <a:t> </a:t>
            </a:r>
            <a:r>
              <a:rPr lang="en-US" sz="2800" dirty="0">
                <a:ea typeface="Cambria Math" panose="02040503050406030204" pitchFamily="18" charset="0"/>
              </a:rPr>
              <a:t>is the Boolean product of </a:t>
            </a:r>
            <a:r>
              <a:rPr lang="en-US" sz="2800" i="1" dirty="0">
                <a:ea typeface="Cambria Math" panose="02040503050406030204" pitchFamily="18" charset="0"/>
              </a:rPr>
              <a:t>r</a:t>
            </a:r>
            <a:r>
              <a:rPr lang="en-US" sz="2800" dirty="0">
                <a:ea typeface="Cambria Math" panose="02040503050406030204" pitchFamily="18" charset="0"/>
              </a:rPr>
              <a:t> factors of </a:t>
            </a:r>
            <a:r>
              <a:rPr lang="en-US" sz="2800" b="1" dirty="0"/>
              <a:t>A</a:t>
            </a:r>
            <a:r>
              <a:rPr lang="en-US" sz="2800" dirty="0"/>
              <a:t>, denoted by </a:t>
            </a:r>
            <a:r>
              <a:rPr lang="en-US" sz="2800" b="1" dirty="0"/>
              <a:t>A</a:t>
            </a:r>
            <a:r>
              <a:rPr lang="en-US" sz="2800" b="1" baseline="30000" dirty="0"/>
              <a:t>[</a:t>
            </a:r>
            <a:r>
              <a:rPr lang="en-US" sz="2800" i="1" baseline="30000" dirty="0"/>
              <a:t>r</a:t>
            </a:r>
            <a:r>
              <a:rPr lang="en-US" sz="2800" b="1" baseline="30000" dirty="0"/>
              <a:t>] </a:t>
            </a:r>
            <a:r>
              <a:rPr lang="en-US" sz="2800" dirty="0"/>
              <a:t>.  Hence,</a:t>
            </a:r>
            <a:endParaRPr lang="en-US" sz="2800" dirty="0">
              <a:ea typeface="Cambria Math" panose="02040503050406030204" pitchFamily="18" charset="0"/>
            </a:endParaRPr>
          </a:p>
          <a:p>
            <a:pPr>
              <a:buNone/>
            </a:pPr>
            <a:endParaRPr lang="en-US" sz="2800" i="1" dirty="0">
              <a:latin typeface="Cambria Math" panose="02040503050406030204" pitchFamily="18" charset="0"/>
              <a:ea typeface="Cambria Math" panose="02040503050406030204" pitchFamily="18" charset="0"/>
              <a:sym typeface="Symbol" panose="05050102010706020507"/>
            </a:endParaRPr>
          </a:p>
          <a:p>
            <a:pPr>
              <a:buNone/>
            </a:pPr>
            <a:r>
              <a:rPr lang="en-US" sz="2800" i="1" dirty="0">
                <a:latin typeface="Cambria Math" panose="02040503050406030204" pitchFamily="18" charset="0"/>
                <a:ea typeface="Cambria Math" panose="02040503050406030204" pitchFamily="18" charset="0"/>
                <a:sym typeface="Symbol" panose="05050102010706020507"/>
              </a:rPr>
              <a:t>   </a:t>
            </a:r>
            <a:r>
              <a:rPr lang="en-US" sz="2800" dirty="0">
                <a:ea typeface="Cambria Math" panose="02040503050406030204"/>
                <a:sym typeface="Symbol" panose="05050102010706020507"/>
              </a:rPr>
              <a:t>We define </a:t>
            </a:r>
            <a:r>
              <a:rPr lang="en-US" sz="2800" b="1" dirty="0"/>
              <a:t>A</a:t>
            </a:r>
            <a:r>
              <a:rPr lang="en-US" sz="2800" b="1" baseline="30000" dirty="0"/>
              <a:t>[</a:t>
            </a:r>
            <a:r>
              <a:rPr lang="en-US" sz="2800" i="1" baseline="30000" dirty="0"/>
              <a:t>r</a:t>
            </a:r>
            <a:r>
              <a:rPr lang="en-US" sz="2800" b="1" baseline="30000" dirty="0"/>
              <a:t>] </a:t>
            </a:r>
            <a:r>
              <a:rPr lang="en-US" sz="2800" b="1" dirty="0"/>
              <a:t> </a:t>
            </a:r>
            <a:r>
              <a:rPr lang="en-US" sz="2800" dirty="0">
                <a:ea typeface="Cambria Math" panose="02040503050406030204"/>
                <a:sym typeface="Symbol" panose="05050102010706020507"/>
              </a:rPr>
              <a:t>to be  </a:t>
            </a:r>
            <a:r>
              <a:rPr lang="en-US" sz="3200" b="1" dirty="0">
                <a:sym typeface="Symbol" panose="05050102010706020507"/>
              </a:rPr>
              <a:t>I</a:t>
            </a:r>
            <a:r>
              <a:rPr lang="en-US" sz="3200" i="1" baseline="-25000" dirty="0">
                <a:sym typeface="Symbol" panose="05050102010706020507"/>
              </a:rPr>
              <a:t>n</a:t>
            </a:r>
            <a:r>
              <a:rPr lang="en-US" sz="3200" dirty="0">
                <a:sym typeface="Symbol" panose="05050102010706020507"/>
              </a:rPr>
              <a:t>.</a:t>
            </a:r>
            <a:endParaRPr lang="en-US" sz="2800" i="1" dirty="0">
              <a:latin typeface="Cambria Math" panose="02040503050406030204" pitchFamily="18" charset="0"/>
              <a:ea typeface="Cambria Math" panose="02040503050406030204" pitchFamily="18" charset="0"/>
              <a:sym typeface="Symbol" panose="05050102010706020507"/>
            </a:endParaRPr>
          </a:p>
          <a:p>
            <a:pPr>
              <a:buNone/>
            </a:pPr>
            <a:r>
              <a:rPr lang="en-US" sz="2800" dirty="0">
                <a:latin typeface="Cambria Math" panose="02040503050406030204" pitchFamily="18" charset="0"/>
                <a:ea typeface="Cambria Math" panose="02040503050406030204" pitchFamily="18" charset="0"/>
                <a:sym typeface="Symbol" panose="05050102010706020507"/>
              </a:rPr>
              <a:t>   (</a:t>
            </a:r>
            <a:r>
              <a:rPr lang="en-US" dirty="0">
                <a:latin typeface="Cambria Math" panose="02040503050406030204"/>
                <a:ea typeface="Cambria Math" panose="02040503050406030204"/>
                <a:sym typeface="Symbol" panose="05050102010706020507"/>
              </a:rPr>
              <a:t>The Boolean product is  well defined because the     </a:t>
            </a:r>
            <a:r>
              <a:rPr lang="en-US" dirty="0">
                <a:ea typeface="Cambria Math" panose="02040503050406030204"/>
                <a:sym typeface="Symbol" panose="05050102010706020507"/>
              </a:rPr>
              <a:t>Boolean product of matrices is associative.)</a:t>
            </a:r>
            <a:endParaRPr lang="en-US" dirty="0"/>
          </a:p>
        </p:txBody>
      </p:sp>
      <p:pic>
        <p:nvPicPr>
          <p:cNvPr id="9" name="Picture 8" descr="addin_tmp.png"/>
          <p:cNvPicPr>
            <a:picLocks noChangeAspect="1"/>
          </p:cNvPicPr>
          <p:nvPr>
            <p:custDataLst>
              <p:tags r:id="rId1"/>
            </p:custDataLst>
          </p:nvPr>
        </p:nvPicPr>
        <p:blipFill>
          <a:blip r:embed="rId2" cstate="print"/>
          <a:stretch>
            <a:fillRect/>
          </a:stretch>
        </p:blipFill>
        <p:spPr>
          <a:xfrm>
            <a:off x="3733801" y="3429001"/>
            <a:ext cx="2667000" cy="628650"/>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Powers of Zero-One Matrices</a:t>
            </a:r>
            <a:endParaRPr lang="en-US" sz="4000" dirty="0"/>
          </a:p>
        </p:txBody>
      </p:sp>
      <p:sp>
        <p:nvSpPr>
          <p:cNvPr id="3" name="Content Placeholder 2"/>
          <p:cNvSpPr>
            <a:spLocks noGrp="1"/>
          </p:cNvSpPr>
          <p:nvPr>
            <p:ph idx="1"/>
          </p:nvPr>
        </p:nvSpPr>
        <p:spPr/>
        <p:txBody>
          <a:bodyPr/>
          <a:lstStyle/>
          <a:p>
            <a:pPr>
              <a:buNone/>
            </a:pPr>
            <a:r>
              <a:rPr lang="en-US" b="1" dirty="0"/>
              <a:t>  Example</a:t>
            </a:r>
            <a:r>
              <a:rPr lang="en-US" dirty="0"/>
              <a:t>: Let</a:t>
            </a:r>
            <a:endParaRPr lang="en-US" dirty="0"/>
          </a:p>
          <a:p>
            <a:pPr>
              <a:buNone/>
            </a:pPr>
            <a:endParaRPr lang="en-US" dirty="0"/>
          </a:p>
          <a:p>
            <a:pPr>
              <a:buNone/>
            </a:pPr>
            <a:r>
              <a:rPr lang="en-US" dirty="0"/>
              <a:t>    Find </a:t>
            </a:r>
            <a:r>
              <a:rPr lang="en-US" b="1" dirty="0"/>
              <a:t>A</a:t>
            </a:r>
            <a:r>
              <a:rPr lang="en-US" i="1" baseline="30000" dirty="0"/>
              <a:t>n</a:t>
            </a:r>
            <a:r>
              <a:rPr lang="en-US" baseline="30000" dirty="0"/>
              <a:t> </a:t>
            </a:r>
            <a:r>
              <a:rPr lang="en-US" dirty="0"/>
              <a:t>  for all positive integers </a:t>
            </a:r>
            <a:r>
              <a:rPr lang="en-US" i="1" dirty="0"/>
              <a:t>n</a:t>
            </a:r>
            <a:r>
              <a:rPr lang="en-US" dirty="0"/>
              <a:t>.</a:t>
            </a:r>
            <a:endParaRPr lang="en-US" dirty="0"/>
          </a:p>
          <a:p>
            <a:pPr>
              <a:buNone/>
            </a:pPr>
            <a:r>
              <a:rPr lang="en-US" dirty="0"/>
              <a:t>    </a:t>
            </a:r>
            <a:r>
              <a:rPr lang="en-US" b="1" dirty="0"/>
              <a:t>Solution</a:t>
            </a:r>
            <a:r>
              <a:rPr lang="en-US" dirty="0"/>
              <a:t>: </a:t>
            </a:r>
            <a:endParaRPr lang="en-US" dirty="0"/>
          </a:p>
        </p:txBody>
      </p:sp>
      <p:pic>
        <p:nvPicPr>
          <p:cNvPr id="20" name="Picture 19" descr="addin_tmp.png"/>
          <p:cNvPicPr>
            <a:picLocks noChangeAspect="1"/>
          </p:cNvPicPr>
          <p:nvPr>
            <p:custDataLst>
              <p:tags r:id="rId1"/>
            </p:custDataLst>
          </p:nvPr>
        </p:nvPicPr>
        <p:blipFill>
          <a:blip r:embed="rId2" cstate="print"/>
          <a:stretch>
            <a:fillRect/>
          </a:stretch>
        </p:blipFill>
        <p:spPr>
          <a:xfrm>
            <a:off x="2971800" y="1905000"/>
            <a:ext cx="1481519" cy="638747"/>
          </a:xfrm>
          <a:prstGeom prst="rect">
            <a:avLst/>
          </a:prstGeom>
        </p:spPr>
      </p:pic>
      <p:pic>
        <p:nvPicPr>
          <p:cNvPr id="17" name="Picture 16" descr="addin_tmp.png"/>
          <p:cNvPicPr>
            <a:picLocks noChangeAspect="1"/>
          </p:cNvPicPr>
          <p:nvPr>
            <p:custDataLst>
              <p:tags r:id="rId3"/>
            </p:custDataLst>
          </p:nvPr>
        </p:nvPicPr>
        <p:blipFill>
          <a:blip r:embed="rId4" cstate="print"/>
          <a:stretch>
            <a:fillRect/>
          </a:stretch>
        </p:blipFill>
        <p:spPr>
          <a:xfrm>
            <a:off x="762001" y="3886201"/>
            <a:ext cx="2444591" cy="684371"/>
          </a:xfrm>
          <a:prstGeom prst="rect">
            <a:avLst/>
          </a:prstGeom>
        </p:spPr>
      </p:pic>
      <p:pic>
        <p:nvPicPr>
          <p:cNvPr id="18" name="Picture 17" descr="addin_tmp.png"/>
          <p:cNvPicPr>
            <a:picLocks noChangeAspect="1"/>
          </p:cNvPicPr>
          <p:nvPr>
            <p:custDataLst>
              <p:tags r:id="rId5"/>
            </p:custDataLst>
          </p:nvPr>
        </p:nvPicPr>
        <p:blipFill>
          <a:blip r:embed="rId6" cstate="print"/>
          <a:stretch>
            <a:fillRect/>
          </a:stretch>
        </p:blipFill>
        <p:spPr>
          <a:xfrm>
            <a:off x="4038601" y="3733801"/>
            <a:ext cx="2614613" cy="684371"/>
          </a:xfrm>
          <a:prstGeom prst="rect">
            <a:avLst/>
          </a:prstGeom>
        </p:spPr>
      </p:pic>
      <p:pic>
        <p:nvPicPr>
          <p:cNvPr id="16" name="Picture 15" descr="addin_tmp.png"/>
          <p:cNvPicPr>
            <a:picLocks noChangeAspect="1"/>
          </p:cNvPicPr>
          <p:nvPr>
            <p:custDataLst>
              <p:tags r:id="rId7"/>
            </p:custDataLst>
          </p:nvPr>
        </p:nvPicPr>
        <p:blipFill>
          <a:blip r:embed="rId8" cstate="print"/>
          <a:stretch>
            <a:fillRect/>
          </a:stretch>
        </p:blipFill>
        <p:spPr>
          <a:xfrm>
            <a:off x="2895601" y="4876802"/>
            <a:ext cx="2614613" cy="684371"/>
          </a:xfrm>
          <a:prstGeom prst="rect">
            <a:avLst/>
          </a:prstGeom>
        </p:spPr>
      </p:pic>
      <p:pic>
        <p:nvPicPr>
          <p:cNvPr id="19" name="Picture 18" descr="addin_tmp.png"/>
          <p:cNvPicPr>
            <a:picLocks noChangeAspect="1"/>
          </p:cNvPicPr>
          <p:nvPr>
            <p:custDataLst>
              <p:tags r:id="rId9"/>
            </p:custDataLst>
          </p:nvPr>
        </p:nvPicPr>
        <p:blipFill>
          <a:blip r:embed="rId10" cstate="print"/>
          <a:stretch>
            <a:fillRect/>
          </a:stretch>
        </p:blipFill>
        <p:spPr>
          <a:xfrm>
            <a:off x="1143001" y="5715001"/>
            <a:ext cx="5975033" cy="68437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 Subsets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B</a:t>
            </a:r>
            <a:r>
              <a:rPr lang="en-US" dirty="0"/>
              <a:t>, but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a:t>
            </a:r>
            <a:r>
              <a:rPr lang="en-US" i="1" dirty="0">
                <a:ea typeface="Cambria Math" panose="02040503050406030204" pitchFamily="18" charset="0"/>
              </a:rPr>
              <a:t>B</a:t>
            </a:r>
            <a:r>
              <a:rPr lang="en-US" dirty="0"/>
              <a:t>, then we say </a:t>
            </a:r>
            <a:r>
              <a:rPr lang="en-US" i="1" dirty="0"/>
              <a:t>A</a:t>
            </a:r>
            <a:r>
              <a:rPr lang="en-US" dirty="0"/>
              <a:t> is a </a:t>
            </a:r>
            <a:r>
              <a:rPr lang="en-US" i="1" dirty="0"/>
              <a:t>proper subset </a:t>
            </a:r>
            <a:r>
              <a:rPr lang="en-US" dirty="0"/>
              <a:t>of </a:t>
            </a:r>
            <a:r>
              <a:rPr lang="en-US" i="1" dirty="0"/>
              <a:t>B</a:t>
            </a:r>
            <a:r>
              <a:rPr lang="en-US" dirty="0"/>
              <a:t>, denoted by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a:t>
            </a: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B</a:t>
            </a:r>
            <a:r>
              <a:rPr lang="en-US" dirty="0">
                <a:latin typeface="Cambria Math" panose="02040503050406030204" pitchFamily="18" charset="0"/>
                <a:ea typeface="Cambria Math" panose="02040503050406030204" pitchFamily="18" charset="0"/>
              </a:rPr>
              <a:t>. If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a:t>
            </a: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B</a:t>
            </a:r>
            <a:r>
              <a:rPr lang="en-US" dirty="0">
                <a:ea typeface="Cambria Math" panose="02040503050406030204" pitchFamily="18" charset="0"/>
              </a:rPr>
              <a:t>, then</a:t>
            </a:r>
            <a:endParaRPr lang="en-US" dirty="0">
              <a:ea typeface="Cambria Math" panose="02040503050406030204" pitchFamily="18" charset="0"/>
            </a:endParaRPr>
          </a:p>
          <a:p>
            <a:pPr>
              <a:buNone/>
            </a:pPr>
            <a:endParaRPr lang="en-US" b="1" dirty="0">
              <a:latin typeface="Cambria Math" panose="02040503050406030204" pitchFamily="18" charset="0"/>
              <a:ea typeface="Cambria Math" panose="02040503050406030204" pitchFamily="18" charset="0"/>
            </a:endParaRPr>
          </a:p>
          <a:p>
            <a:pPr>
              <a:buNone/>
            </a:pPr>
            <a:endParaRPr lang="en-US" b="1" dirty="0">
              <a:latin typeface="Cambria Math" panose="02040503050406030204" pitchFamily="18" charset="0"/>
              <a:ea typeface="Cambria Math" panose="02040503050406030204" pitchFamily="18" charset="0"/>
            </a:endParaRPr>
          </a:p>
          <a:p>
            <a:pPr>
              <a:buNone/>
            </a:pPr>
            <a:r>
              <a:rPr lang="en-US" b="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is true. </a:t>
            </a:r>
            <a:endParaRPr lang="en-US" dirty="0"/>
          </a:p>
          <a:p>
            <a:endParaRPr lang="en-US" dirty="0"/>
          </a:p>
          <a:p>
            <a:pPr>
              <a:buNone/>
            </a:pPr>
            <a:r>
              <a:rPr lang="en-US" dirty="0"/>
              <a:t>    Venn Diagram</a:t>
            </a:r>
            <a:endParaRPr lang="en-US" dirty="0"/>
          </a:p>
        </p:txBody>
      </p:sp>
      <p:pic>
        <p:nvPicPr>
          <p:cNvPr id="7" name="Picture 6" descr="addin_tmp.png"/>
          <p:cNvPicPr>
            <a:picLocks noChangeAspect="1"/>
          </p:cNvPicPr>
          <p:nvPr>
            <p:custDataLst>
              <p:tags r:id="rId1"/>
            </p:custDataLst>
          </p:nvPr>
        </p:nvPicPr>
        <p:blipFill>
          <a:blip r:embed="rId2" cstate="print"/>
          <a:stretch>
            <a:fillRect/>
          </a:stretch>
        </p:blipFill>
        <p:spPr>
          <a:xfrm>
            <a:off x="1143000" y="3200400"/>
            <a:ext cx="6755130" cy="382905"/>
          </a:xfrm>
          <a:prstGeom prst="rect">
            <a:avLst/>
          </a:prstGeom>
        </p:spPr>
      </p:pic>
      <p:sp>
        <p:nvSpPr>
          <p:cNvPr id="8" name="Rectangle 7"/>
          <p:cNvSpPr/>
          <p:nvPr/>
        </p:nvSpPr>
        <p:spPr>
          <a:xfrm>
            <a:off x="3124200" y="4495800"/>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4495800"/>
            <a:ext cx="609600" cy="369332"/>
          </a:xfrm>
          <a:prstGeom prst="rect">
            <a:avLst/>
          </a:prstGeom>
          <a:noFill/>
        </p:spPr>
        <p:txBody>
          <a:bodyPr wrap="square" rtlCol="0">
            <a:spAutoFit/>
          </a:bodyPr>
          <a:lstStyle/>
          <a:p>
            <a:r>
              <a:rPr lang="en-US" i="1" dirty="0"/>
              <a:t>U</a:t>
            </a:r>
            <a:endParaRPr lang="en-US" i="1" dirty="0"/>
          </a:p>
        </p:txBody>
      </p:sp>
      <p:sp>
        <p:nvSpPr>
          <p:cNvPr id="10" name="Oval 9"/>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9200" y="4724400"/>
            <a:ext cx="609600" cy="369332"/>
          </a:xfrm>
          <a:prstGeom prst="rect">
            <a:avLst/>
          </a:prstGeom>
          <a:noFill/>
        </p:spPr>
        <p:txBody>
          <a:bodyPr wrap="square" rtlCol="0">
            <a:spAutoFit/>
          </a:bodyPr>
          <a:lstStyle/>
          <a:p>
            <a:r>
              <a:rPr lang="en-US" i="1" dirty="0"/>
              <a:t>B</a:t>
            </a:r>
            <a:endParaRPr lang="en-US" i="1" dirty="0"/>
          </a:p>
        </p:txBody>
      </p:sp>
      <p:sp>
        <p:nvSpPr>
          <p:cNvPr id="13" name="TextBox 12"/>
          <p:cNvSpPr txBox="1"/>
          <p:nvPr/>
        </p:nvSpPr>
        <p:spPr>
          <a:xfrm>
            <a:off x="5029200" y="5105400"/>
            <a:ext cx="609600" cy="369332"/>
          </a:xfrm>
          <a:prstGeom prst="rect">
            <a:avLst/>
          </a:prstGeom>
          <a:noFill/>
        </p:spPr>
        <p:txBody>
          <a:bodyPr wrap="square" rtlCol="0">
            <a:spAutoFit/>
          </a:bodyPr>
          <a:lstStyle/>
          <a:p>
            <a:r>
              <a:rPr lang="en-US" i="1" dirty="0"/>
              <a:t>A</a:t>
            </a:r>
            <a:endParaRPr lang="en-US" i="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endParaRPr lang="en-IN" dirty="0"/>
          </a:p>
        </p:txBody>
      </p:sp>
      <p:pic>
        <p:nvPicPr>
          <p:cNvPr id="4" name="Picture 3"/>
          <p:cNvPicPr>
            <a:picLocks noChangeAspect="1"/>
          </p:cNvPicPr>
          <p:nvPr/>
        </p:nvPicPr>
        <p:blipFill>
          <a:blip r:embed="rId1"/>
          <a:stretch>
            <a:fillRect/>
          </a:stretch>
        </p:blipFill>
        <p:spPr>
          <a:xfrm>
            <a:off x="304800" y="2057400"/>
            <a:ext cx="5362575" cy="1647825"/>
          </a:xfrm>
          <a:prstGeom prst="rect">
            <a:avLst/>
          </a:prstGeom>
        </p:spPr>
      </p:pic>
      <p:pic>
        <p:nvPicPr>
          <p:cNvPr id="5" name="Picture 4"/>
          <p:cNvPicPr>
            <a:picLocks noChangeAspect="1"/>
          </p:cNvPicPr>
          <p:nvPr/>
        </p:nvPicPr>
        <p:blipFill>
          <a:blip r:embed="rId2"/>
          <a:stretch>
            <a:fillRect/>
          </a:stretch>
        </p:blipFill>
        <p:spPr>
          <a:xfrm>
            <a:off x="228600" y="4343400"/>
            <a:ext cx="8048625" cy="1504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endParaRPr lang="en-US" dirty="0"/>
          </a:p>
          <a:p>
            <a:pPr>
              <a:buNone/>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endParaRPr lang="en-US" dirty="0"/>
          </a:p>
          <a:p>
            <a:pPr>
              <a:buNone/>
            </a:pPr>
            <a:r>
              <a:rPr lang="en-US" dirty="0"/>
              <a:t>   </a:t>
            </a:r>
            <a:r>
              <a:rPr lang="en-US" b="1" dirty="0"/>
              <a:t>Examples</a:t>
            </a:r>
            <a:r>
              <a:rPr lang="en-US" dirty="0"/>
              <a:t>:</a:t>
            </a:r>
            <a:endParaRPr lang="en-US" dirty="0"/>
          </a:p>
          <a:p>
            <a:pPr marL="514350" indent="-514350">
              <a:buFont typeface="+mj-lt"/>
              <a:buAutoNum type="arabicPeriod"/>
            </a:pPr>
            <a:r>
              <a:rPr lang="en-US" dirty="0"/>
              <a:t>|ø| = </a:t>
            </a:r>
            <a:r>
              <a:rPr lang="en-US" dirty="0">
                <a:latin typeface="Cambria Math" panose="02040503050406030204" pitchFamily="18" charset="0"/>
                <a:ea typeface="Cambria Math" panose="02040503050406030204" pitchFamily="18" charset="0"/>
              </a:rPr>
              <a:t>0</a:t>
            </a:r>
            <a:endParaRPr lang="en-US" dirty="0">
              <a:latin typeface="Cambria Math" panose="02040503050406030204" pitchFamily="18" charset="0"/>
              <a:ea typeface="Cambria Math" panose="02040503050406030204" pitchFamily="18" charset="0"/>
            </a:endParaRPr>
          </a:p>
          <a:p>
            <a:pPr marL="514350" indent="-514350">
              <a:buFont typeface="+mj-lt"/>
              <a:buAutoNum type="arabicPeriod"/>
            </a:pPr>
            <a:r>
              <a:rPr lang="en-US" dirty="0"/>
              <a:t>Let S be the letters of the English alphabet. Then |</a:t>
            </a:r>
            <a:r>
              <a:rPr lang="en-US" i="1" dirty="0"/>
              <a:t>S</a:t>
            </a:r>
            <a:r>
              <a:rPr lang="en-US" dirty="0"/>
              <a:t>| = </a:t>
            </a:r>
            <a:r>
              <a:rPr lang="en-US" dirty="0">
                <a:latin typeface="Cambria Math" panose="02040503050406030204" pitchFamily="18" charset="0"/>
                <a:ea typeface="Cambria Math" panose="02040503050406030204" pitchFamily="18" charset="0"/>
              </a:rPr>
              <a:t>26</a:t>
            </a:r>
            <a:endParaRPr lang="en-US" dirty="0">
              <a:latin typeface="Cambria Math" panose="02040503050406030204" pitchFamily="18" charset="0"/>
              <a:ea typeface="Cambria Math" panose="02040503050406030204" pitchFamily="18" charset="0"/>
            </a:endParaRPr>
          </a:p>
          <a:p>
            <a:pPr marL="514350" indent="-514350">
              <a:buFont typeface="+mj-lt"/>
              <a:buAutoNum type="arabicPeriod"/>
            </a:pPr>
            <a:r>
              <a:rPr lang="en-US" dirty="0"/>
              <a:t>|{</a:t>
            </a:r>
            <a:r>
              <a:rPr lang="en-US" dirty="0">
                <a:latin typeface="Cambria Math" panose="02040503050406030204" pitchFamily="18" charset="0"/>
                <a:ea typeface="Cambria Math" panose="02040503050406030204" pitchFamily="18" charset="0"/>
              </a:rPr>
              <a:t>1,2,3</a:t>
            </a:r>
            <a:r>
              <a:rPr lang="en-US" dirty="0"/>
              <a:t>}| = </a:t>
            </a:r>
            <a:r>
              <a:rPr lang="en-US" dirty="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p>
            <a:pPr marL="514350" indent="-514350">
              <a:buFont typeface="+mj-lt"/>
              <a:buAutoNum type="arabicPeriod"/>
            </a:pPr>
            <a:r>
              <a:rPr lang="en-US" dirty="0"/>
              <a:t>|{ø}| = </a:t>
            </a:r>
            <a:r>
              <a:rPr lang="en-US" dirty="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p>
            <a:pPr marL="514350" indent="-514350">
              <a:buFont typeface="+mj-lt"/>
              <a:buAutoNum type="arabicPeriod"/>
            </a:pPr>
            <a:r>
              <a:rPr lang="en-US" dirty="0"/>
              <a:t>The set of integers is infinite.</a:t>
            </a:r>
            <a:endParaRPr lang="en-US" dirty="0"/>
          </a:p>
          <a:p>
            <a:pPr>
              <a:buNone/>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Sets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The set of all subsets of a set </a:t>
            </a:r>
            <a:r>
              <a:rPr lang="en-US" i="1" dirty="0"/>
              <a:t>A</a:t>
            </a:r>
            <a:r>
              <a:rPr lang="en-US" dirty="0"/>
              <a:t>, denoted P</a:t>
            </a:r>
            <a:r>
              <a:rPr lang="en-US" b="1" dirty="0"/>
              <a:t>(</a:t>
            </a:r>
            <a:r>
              <a:rPr lang="en-US" i="1" dirty="0"/>
              <a:t>A</a:t>
            </a:r>
            <a:r>
              <a:rPr lang="en-US" b="1" dirty="0"/>
              <a:t>)</a:t>
            </a:r>
            <a:r>
              <a:rPr lang="en-US" dirty="0"/>
              <a:t>, is called the </a:t>
            </a:r>
            <a:r>
              <a:rPr lang="en-US" i="1" dirty="0"/>
              <a:t>power set </a:t>
            </a:r>
            <a:r>
              <a:rPr lang="en-US" dirty="0"/>
              <a:t>of </a:t>
            </a:r>
            <a:r>
              <a:rPr lang="en-US" i="1" dirty="0"/>
              <a:t>A</a:t>
            </a:r>
            <a:r>
              <a:rPr lang="en-US" dirty="0"/>
              <a:t>.</a:t>
            </a:r>
            <a:endParaRPr lang="en-US" dirty="0"/>
          </a:p>
          <a:p>
            <a:pPr>
              <a:buNone/>
            </a:pPr>
            <a:r>
              <a:rPr lang="en-US" dirty="0"/>
              <a:t>   </a:t>
            </a:r>
            <a:r>
              <a:rPr lang="en-US" b="1" dirty="0"/>
              <a:t>Example</a:t>
            </a:r>
            <a:r>
              <a:rPr lang="en-US" dirty="0"/>
              <a:t>: If </a:t>
            </a:r>
            <a:r>
              <a:rPr lang="en-US" i="1" dirty="0"/>
              <a:t>A</a:t>
            </a:r>
            <a:r>
              <a:rPr lang="en-US" dirty="0"/>
              <a:t> = {</a:t>
            </a:r>
            <a:r>
              <a:rPr lang="en-US" dirty="0" err="1"/>
              <a:t>a,b</a:t>
            </a:r>
            <a:r>
              <a:rPr lang="en-US" dirty="0"/>
              <a:t>} then </a:t>
            </a:r>
            <a:endParaRPr lang="en-US" dirty="0"/>
          </a:p>
          <a:p>
            <a:pPr>
              <a:buNone/>
            </a:pPr>
            <a:r>
              <a:rPr lang="en-US" dirty="0"/>
              <a:t>              </a:t>
            </a:r>
            <a:r>
              <a:rPr lang="en-US" dirty="0">
                <a:latin typeface="Brush Script MT" panose="03060802040406070304" pitchFamily="66" charset="0"/>
              </a:rPr>
              <a:t>P</a:t>
            </a:r>
            <a:r>
              <a:rPr lang="en-US" dirty="0"/>
              <a:t>(A) = {ø, {a},{b},{</a:t>
            </a:r>
            <a:r>
              <a:rPr lang="en-US" dirty="0" err="1"/>
              <a:t>a,b</a:t>
            </a:r>
            <a:r>
              <a:rPr lang="en-US" dirty="0"/>
              <a:t>}}</a:t>
            </a:r>
            <a:endParaRPr lang="en-US" dirty="0"/>
          </a:p>
          <a:p>
            <a:pPr>
              <a:buNone/>
            </a:pPr>
            <a:endParaRPr lang="en-US" dirty="0"/>
          </a:p>
          <a:p>
            <a:r>
              <a:rPr lang="en-US" dirty="0"/>
              <a:t>If a set has </a:t>
            </a:r>
            <a:r>
              <a:rPr lang="en-US" i="1" dirty="0"/>
              <a:t>n</a:t>
            </a:r>
            <a:r>
              <a:rPr lang="en-US" dirty="0"/>
              <a:t> elements, then the cardinality of the power set is </a:t>
            </a:r>
            <a:r>
              <a:rPr lang="en-US" dirty="0">
                <a:latin typeface="Cambria Math" panose="02040503050406030204" pitchFamily="18" charset="0"/>
                <a:ea typeface="Cambria Math" panose="02040503050406030204" pitchFamily="18" charset="0"/>
              </a:rPr>
              <a:t>2</a:t>
            </a:r>
            <a:r>
              <a:rPr lang="en-US" i="1" dirty="0"/>
              <a:t>ⁿ</a:t>
            </a:r>
            <a:r>
              <a:rPr lang="en-US" dirty="0"/>
              <a:t>. (In Chapters 5 and 6, we will discuss different ways to show this.)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Tuples</a:t>
            </a:r>
            <a:endParaRPr lang="en-US" dirty="0"/>
          </a:p>
        </p:txBody>
      </p:sp>
      <p:sp>
        <p:nvSpPr>
          <p:cNvPr id="3" name="Content Placeholder 2"/>
          <p:cNvSpPr>
            <a:spLocks noGrp="1"/>
          </p:cNvSpPr>
          <p:nvPr>
            <p:ph idx="1"/>
          </p:nvPr>
        </p:nvSpPr>
        <p:spPr/>
        <p:txBody>
          <a:bodyPr/>
          <a:lstStyle/>
          <a:p>
            <a:r>
              <a:rPr lang="en-US" dirty="0"/>
              <a:t>The </a:t>
            </a:r>
            <a:r>
              <a:rPr lang="en-US" i="1" dirty="0"/>
              <a:t>ordered n-</a:t>
            </a:r>
            <a:r>
              <a:rPr lang="en-US" i="1" dirty="0" err="1"/>
              <a:t>tuple</a:t>
            </a:r>
            <a:r>
              <a:rPr lang="en-US" i="1" dirty="0"/>
              <a:t> </a:t>
            </a:r>
            <a:r>
              <a:rPr lang="en-US" dirty="0"/>
              <a:t>  </a:t>
            </a:r>
            <a:r>
              <a:rPr lang="en-US" dirty="0">
                <a:latin typeface="Cambria Math" panose="02040503050406030204" pitchFamily="18" charset="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,…..,a</a:t>
            </a:r>
            <a:r>
              <a:rPr lang="en-US" i="1" baseline="-25000" dirty="0">
                <a:latin typeface="Cambria Math" panose="02040503050406030204" pitchFamily="18" charset="0"/>
                <a:ea typeface="Cambria Math" panose="02040503050406030204" pitchFamily="18" charset="0"/>
              </a:rPr>
              <a:t>n</a:t>
            </a:r>
            <a:r>
              <a:rPr lang="en-US" dirty="0">
                <a:latin typeface="Cambria Math" panose="02040503050406030204" pitchFamily="18" charset="0"/>
                <a:ea typeface="Cambria Math" panose="02040503050406030204" pitchFamily="18" charset="0"/>
              </a:rPr>
              <a:t>)</a:t>
            </a:r>
            <a:r>
              <a:rPr lang="en-US" dirty="0"/>
              <a:t>  is the ordered collection that has  </a:t>
            </a:r>
            <a:r>
              <a:rPr lang="en-US" dirty="0">
                <a:latin typeface="Cambria Math" panose="02040503050406030204" pitchFamily="18" charset="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1</a:t>
            </a:r>
            <a:r>
              <a:rPr lang="en-US" dirty="0"/>
              <a:t> as its first element and  </a:t>
            </a:r>
            <a:r>
              <a:rPr lang="en-US" dirty="0">
                <a:latin typeface="Cambria Math" panose="02040503050406030204" pitchFamily="18" charset="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2</a:t>
            </a:r>
            <a:r>
              <a:rPr lang="en-US" dirty="0"/>
              <a:t>  as its second element and so on until </a:t>
            </a:r>
            <a:r>
              <a:rPr lang="en-US" dirty="0">
                <a:latin typeface="Cambria Math" panose="02040503050406030204" pitchFamily="18" charset="0"/>
                <a:ea typeface="Cambria Math" panose="02040503050406030204" pitchFamily="18" charset="0"/>
              </a:rPr>
              <a:t>a</a:t>
            </a:r>
            <a:r>
              <a:rPr lang="en-US" i="1" baseline="-25000" dirty="0">
                <a:latin typeface="Cambria Math" panose="02040503050406030204" pitchFamily="18" charset="0"/>
                <a:ea typeface="Cambria Math" panose="02040503050406030204" pitchFamily="18" charset="0"/>
              </a:rPr>
              <a:t>n</a:t>
            </a:r>
            <a:r>
              <a:rPr lang="en-US" dirty="0"/>
              <a:t>  as its last element.</a:t>
            </a:r>
            <a:endParaRPr lang="en-US" dirty="0"/>
          </a:p>
          <a:p>
            <a:r>
              <a:rPr lang="en-US" dirty="0"/>
              <a:t>Two n-</a:t>
            </a:r>
            <a:r>
              <a:rPr lang="en-US" dirty="0" err="1"/>
              <a:t>tuples</a:t>
            </a:r>
            <a:r>
              <a:rPr lang="en-US" dirty="0"/>
              <a:t> are equal if and only if their corresponding elements are equal.</a:t>
            </a:r>
            <a:endParaRPr lang="en-US" dirty="0"/>
          </a:p>
          <a:p>
            <a:r>
              <a:rPr lang="en-US" dirty="0"/>
              <a:t>2-tuples are called </a:t>
            </a:r>
            <a:r>
              <a:rPr lang="en-US" i="1" dirty="0"/>
              <a:t>ordered pairs</a:t>
            </a:r>
            <a:r>
              <a:rPr lang="en-US" dirty="0"/>
              <a:t>.</a:t>
            </a:r>
            <a:endParaRPr lang="en-US" dirty="0"/>
          </a:p>
          <a:p>
            <a:r>
              <a:rPr lang="en-US" dirty="0"/>
              <a:t>The ordered pairs (</a:t>
            </a:r>
            <a:r>
              <a:rPr lang="en-US" i="1" dirty="0" err="1">
                <a:latin typeface="Cambria Math" panose="02040503050406030204" pitchFamily="18" charset="0"/>
                <a:ea typeface="Cambria Math" panose="02040503050406030204" pitchFamily="18" charset="0"/>
              </a:rPr>
              <a:t>a</a:t>
            </a:r>
            <a:r>
              <a:rPr lang="en-US" dirty="0" err="1">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b</a:t>
            </a:r>
            <a:r>
              <a:rPr lang="en-US" dirty="0"/>
              <a:t>) and (</a:t>
            </a:r>
            <a:r>
              <a:rPr lang="en-US" i="1" dirty="0" err="1">
                <a:latin typeface="Cambria Math" panose="02040503050406030204" pitchFamily="18" charset="0"/>
                <a:ea typeface="Cambria Math" panose="02040503050406030204" pitchFamily="18" charset="0"/>
              </a:rPr>
              <a:t>c,d</a:t>
            </a:r>
            <a:r>
              <a:rPr lang="en-US" dirty="0"/>
              <a:t>) are equal if and only if </a:t>
            </a:r>
            <a:r>
              <a:rPr lang="en-US" i="1" dirty="0">
                <a:latin typeface="Cambria Math" panose="02040503050406030204" pitchFamily="18" charset="0"/>
                <a:ea typeface="Cambria Math" panose="02040503050406030204" pitchFamily="18" charset="0"/>
              </a:rPr>
              <a:t>a = c </a:t>
            </a:r>
            <a:r>
              <a:rPr lang="en-US" dirty="0"/>
              <a:t>and </a:t>
            </a:r>
            <a:r>
              <a:rPr lang="en-US" i="1" dirty="0">
                <a:latin typeface="Cambria Math" panose="02040503050406030204" pitchFamily="18" charset="0"/>
                <a:ea typeface="Cambria Math" panose="02040503050406030204" pitchFamily="18" charset="0"/>
              </a:rPr>
              <a:t>b = d</a:t>
            </a:r>
            <a:r>
              <a:rPr lang="en-US" dirty="0"/>
              <a:t>.</a:t>
            </a:r>
            <a:endParaRPr lang="en-US"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endParaRPr lang="en-IN" dirty="0"/>
          </a:p>
        </p:txBody>
      </p:sp>
      <p:pic>
        <p:nvPicPr>
          <p:cNvPr id="4" name="Picture 3"/>
          <p:cNvPicPr>
            <a:picLocks noChangeAspect="1"/>
          </p:cNvPicPr>
          <p:nvPr/>
        </p:nvPicPr>
        <p:blipFill>
          <a:blip r:embed="rId1"/>
          <a:stretch>
            <a:fillRect/>
          </a:stretch>
        </p:blipFill>
        <p:spPr>
          <a:xfrm>
            <a:off x="466725" y="2057400"/>
            <a:ext cx="4105275" cy="1457325"/>
          </a:xfrm>
          <a:prstGeom prst="rect">
            <a:avLst/>
          </a:prstGeom>
        </p:spPr>
      </p:pic>
      <p:pic>
        <p:nvPicPr>
          <p:cNvPr id="5" name="Picture 4"/>
          <p:cNvPicPr>
            <a:picLocks noChangeAspect="1"/>
          </p:cNvPicPr>
          <p:nvPr/>
        </p:nvPicPr>
        <p:blipFill>
          <a:blip r:embed="rId2"/>
          <a:stretch>
            <a:fillRect/>
          </a:stretch>
        </p:blipFill>
        <p:spPr>
          <a:xfrm>
            <a:off x="228600" y="3725037"/>
            <a:ext cx="8352000" cy="28966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Product</a:t>
            </a:r>
            <a:endParaRPr lang="en-US" dirty="0"/>
          </a:p>
        </p:txBody>
      </p:sp>
      <p:sp>
        <p:nvSpPr>
          <p:cNvPr id="3" name="Content Placeholder 2"/>
          <p:cNvSpPr>
            <a:spLocks noGrp="1"/>
          </p:cNvSpPr>
          <p:nvPr>
            <p:ph idx="1"/>
          </p:nvPr>
        </p:nvSpPr>
        <p:spPr>
          <a:xfrm>
            <a:off x="457200" y="1905000"/>
            <a:ext cx="8229600" cy="4648200"/>
          </a:xfrm>
        </p:spPr>
        <p:txBody>
          <a:bodyPr>
            <a:normAutofit fontScale="55000" lnSpcReduction="20000"/>
          </a:bodyPr>
          <a:lstStyle/>
          <a:p>
            <a:pPr>
              <a:buNone/>
            </a:pPr>
            <a:r>
              <a:rPr lang="en-US" sz="4500" b="1" dirty="0">
                <a:ea typeface="Cambria Math" panose="02040503050406030204" pitchFamily="18" charset="0"/>
              </a:rPr>
              <a:t>   Definition</a:t>
            </a:r>
            <a:r>
              <a:rPr lang="en-US" sz="4500" dirty="0">
                <a:ea typeface="Cambria Math" panose="02040503050406030204" pitchFamily="18" charset="0"/>
              </a:rPr>
              <a:t>:  The </a:t>
            </a:r>
            <a:r>
              <a:rPr lang="en-US" sz="4500" i="1" dirty="0">
                <a:ea typeface="Cambria Math" panose="02040503050406030204" pitchFamily="18" charset="0"/>
              </a:rPr>
              <a:t>Cartesian Product </a:t>
            </a:r>
            <a:r>
              <a:rPr lang="en-US" sz="4500" dirty="0">
                <a:ea typeface="Cambria Math" panose="02040503050406030204" pitchFamily="18" charset="0"/>
              </a:rPr>
              <a:t>of two sets </a:t>
            </a:r>
            <a:r>
              <a:rPr lang="en-US" sz="4500" i="1" dirty="0">
                <a:ea typeface="Cambria Math" panose="02040503050406030204" pitchFamily="18" charset="0"/>
              </a:rPr>
              <a:t>A</a:t>
            </a:r>
            <a:r>
              <a:rPr lang="en-US" sz="4500" b="1" dirty="0">
                <a:ea typeface="Cambria Math" panose="02040503050406030204" pitchFamily="18" charset="0"/>
              </a:rPr>
              <a:t> </a:t>
            </a:r>
            <a:r>
              <a:rPr lang="en-US" sz="4500" dirty="0">
                <a:ea typeface="Cambria Math" panose="02040503050406030204" pitchFamily="18" charset="0"/>
              </a:rPr>
              <a:t>and </a:t>
            </a:r>
            <a:r>
              <a:rPr lang="en-US" sz="4500" i="1" dirty="0">
                <a:ea typeface="Cambria Math" panose="02040503050406030204" pitchFamily="18" charset="0"/>
              </a:rPr>
              <a:t>B</a:t>
            </a:r>
            <a:r>
              <a:rPr lang="en-US" sz="4500" dirty="0">
                <a:ea typeface="Cambria Math" panose="02040503050406030204" pitchFamily="18" charset="0"/>
              </a:rPr>
              <a:t>, denoted by   </a:t>
            </a:r>
            <a:r>
              <a:rPr lang="en-US" sz="4500" i="1" dirty="0">
                <a:ea typeface="Cambria Math" panose="02040503050406030204" pitchFamily="18" charset="0"/>
              </a:rPr>
              <a:t>A</a:t>
            </a:r>
            <a:r>
              <a:rPr lang="en-US" sz="4500" dirty="0">
                <a:ea typeface="Cambria Math" panose="02040503050406030204" pitchFamily="18" charset="0"/>
              </a:rPr>
              <a:t> × </a:t>
            </a:r>
            <a:r>
              <a:rPr lang="en-US" sz="4500" i="1" dirty="0">
                <a:ea typeface="Cambria Math" panose="02040503050406030204" pitchFamily="18" charset="0"/>
              </a:rPr>
              <a:t>B</a:t>
            </a:r>
            <a:r>
              <a:rPr lang="en-US" sz="4500" dirty="0">
                <a:ea typeface="Cambria Math" panose="02040503050406030204" pitchFamily="18" charset="0"/>
              </a:rPr>
              <a:t> is the set of ordered pairs (</a:t>
            </a:r>
            <a:r>
              <a:rPr lang="en-US" sz="4500" dirty="0" err="1">
                <a:ea typeface="Cambria Math" panose="02040503050406030204" pitchFamily="18" charset="0"/>
              </a:rPr>
              <a:t>a,b</a:t>
            </a:r>
            <a:r>
              <a:rPr lang="en-US" sz="4500" dirty="0">
                <a:ea typeface="Cambria Math" panose="02040503050406030204" pitchFamily="18" charset="0"/>
              </a:rPr>
              <a:t>) where    </a:t>
            </a:r>
            <a:r>
              <a:rPr lang="en-US" sz="4500" i="1" dirty="0">
                <a:ea typeface="Cambria Math" panose="02040503050406030204" pitchFamily="18" charset="0"/>
              </a:rPr>
              <a:t>a </a:t>
            </a:r>
            <a:r>
              <a:rPr lang="en-US" sz="4500" dirty="0">
                <a:ea typeface="Cambria Math" panose="02040503050406030204" pitchFamily="18" charset="0"/>
              </a:rPr>
              <a:t>∈ </a:t>
            </a:r>
            <a:r>
              <a:rPr lang="en-US" sz="4500" i="1" dirty="0">
                <a:ea typeface="Cambria Math" panose="02040503050406030204" pitchFamily="18" charset="0"/>
              </a:rPr>
              <a:t>A</a:t>
            </a:r>
            <a:r>
              <a:rPr lang="en-US" sz="4500" dirty="0">
                <a:ea typeface="Cambria Math" panose="02040503050406030204" pitchFamily="18" charset="0"/>
              </a:rPr>
              <a:t>   and </a:t>
            </a:r>
            <a:r>
              <a:rPr lang="en-US" sz="4500" i="1" dirty="0">
                <a:ea typeface="Cambria Math" panose="02040503050406030204" pitchFamily="18" charset="0"/>
              </a:rPr>
              <a:t>b </a:t>
            </a:r>
            <a:r>
              <a:rPr lang="en-US" sz="4500" dirty="0">
                <a:ea typeface="Cambria Math" panose="02040503050406030204" pitchFamily="18" charset="0"/>
              </a:rPr>
              <a:t>∈ </a:t>
            </a:r>
            <a:r>
              <a:rPr lang="en-US" sz="4500" i="1" dirty="0">
                <a:ea typeface="Cambria Math" panose="02040503050406030204" pitchFamily="18" charset="0"/>
              </a:rPr>
              <a:t>B</a:t>
            </a:r>
            <a:r>
              <a:rPr lang="en-US" sz="4500" dirty="0">
                <a:ea typeface="Cambria Math" panose="02040503050406030204" pitchFamily="18" charset="0"/>
              </a:rPr>
              <a:t> .</a:t>
            </a:r>
            <a:endParaRPr lang="en-US" sz="4500" dirty="0">
              <a:ea typeface="Cambria Math" panose="02040503050406030204" pitchFamily="18" charset="0"/>
            </a:endParaRPr>
          </a:p>
          <a:p>
            <a:pPr>
              <a:buNone/>
            </a:pPr>
            <a:endParaRPr lang="en-US" sz="4500" dirty="0">
              <a:ea typeface="Cambria Math" panose="02040503050406030204" pitchFamily="18" charset="0"/>
            </a:endParaRPr>
          </a:p>
          <a:p>
            <a:pPr>
              <a:buNone/>
            </a:pPr>
            <a:r>
              <a:rPr lang="en-US" sz="4500" b="1" dirty="0">
                <a:ea typeface="Cambria Math" panose="02040503050406030204" pitchFamily="18" charset="0"/>
              </a:rPr>
              <a:t>   Example</a:t>
            </a:r>
            <a:r>
              <a:rPr lang="en-US" sz="4500" dirty="0">
                <a:ea typeface="Cambria Math" panose="02040503050406030204" pitchFamily="18" charset="0"/>
              </a:rPr>
              <a:t>:</a:t>
            </a:r>
            <a:endParaRPr lang="en-US" sz="4500" dirty="0">
              <a:ea typeface="Cambria Math" panose="02040503050406030204" pitchFamily="18" charset="0"/>
            </a:endParaRPr>
          </a:p>
          <a:p>
            <a:pPr>
              <a:buNone/>
            </a:pPr>
            <a:r>
              <a:rPr lang="en-US" sz="4500" dirty="0">
                <a:ea typeface="Cambria Math" panose="02040503050406030204" pitchFamily="18" charset="0"/>
              </a:rPr>
              <a:t>   </a:t>
            </a:r>
            <a:r>
              <a:rPr lang="en-US" sz="4500" i="1" dirty="0">
                <a:ea typeface="Cambria Math" panose="02040503050406030204" pitchFamily="18" charset="0"/>
              </a:rPr>
              <a:t>A</a:t>
            </a:r>
            <a:r>
              <a:rPr lang="en-US" sz="4500" dirty="0">
                <a:ea typeface="Cambria Math" panose="02040503050406030204" pitchFamily="18" charset="0"/>
              </a:rPr>
              <a:t> = {</a:t>
            </a:r>
            <a:r>
              <a:rPr lang="en-US" sz="4500" i="1" dirty="0" err="1">
                <a:ea typeface="Cambria Math" panose="02040503050406030204" pitchFamily="18" charset="0"/>
              </a:rPr>
              <a:t>a,b</a:t>
            </a:r>
            <a:r>
              <a:rPr lang="en-US" sz="4500" dirty="0">
                <a:ea typeface="Cambria Math" panose="02040503050406030204" pitchFamily="18" charset="0"/>
              </a:rPr>
              <a:t>}   </a:t>
            </a:r>
            <a:r>
              <a:rPr lang="en-US" sz="4500" i="1" dirty="0">
                <a:ea typeface="Cambria Math" panose="02040503050406030204" pitchFamily="18" charset="0"/>
              </a:rPr>
              <a:t>B</a:t>
            </a:r>
            <a:r>
              <a:rPr lang="en-US" sz="4500" dirty="0">
                <a:ea typeface="Cambria Math" panose="02040503050406030204" pitchFamily="18" charset="0"/>
              </a:rPr>
              <a:t> = {1,2,3}</a:t>
            </a:r>
            <a:endParaRPr lang="en-US" sz="4500" dirty="0">
              <a:ea typeface="Cambria Math" panose="02040503050406030204" pitchFamily="18" charset="0"/>
            </a:endParaRPr>
          </a:p>
          <a:p>
            <a:pPr>
              <a:buNone/>
            </a:pPr>
            <a:r>
              <a:rPr lang="en-US" sz="4500" dirty="0">
                <a:ea typeface="Cambria Math" panose="02040503050406030204" pitchFamily="18" charset="0"/>
              </a:rPr>
              <a:t>   </a:t>
            </a:r>
            <a:r>
              <a:rPr lang="en-US" sz="4500" i="1" dirty="0">
                <a:ea typeface="Cambria Math" panose="02040503050406030204" pitchFamily="18" charset="0"/>
              </a:rPr>
              <a:t>A</a:t>
            </a:r>
            <a:r>
              <a:rPr lang="en-US" sz="4500" dirty="0">
                <a:ea typeface="Cambria Math" panose="02040503050406030204" pitchFamily="18" charset="0"/>
              </a:rPr>
              <a:t> × </a:t>
            </a:r>
            <a:r>
              <a:rPr lang="en-US" sz="4500" i="1" dirty="0">
                <a:ea typeface="Cambria Math" panose="02040503050406030204" pitchFamily="18" charset="0"/>
              </a:rPr>
              <a:t>B</a:t>
            </a:r>
            <a:r>
              <a:rPr lang="en-US" sz="4500" dirty="0">
                <a:ea typeface="Cambria Math" panose="02040503050406030204" pitchFamily="18" charset="0"/>
              </a:rPr>
              <a:t> = {(</a:t>
            </a:r>
            <a:r>
              <a:rPr lang="en-US" sz="4500" i="1" dirty="0">
                <a:ea typeface="Cambria Math" panose="02040503050406030204" pitchFamily="18" charset="0"/>
              </a:rPr>
              <a:t>a</a:t>
            </a:r>
            <a:r>
              <a:rPr lang="en-US" sz="4500" dirty="0">
                <a:ea typeface="Cambria Math" panose="02040503050406030204" pitchFamily="18" charset="0"/>
              </a:rPr>
              <a:t>,1),(</a:t>
            </a:r>
            <a:r>
              <a:rPr lang="en-US" sz="4500" i="1" dirty="0">
                <a:ea typeface="Cambria Math" panose="02040503050406030204" pitchFamily="18" charset="0"/>
              </a:rPr>
              <a:t>a</a:t>
            </a:r>
            <a:r>
              <a:rPr lang="en-US" sz="4500" dirty="0">
                <a:ea typeface="Cambria Math" panose="02040503050406030204" pitchFamily="18" charset="0"/>
              </a:rPr>
              <a:t>,2),(</a:t>
            </a:r>
            <a:r>
              <a:rPr lang="en-US" sz="4500" i="1" dirty="0">
                <a:ea typeface="Cambria Math" panose="02040503050406030204" pitchFamily="18" charset="0"/>
              </a:rPr>
              <a:t>a</a:t>
            </a:r>
            <a:r>
              <a:rPr lang="en-US" sz="4500" dirty="0">
                <a:ea typeface="Cambria Math" panose="02040503050406030204" pitchFamily="18" charset="0"/>
              </a:rPr>
              <a:t>,3), (</a:t>
            </a:r>
            <a:r>
              <a:rPr lang="en-US" sz="4500" i="1" dirty="0">
                <a:ea typeface="Cambria Math" panose="02040503050406030204" pitchFamily="18" charset="0"/>
              </a:rPr>
              <a:t>b</a:t>
            </a:r>
            <a:r>
              <a:rPr lang="en-US" sz="4500" dirty="0">
                <a:ea typeface="Cambria Math" panose="02040503050406030204" pitchFamily="18" charset="0"/>
              </a:rPr>
              <a:t>,1),(</a:t>
            </a:r>
            <a:r>
              <a:rPr lang="en-US" sz="4500" i="1" dirty="0">
                <a:ea typeface="Cambria Math" panose="02040503050406030204" pitchFamily="18" charset="0"/>
              </a:rPr>
              <a:t>b,</a:t>
            </a:r>
            <a:r>
              <a:rPr lang="en-US" sz="4500" dirty="0">
                <a:ea typeface="Cambria Math" panose="02040503050406030204" pitchFamily="18" charset="0"/>
              </a:rPr>
              <a:t>2),(</a:t>
            </a:r>
            <a:r>
              <a:rPr lang="en-US" sz="4500" i="1" dirty="0">
                <a:ea typeface="Cambria Math" panose="02040503050406030204" pitchFamily="18" charset="0"/>
              </a:rPr>
              <a:t>b,</a:t>
            </a:r>
            <a:r>
              <a:rPr lang="en-US" sz="4500" dirty="0">
                <a:ea typeface="Cambria Math" panose="02040503050406030204" pitchFamily="18" charset="0"/>
              </a:rPr>
              <a:t>3)}</a:t>
            </a:r>
            <a:endParaRPr lang="en-US" sz="4500" dirty="0">
              <a:ea typeface="Cambria Math" panose="02040503050406030204" pitchFamily="18" charset="0"/>
            </a:endParaRPr>
          </a:p>
          <a:p>
            <a:pPr>
              <a:buNone/>
            </a:pPr>
            <a:endParaRPr lang="en-US" sz="4500" dirty="0">
              <a:ea typeface="Cambria Math" panose="02040503050406030204" pitchFamily="18" charset="0"/>
            </a:endParaRPr>
          </a:p>
          <a:p>
            <a:r>
              <a:rPr lang="en-US" sz="4500" b="1" dirty="0">
                <a:ea typeface="Cambria Math" panose="02040503050406030204" pitchFamily="18" charset="0"/>
              </a:rPr>
              <a:t>Definition</a:t>
            </a:r>
            <a:r>
              <a:rPr lang="en-US" sz="4500" dirty="0">
                <a:ea typeface="Cambria Math" panose="02040503050406030204" pitchFamily="18" charset="0"/>
              </a:rPr>
              <a:t>: A subset </a:t>
            </a:r>
            <a:r>
              <a:rPr lang="en-US" sz="4500" i="1" dirty="0">
                <a:ea typeface="Cambria Math" panose="02040503050406030204" pitchFamily="18" charset="0"/>
              </a:rPr>
              <a:t>R</a:t>
            </a:r>
            <a:r>
              <a:rPr lang="en-US" sz="4500" dirty="0">
                <a:ea typeface="Cambria Math" panose="02040503050406030204" pitchFamily="18" charset="0"/>
              </a:rPr>
              <a:t> of the Cartesian product</a:t>
            </a:r>
            <a:r>
              <a:rPr lang="en-US" sz="4500" b="1" dirty="0">
                <a:ea typeface="Cambria Math" panose="02040503050406030204" pitchFamily="18" charset="0"/>
              </a:rPr>
              <a:t> </a:t>
            </a:r>
            <a:r>
              <a:rPr lang="en-US" sz="4500" i="1" dirty="0">
                <a:ea typeface="Cambria Math" panose="02040503050406030204" pitchFamily="18" charset="0"/>
              </a:rPr>
              <a:t>A</a:t>
            </a:r>
            <a:r>
              <a:rPr lang="en-US" sz="4500" dirty="0">
                <a:ea typeface="Cambria Math" panose="02040503050406030204" pitchFamily="18" charset="0"/>
              </a:rPr>
              <a:t> × </a:t>
            </a:r>
            <a:r>
              <a:rPr lang="en-US" sz="4500" i="1" dirty="0">
                <a:ea typeface="Cambria Math" panose="02040503050406030204" pitchFamily="18" charset="0"/>
              </a:rPr>
              <a:t>B</a:t>
            </a:r>
            <a:r>
              <a:rPr lang="en-US" sz="4500" dirty="0">
                <a:ea typeface="Cambria Math" panose="02040503050406030204" pitchFamily="18" charset="0"/>
              </a:rPr>
              <a:t> is called a </a:t>
            </a:r>
            <a:r>
              <a:rPr lang="en-US" sz="4500" i="1" dirty="0">
                <a:ea typeface="Cambria Math" panose="02040503050406030204" pitchFamily="18" charset="0"/>
              </a:rPr>
              <a:t>relation </a:t>
            </a:r>
            <a:r>
              <a:rPr lang="en-US" sz="4500" dirty="0">
                <a:ea typeface="Cambria Math" panose="02040503050406030204" pitchFamily="18" charset="0"/>
              </a:rPr>
              <a:t>from the set A to the set B. (Relations will be covered in depth in Chapter </a:t>
            </a:r>
            <a:r>
              <a:rPr lang="en-US" sz="4500" dirty="0">
                <a:latin typeface="Cambria Math" panose="02040503050406030204" pitchFamily="18" charset="0"/>
                <a:ea typeface="Cambria Math" panose="02040503050406030204" pitchFamily="18" charset="0"/>
              </a:rPr>
              <a:t>9</a:t>
            </a:r>
            <a:r>
              <a:rPr lang="en-US" sz="4500" dirty="0">
                <a:ea typeface="Cambria Math" panose="02040503050406030204" pitchFamily="18" charset="0"/>
              </a:rPr>
              <a:t>. )</a:t>
            </a:r>
            <a:endParaRPr lang="en-US" sz="4500" dirty="0">
              <a:ea typeface="Cambria Math" panose="02040503050406030204" pitchFamily="18" charset="0"/>
            </a:endParaRPr>
          </a:p>
          <a:p>
            <a:endParaRPr lang="en-US" dirty="0"/>
          </a:p>
          <a:p>
            <a:pPr>
              <a:buNone/>
            </a:pPr>
            <a:r>
              <a:rPr lang="en-US" dirty="0"/>
              <a:t>   </a:t>
            </a:r>
            <a:endParaRPr lang="en-US" i="1" dirty="0"/>
          </a:p>
        </p:txBody>
      </p:sp>
      <p:pic>
        <p:nvPicPr>
          <p:cNvPr id="8" name="Picture 7" descr="addin_tmp.png"/>
          <p:cNvPicPr>
            <a:picLocks noChangeAspect="1"/>
          </p:cNvPicPr>
          <p:nvPr>
            <p:custDataLst>
              <p:tags r:id="rId1"/>
            </p:custDataLst>
          </p:nvPr>
        </p:nvPicPr>
        <p:blipFill>
          <a:blip r:embed="rId2" cstate="print"/>
          <a:stretch>
            <a:fillRect/>
          </a:stretch>
        </p:blipFill>
        <p:spPr>
          <a:xfrm>
            <a:off x="3124200" y="2895600"/>
            <a:ext cx="5143500" cy="382905"/>
          </a:xfrm>
          <a:prstGeom prst="rect">
            <a:avLst/>
          </a:prstGeom>
        </p:spPr>
      </p:pic>
      <p:pic>
        <p:nvPicPr>
          <p:cNvPr id="5" name="Picture 4" descr="0206.jpg"/>
          <p:cNvPicPr>
            <a:picLocks noChangeAspect="1"/>
          </p:cNvPicPr>
          <p:nvPr/>
        </p:nvPicPr>
        <p:blipFill>
          <a:blip r:embed="rId3" cstate="print"/>
          <a:stretch>
            <a:fillRect/>
          </a:stretch>
        </p:blipFill>
        <p:spPr>
          <a:xfrm>
            <a:off x="5410200" y="381000"/>
            <a:ext cx="899160" cy="1042416"/>
          </a:xfrm>
          <a:prstGeom prst="rect">
            <a:avLst/>
          </a:prstGeom>
        </p:spPr>
      </p:pic>
      <p:sp>
        <p:nvSpPr>
          <p:cNvPr id="6" name="TextBox 5"/>
          <p:cNvSpPr txBox="1"/>
          <p:nvPr/>
        </p:nvSpPr>
        <p:spPr>
          <a:xfrm>
            <a:off x="6400800" y="533400"/>
            <a:ext cx="1752600" cy="646331"/>
          </a:xfrm>
          <a:prstGeom prst="rect">
            <a:avLst/>
          </a:prstGeom>
          <a:noFill/>
        </p:spPr>
        <p:txBody>
          <a:bodyPr wrap="square" rtlCol="0">
            <a:spAutoFit/>
          </a:bodyPr>
          <a:lstStyle/>
          <a:p>
            <a:r>
              <a:rPr lang="en-US" dirty="0"/>
              <a:t>Ren</a:t>
            </a:r>
            <a:r>
              <a:rPr lang="en-US" dirty="0">
                <a:latin typeface="Cambria Math" panose="02040503050406030204"/>
                <a:ea typeface="Cambria Math" panose="02040503050406030204"/>
              </a:rPr>
              <a:t>é Descartes (1596-1650)</a:t>
            </a:r>
            <a:endParaRPr lang="en-US" dirty="0">
              <a:latin typeface="Cambria Math" panose="02040503050406030204"/>
              <a:ea typeface="Cambria Math" panose="02040503050406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Sets</a:t>
            </a:r>
            <a:endParaRPr lang="en-US" dirty="0"/>
          </a:p>
        </p:txBody>
      </p:sp>
      <p:sp>
        <p:nvSpPr>
          <p:cNvPr id="3" name="Subtitle 2"/>
          <p:cNvSpPr>
            <a:spLocks noGrp="1"/>
          </p:cNvSpPr>
          <p:nvPr>
            <p:ph type="subTitle" idx="1"/>
          </p:nvPr>
        </p:nvSpPr>
        <p:spPr/>
        <p:txBody>
          <a:bodyPr/>
          <a:lstStyle/>
          <a:p>
            <a:r>
              <a:rPr lang="en-US" dirty="0"/>
              <a:t>Section 2.1</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Product </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a:t>   </a:t>
            </a:r>
            <a:r>
              <a:rPr lang="en-US" b="1" dirty="0"/>
              <a:t>Definition</a:t>
            </a:r>
            <a:r>
              <a:rPr lang="en-US" dirty="0"/>
              <a:t>: The </a:t>
            </a:r>
            <a:r>
              <a:rPr lang="en-US" dirty="0" err="1"/>
              <a:t>cartesian</a:t>
            </a:r>
            <a:r>
              <a:rPr lang="en-US" dirty="0"/>
              <a:t> products of the sets </a:t>
            </a:r>
            <a:r>
              <a:rPr lang="en-US" i="1" dirty="0">
                <a:latin typeface="Cambria Math" panose="02040503050406030204" pitchFamily="18" charset="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A</a:t>
            </a:r>
            <a:r>
              <a:rPr lang="en-US" i="1" baseline="-25000" dirty="0">
                <a:latin typeface="Cambria Math" panose="02040503050406030204" pitchFamily="18" charset="0"/>
                <a:ea typeface="Cambria Math" panose="02040503050406030204" pitchFamily="18" charset="0"/>
              </a:rPr>
              <a:t>n</a:t>
            </a:r>
            <a:r>
              <a:rPr lang="en-US" dirty="0"/>
              <a:t>, denoted by </a:t>
            </a:r>
            <a:r>
              <a:rPr lang="en-US" i="1" dirty="0">
                <a:latin typeface="Cambria Math" panose="02040503050406030204" pitchFamily="18" charset="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2 </a:t>
            </a:r>
            <a:r>
              <a:rPr lang="en-US" dirty="0">
                <a:latin typeface="Cambria Math" panose="02040503050406030204" pitchFamily="18" charset="0"/>
                <a:ea typeface="Cambria Math" panose="02040503050406030204" pitchFamily="18" charset="0"/>
              </a:rPr>
              <a:t>×</a:t>
            </a:r>
            <a:r>
              <a:rPr lang="en-US" b="1" baseline="-25000"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A</a:t>
            </a:r>
            <a:r>
              <a:rPr lang="en-US" i="1" baseline="-25000" dirty="0">
                <a:latin typeface="Cambria Math" panose="02040503050406030204" pitchFamily="18" charset="0"/>
                <a:ea typeface="Cambria Math" panose="02040503050406030204" pitchFamily="18" charset="0"/>
              </a:rPr>
              <a:t>n</a:t>
            </a:r>
            <a:r>
              <a:rPr lang="en-US" dirty="0">
                <a:latin typeface="Cambria Math" panose="02040503050406030204" pitchFamily="18" charset="0"/>
                <a:ea typeface="Cambria Math" panose="02040503050406030204" pitchFamily="18" charset="0"/>
              </a:rPr>
              <a:t> , </a:t>
            </a:r>
            <a:r>
              <a:rPr lang="en-US" dirty="0"/>
              <a:t>is the set of ordered           </a:t>
            </a:r>
            <a:r>
              <a:rPr lang="en-US" i="1" dirty="0"/>
              <a:t>n</a:t>
            </a:r>
            <a:r>
              <a:rPr lang="en-US" dirty="0"/>
              <a:t>-</a:t>
            </a:r>
            <a:r>
              <a:rPr lang="en-US" dirty="0" err="1"/>
              <a:t>tuples</a:t>
            </a:r>
            <a:r>
              <a:rPr lang="en-US" dirty="0"/>
              <a:t> (</a:t>
            </a:r>
            <a:r>
              <a:rPr lang="en-US" i="1" dirty="0">
                <a:latin typeface="Cambria Math" panose="02040503050406030204" pitchFamily="18" charset="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a</a:t>
            </a:r>
            <a:r>
              <a:rPr lang="en-US" i="1" baseline="-25000" dirty="0">
                <a:latin typeface="Cambria Math" panose="02040503050406030204" pitchFamily="18" charset="0"/>
                <a:ea typeface="Cambria Math" panose="02040503050406030204" pitchFamily="18" charset="0"/>
              </a:rPr>
              <a:t>n</a:t>
            </a:r>
            <a:r>
              <a:rPr lang="en-US" dirty="0"/>
              <a:t>)  where   </a:t>
            </a:r>
            <a:r>
              <a:rPr lang="en-US" i="1" dirty="0" err="1">
                <a:latin typeface="Cambria Math" panose="02040503050406030204" pitchFamily="18" charset="0"/>
                <a:ea typeface="Cambria Math" panose="02040503050406030204" pitchFamily="18" charset="0"/>
              </a:rPr>
              <a:t>a</a:t>
            </a:r>
            <a:r>
              <a:rPr lang="en-US" i="1" baseline="-25000" dirty="0" err="1">
                <a:latin typeface="Cambria Math" panose="02040503050406030204" pitchFamily="18" charset="0"/>
                <a:ea typeface="Cambria Math" panose="02040503050406030204" pitchFamily="18" charset="0"/>
              </a:rPr>
              <a:t>i</a:t>
            </a:r>
            <a:r>
              <a:rPr lang="en-US" dirty="0"/>
              <a:t>   belongs to </a:t>
            </a:r>
            <a:r>
              <a:rPr lang="en-US" i="1" dirty="0">
                <a:latin typeface="Cambria Math" panose="02040503050406030204" pitchFamily="18" charset="0"/>
                <a:ea typeface="Cambria Math" panose="02040503050406030204" pitchFamily="18" charset="0"/>
              </a:rPr>
              <a:t>A</a:t>
            </a:r>
            <a:r>
              <a:rPr lang="en-US" baseline="-25000" dirty="0">
                <a:latin typeface="Cambria Math" panose="02040503050406030204" pitchFamily="18" charset="0"/>
                <a:ea typeface="Cambria Math" panose="02040503050406030204" pitchFamily="18" charset="0"/>
              </a:rPr>
              <a:t>i</a:t>
            </a:r>
            <a:r>
              <a:rPr lang="en-US" dirty="0"/>
              <a:t>                   for </a:t>
            </a:r>
            <a:r>
              <a:rPr lang="en-US" i="1" dirty="0" err="1"/>
              <a:t>i</a:t>
            </a:r>
            <a:r>
              <a:rPr lang="en-US" dirty="0"/>
              <a:t> = </a:t>
            </a:r>
            <a:r>
              <a:rPr lang="en-US" dirty="0">
                <a:latin typeface="Cambria Math" panose="02040503050406030204" pitchFamily="18" charset="0"/>
                <a:ea typeface="Cambria Math" panose="02040503050406030204" pitchFamily="18" charset="0"/>
              </a:rPr>
              <a:t>1</a:t>
            </a:r>
            <a:r>
              <a:rPr lang="en-US" dirty="0"/>
              <a:t>, … </a:t>
            </a:r>
            <a:r>
              <a:rPr lang="en-US" i="1" dirty="0">
                <a:latin typeface="Cambria Math" panose="02040503050406030204" pitchFamily="18" charset="0"/>
                <a:ea typeface="Cambria Math" panose="02040503050406030204" pitchFamily="18" charset="0"/>
              </a:rPr>
              <a:t>n</a:t>
            </a:r>
            <a:r>
              <a:rPr lang="en-US" dirty="0"/>
              <a:t>. </a:t>
            </a:r>
            <a:endParaRPr lang="en-US" dirty="0"/>
          </a:p>
          <a:p>
            <a:endParaRPr lang="en-US" dirty="0"/>
          </a:p>
          <a:p>
            <a:endParaRPr lang="en-US" dirty="0"/>
          </a:p>
          <a:p>
            <a:endParaRPr lang="en-US" dirty="0"/>
          </a:p>
          <a:p>
            <a:pPr>
              <a:buNone/>
            </a:pPr>
            <a:r>
              <a:rPr lang="en-US" b="1" dirty="0"/>
              <a:t>  Example</a:t>
            </a:r>
            <a:r>
              <a:rPr lang="en-US" dirty="0"/>
              <a:t>: What is </a:t>
            </a:r>
            <a:r>
              <a:rPr lang="en-US" i="1" dirty="0"/>
              <a:t>A</a:t>
            </a:r>
            <a:r>
              <a:rPr lang="en-US" dirty="0">
                <a:latin typeface="Cambria Math" panose="02040503050406030204" pitchFamily="18" charset="0"/>
                <a:ea typeface="Cambria Math" panose="02040503050406030204" pitchFamily="18" charset="0"/>
              </a:rPr>
              <a:t> ×</a:t>
            </a:r>
            <a:r>
              <a:rPr lang="en-US" b="1" dirty="0"/>
              <a:t> </a:t>
            </a:r>
            <a:r>
              <a:rPr lang="en-US" i="1" dirty="0"/>
              <a:t>B</a:t>
            </a:r>
            <a:r>
              <a:rPr lang="en-US" b="1" dirty="0"/>
              <a:t> </a:t>
            </a:r>
            <a:r>
              <a:rPr lang="en-US" dirty="0">
                <a:latin typeface="Cambria Math" panose="02040503050406030204" pitchFamily="18" charset="0"/>
                <a:ea typeface="Cambria Math" panose="02040503050406030204" pitchFamily="18" charset="0"/>
              </a:rPr>
              <a:t>×</a:t>
            </a:r>
            <a:r>
              <a:rPr lang="en-US" b="1" dirty="0"/>
              <a:t> </a:t>
            </a:r>
            <a:r>
              <a:rPr lang="en-US" dirty="0"/>
              <a:t>C</a:t>
            </a:r>
            <a:r>
              <a:rPr lang="en-US" b="1" dirty="0"/>
              <a:t> </a:t>
            </a:r>
            <a:r>
              <a:rPr lang="en-US" dirty="0"/>
              <a:t>where </a:t>
            </a:r>
            <a:r>
              <a:rPr lang="en-US" i="1" dirty="0"/>
              <a:t>A</a:t>
            </a:r>
            <a:r>
              <a:rPr lang="en-US" dirty="0"/>
              <a:t> = {0,1}, </a:t>
            </a:r>
            <a:r>
              <a:rPr lang="en-US" i="1" dirty="0"/>
              <a:t>B</a:t>
            </a:r>
            <a:r>
              <a:rPr lang="en-US" dirty="0"/>
              <a:t> = {1,2} and    </a:t>
            </a:r>
            <a:r>
              <a:rPr lang="en-US" i="1" dirty="0"/>
              <a:t>C</a:t>
            </a:r>
            <a:r>
              <a:rPr lang="en-US" dirty="0"/>
              <a:t> = {0,1,2}</a:t>
            </a:r>
            <a:endParaRPr lang="en-US" b="1" dirty="0"/>
          </a:p>
          <a:p>
            <a:pPr>
              <a:buNone/>
            </a:pPr>
            <a:r>
              <a:rPr lang="en-US" b="1" dirty="0"/>
              <a:t>  Solution: </a:t>
            </a:r>
            <a:r>
              <a:rPr lang="en-US" i="1" dirty="0"/>
              <a:t>A</a:t>
            </a:r>
            <a:r>
              <a:rPr lang="en-US" dirty="0">
                <a:latin typeface="Cambria Math" panose="02040503050406030204" pitchFamily="18" charset="0"/>
                <a:ea typeface="Cambria Math" panose="02040503050406030204" pitchFamily="18" charset="0"/>
              </a:rPr>
              <a:t> ×</a:t>
            </a:r>
            <a:r>
              <a:rPr lang="en-US" b="1" dirty="0"/>
              <a:t> </a:t>
            </a:r>
            <a:r>
              <a:rPr lang="en-US" i="1" dirty="0"/>
              <a:t>B</a:t>
            </a:r>
            <a:r>
              <a:rPr lang="en-US" b="1" dirty="0"/>
              <a:t> </a:t>
            </a:r>
            <a:r>
              <a:rPr lang="en-US" dirty="0">
                <a:latin typeface="Cambria Math" panose="02040503050406030204" pitchFamily="18" charset="0"/>
                <a:ea typeface="Cambria Math" panose="02040503050406030204" pitchFamily="18" charset="0"/>
              </a:rPr>
              <a:t>×</a:t>
            </a:r>
            <a:r>
              <a:rPr lang="en-US" b="1" dirty="0"/>
              <a:t> </a:t>
            </a:r>
            <a:r>
              <a:rPr lang="en-US" dirty="0"/>
              <a:t>C</a:t>
            </a:r>
            <a:r>
              <a:rPr lang="en-US" b="1" dirty="0"/>
              <a:t> = </a:t>
            </a:r>
            <a:r>
              <a:rPr lang="en-US" dirty="0"/>
              <a:t>{(0,1,0), (0,1,1), (0,1,2),(0,2,0), (0,2,1), (0,2,2),(1,1,0), (1,1,1), (1,1,2), (1,2,0), (1,2,1), (1,1,2)}</a:t>
            </a:r>
            <a:endParaRPr lang="en-US" b="1" dirty="0"/>
          </a:p>
          <a:p>
            <a:endParaRPr lang="en-US" dirty="0"/>
          </a:p>
          <a:p>
            <a:endParaRPr lang="en-US" dirty="0"/>
          </a:p>
          <a:p>
            <a:endParaRPr lang="en-US" dirty="0"/>
          </a:p>
          <a:p>
            <a:endParaRPr lang="en-US" dirty="0"/>
          </a:p>
          <a:p>
            <a:endParaRPr lang="en-US" dirty="0"/>
          </a:p>
          <a:p>
            <a:endParaRPr lang="en-US" dirty="0"/>
          </a:p>
        </p:txBody>
      </p:sp>
      <p:pic>
        <p:nvPicPr>
          <p:cNvPr id="6" name="Picture 5" descr="addin_tmp.png"/>
          <p:cNvPicPr>
            <a:picLocks noChangeAspect="1"/>
          </p:cNvPicPr>
          <p:nvPr>
            <p:custDataLst>
              <p:tags r:id="rId1"/>
            </p:custDataLst>
          </p:nvPr>
        </p:nvPicPr>
        <p:blipFill>
          <a:blip r:embed="rId2" cstate="print"/>
          <a:stretch>
            <a:fillRect/>
          </a:stretch>
        </p:blipFill>
        <p:spPr>
          <a:xfrm>
            <a:off x="1447801" y="3429000"/>
            <a:ext cx="6386513" cy="6881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0073"/>
            <a:ext cx="8229600" cy="1143000"/>
          </a:xfrm>
        </p:spPr>
        <p:txBody>
          <a:bodyPr/>
          <a:lstStyle/>
          <a:p>
            <a:r>
              <a:rPr lang="en-IN" dirty="0"/>
              <a:t>Example</a:t>
            </a:r>
            <a:endParaRPr lang="en-IN" dirty="0"/>
          </a:p>
        </p:txBody>
      </p:sp>
      <p:pic>
        <p:nvPicPr>
          <p:cNvPr id="4" name="Picture 3"/>
          <p:cNvPicPr>
            <a:picLocks noChangeAspect="1"/>
          </p:cNvPicPr>
          <p:nvPr/>
        </p:nvPicPr>
        <p:blipFill>
          <a:blip r:embed="rId1"/>
          <a:stretch>
            <a:fillRect/>
          </a:stretch>
        </p:blipFill>
        <p:spPr>
          <a:xfrm>
            <a:off x="152400" y="1752600"/>
            <a:ext cx="8305800" cy="1504950"/>
          </a:xfrm>
          <a:prstGeom prst="rect">
            <a:avLst/>
          </a:prstGeom>
        </p:spPr>
      </p:pic>
      <p:pic>
        <p:nvPicPr>
          <p:cNvPr id="5" name="Picture 4"/>
          <p:cNvPicPr>
            <a:picLocks noChangeAspect="1"/>
          </p:cNvPicPr>
          <p:nvPr/>
        </p:nvPicPr>
        <p:blipFill>
          <a:blip r:embed="rId2"/>
          <a:stretch>
            <a:fillRect/>
          </a:stretch>
        </p:blipFill>
        <p:spPr>
          <a:xfrm>
            <a:off x="166396" y="3357077"/>
            <a:ext cx="6600825" cy="400050"/>
          </a:xfrm>
          <a:prstGeom prst="rect">
            <a:avLst/>
          </a:prstGeom>
        </p:spPr>
      </p:pic>
      <p:pic>
        <p:nvPicPr>
          <p:cNvPr id="6" name="Picture 5"/>
          <p:cNvPicPr>
            <a:picLocks noChangeAspect="1"/>
          </p:cNvPicPr>
          <p:nvPr/>
        </p:nvPicPr>
        <p:blipFill>
          <a:blip r:embed="rId3"/>
          <a:stretch>
            <a:fillRect/>
          </a:stretch>
        </p:blipFill>
        <p:spPr>
          <a:xfrm>
            <a:off x="152400" y="3856654"/>
            <a:ext cx="7740000" cy="1341708"/>
          </a:xfrm>
          <a:prstGeom prst="rect">
            <a:avLst/>
          </a:prstGeom>
        </p:spPr>
      </p:pic>
      <p:pic>
        <p:nvPicPr>
          <p:cNvPr id="7" name="Picture 6"/>
          <p:cNvPicPr>
            <a:picLocks noChangeAspect="1"/>
          </p:cNvPicPr>
          <p:nvPr/>
        </p:nvPicPr>
        <p:blipFill>
          <a:blip r:embed="rId4"/>
          <a:stretch>
            <a:fillRect/>
          </a:stretch>
        </p:blipFill>
        <p:spPr>
          <a:xfrm>
            <a:off x="118965" y="5297889"/>
            <a:ext cx="7380000" cy="15646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Using Set Notation with Quantifiers</a:t>
            </a:r>
            <a:endParaRPr lang="en-IN" dirty="0"/>
          </a:p>
        </p:txBody>
      </p:sp>
      <p:pic>
        <p:nvPicPr>
          <p:cNvPr id="4" name="Picture 3"/>
          <p:cNvPicPr>
            <a:picLocks noChangeAspect="1"/>
          </p:cNvPicPr>
          <p:nvPr/>
        </p:nvPicPr>
        <p:blipFill>
          <a:blip r:embed="rId1"/>
          <a:stretch>
            <a:fillRect/>
          </a:stretch>
        </p:blipFill>
        <p:spPr>
          <a:xfrm>
            <a:off x="457200" y="2514600"/>
            <a:ext cx="7096125" cy="485775"/>
          </a:xfrm>
          <a:prstGeom prst="rect">
            <a:avLst/>
          </a:prstGeom>
        </p:spPr>
      </p:pic>
      <p:pic>
        <p:nvPicPr>
          <p:cNvPr id="5" name="Picture 4"/>
          <p:cNvPicPr>
            <a:picLocks noChangeAspect="1"/>
          </p:cNvPicPr>
          <p:nvPr/>
        </p:nvPicPr>
        <p:blipFill>
          <a:blip r:embed="rId2"/>
          <a:stretch>
            <a:fillRect/>
          </a:stretch>
        </p:blipFill>
        <p:spPr>
          <a:xfrm>
            <a:off x="0" y="3048000"/>
            <a:ext cx="9144000" cy="890124"/>
          </a:xfrm>
          <a:prstGeom prst="rect">
            <a:avLst/>
          </a:prstGeom>
        </p:spPr>
      </p:pic>
      <p:pic>
        <p:nvPicPr>
          <p:cNvPr id="6" name="Picture 5"/>
          <p:cNvPicPr>
            <a:picLocks noChangeAspect="1"/>
          </p:cNvPicPr>
          <p:nvPr/>
        </p:nvPicPr>
        <p:blipFill>
          <a:blip r:embed="rId3"/>
          <a:stretch>
            <a:fillRect/>
          </a:stretch>
        </p:blipFill>
        <p:spPr>
          <a:xfrm>
            <a:off x="0" y="4651237"/>
            <a:ext cx="9144000" cy="9755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Sets of Quantifiers</a:t>
            </a:r>
            <a:endParaRPr lang="en-US" dirty="0"/>
          </a:p>
        </p:txBody>
      </p:sp>
      <p:sp>
        <p:nvSpPr>
          <p:cNvPr id="3" name="Content Placeholder 2"/>
          <p:cNvSpPr>
            <a:spLocks noGrp="1"/>
          </p:cNvSpPr>
          <p:nvPr>
            <p:ph idx="1"/>
          </p:nvPr>
        </p:nvSpPr>
        <p:spPr/>
        <p:txBody>
          <a:bodyPr/>
          <a:lstStyle/>
          <a:p>
            <a:r>
              <a:rPr lang="en-US" dirty="0"/>
              <a:t>Given a predicate </a:t>
            </a:r>
            <a:r>
              <a:rPr lang="en-US" i="1" dirty="0"/>
              <a:t>P</a:t>
            </a:r>
            <a:r>
              <a:rPr lang="en-US" dirty="0"/>
              <a:t> and a domain </a:t>
            </a:r>
            <a:r>
              <a:rPr lang="en-US" i="1" dirty="0"/>
              <a:t>D</a:t>
            </a:r>
            <a:r>
              <a:rPr lang="en-US" dirty="0"/>
              <a:t>, we define the </a:t>
            </a:r>
            <a:r>
              <a:rPr lang="en-US" i="1" dirty="0"/>
              <a:t>truth set </a:t>
            </a:r>
            <a:r>
              <a:rPr lang="en-US" dirty="0"/>
              <a:t>of </a:t>
            </a:r>
            <a:r>
              <a:rPr lang="en-US" i="1" dirty="0"/>
              <a:t>P</a:t>
            </a:r>
            <a:r>
              <a:rPr lang="en-US" dirty="0"/>
              <a:t> to be the set of elements in </a:t>
            </a:r>
            <a:r>
              <a:rPr lang="en-US" i="1" dirty="0"/>
              <a:t>D</a:t>
            </a:r>
            <a:r>
              <a:rPr lang="en-US" dirty="0"/>
              <a:t> for which </a:t>
            </a:r>
            <a:r>
              <a:rPr lang="en-US" i="1" dirty="0"/>
              <a:t>P</a:t>
            </a:r>
            <a:r>
              <a:rPr lang="en-US" dirty="0"/>
              <a:t>(</a:t>
            </a:r>
            <a:r>
              <a:rPr lang="en-US" i="1" dirty="0"/>
              <a:t>x</a:t>
            </a:r>
            <a:r>
              <a:rPr lang="en-US" dirty="0"/>
              <a:t>) is true. The truth set of </a:t>
            </a:r>
            <a:r>
              <a:rPr lang="en-US" i="1" dirty="0"/>
              <a:t>P</a:t>
            </a:r>
            <a:r>
              <a:rPr lang="en-US" dirty="0"/>
              <a:t>(x) is denoted by </a:t>
            </a:r>
            <a:endParaRPr lang="en-US" dirty="0"/>
          </a:p>
          <a:p>
            <a:endParaRPr lang="en-US" dirty="0"/>
          </a:p>
          <a:p>
            <a:endParaRPr lang="en-US" dirty="0"/>
          </a:p>
          <a:p>
            <a:r>
              <a:rPr lang="en-US" b="1" dirty="0"/>
              <a:t>Example</a:t>
            </a:r>
            <a:r>
              <a:rPr lang="en-US" dirty="0"/>
              <a:t>: The truth set of </a:t>
            </a:r>
            <a:r>
              <a:rPr lang="en-US" i="1" dirty="0"/>
              <a:t>P</a:t>
            </a:r>
            <a:r>
              <a:rPr lang="en-US" dirty="0"/>
              <a:t>(</a:t>
            </a:r>
            <a:r>
              <a:rPr lang="en-US" i="1" dirty="0"/>
              <a:t>x</a:t>
            </a:r>
            <a:r>
              <a:rPr lang="en-US" dirty="0"/>
              <a:t>) where the domain is the integers and </a:t>
            </a:r>
            <a:r>
              <a:rPr lang="en-US" i="1" dirty="0"/>
              <a:t>P</a:t>
            </a:r>
            <a:r>
              <a:rPr lang="en-US" dirty="0"/>
              <a:t>(</a:t>
            </a:r>
            <a:r>
              <a:rPr lang="en-US" i="1" dirty="0"/>
              <a:t>x</a:t>
            </a:r>
            <a:r>
              <a:rPr lang="en-US" dirty="0"/>
              <a:t>) is “|</a:t>
            </a:r>
            <a:r>
              <a:rPr lang="en-US" i="1" dirty="0"/>
              <a:t>x</a:t>
            </a:r>
            <a:r>
              <a:rPr lang="en-US" dirty="0"/>
              <a:t>| = </a:t>
            </a:r>
            <a:r>
              <a:rPr lang="en-US" dirty="0">
                <a:latin typeface="Cambria Math" panose="02040503050406030204" pitchFamily="18" charset="0"/>
                <a:ea typeface="Cambria Math" panose="02040503050406030204" pitchFamily="18" charset="0"/>
              </a:rPr>
              <a:t>1</a:t>
            </a:r>
            <a:r>
              <a:rPr lang="en-US" dirty="0"/>
              <a:t>” is the set </a:t>
            </a:r>
            <a:r>
              <a:rPr lang="en-US" dirty="0">
                <a:latin typeface="Cambria Math" panose="02040503050406030204" pitchFamily="18" charset="0"/>
                <a:ea typeface="Cambria Math" panose="02040503050406030204" pitchFamily="18" charset="0"/>
              </a:rPr>
              <a:t>{-1,1}</a:t>
            </a:r>
            <a:endParaRPr lang="en-US" dirty="0">
              <a:latin typeface="Cambria Math" panose="02040503050406030204" pitchFamily="18" charset="0"/>
              <a:ea typeface="Cambria Math" panose="02040503050406030204" pitchFamily="18" charset="0"/>
            </a:endParaRPr>
          </a:p>
        </p:txBody>
      </p:sp>
      <p:pic>
        <p:nvPicPr>
          <p:cNvPr id="4" name="Picture 3" descr="addin_tmp.png"/>
          <p:cNvPicPr>
            <a:picLocks noChangeAspect="1"/>
          </p:cNvPicPr>
          <p:nvPr>
            <p:custDataLst>
              <p:tags r:id="rId1"/>
            </p:custDataLst>
          </p:nvPr>
        </p:nvPicPr>
        <p:blipFill>
          <a:blip r:embed="rId2" cstate="print"/>
          <a:stretch>
            <a:fillRect/>
          </a:stretch>
        </p:blipFill>
        <p:spPr>
          <a:xfrm>
            <a:off x="2971800" y="3505200"/>
            <a:ext cx="2248853" cy="3829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lstStyle/>
          <a:p>
            <a:r>
              <a:rPr lang="en-IN" dirty="0"/>
              <a:t>Example</a:t>
            </a:r>
            <a:endParaRPr lang="en-IN" dirty="0"/>
          </a:p>
        </p:txBody>
      </p:sp>
      <p:pic>
        <p:nvPicPr>
          <p:cNvPr id="4" name="Picture 3"/>
          <p:cNvPicPr>
            <a:picLocks noChangeAspect="1"/>
          </p:cNvPicPr>
          <p:nvPr/>
        </p:nvPicPr>
        <p:blipFill>
          <a:blip r:embed="rId1"/>
          <a:stretch>
            <a:fillRect/>
          </a:stretch>
        </p:blipFill>
        <p:spPr>
          <a:xfrm>
            <a:off x="10883" y="2133600"/>
            <a:ext cx="9144000" cy="697196"/>
          </a:xfrm>
          <a:prstGeom prst="rect">
            <a:avLst/>
          </a:prstGeom>
        </p:spPr>
      </p:pic>
      <p:pic>
        <p:nvPicPr>
          <p:cNvPr id="5" name="Picture 4"/>
          <p:cNvPicPr>
            <a:picLocks noChangeAspect="1"/>
          </p:cNvPicPr>
          <p:nvPr/>
        </p:nvPicPr>
        <p:blipFill>
          <a:blip r:embed="rId2"/>
          <a:stretch>
            <a:fillRect/>
          </a:stretch>
        </p:blipFill>
        <p:spPr>
          <a:xfrm>
            <a:off x="0" y="2963007"/>
            <a:ext cx="9144000" cy="931985"/>
          </a:xfrm>
          <a:prstGeom prst="rect">
            <a:avLst/>
          </a:prstGeom>
        </p:spPr>
      </p:pic>
      <p:pic>
        <p:nvPicPr>
          <p:cNvPr id="6" name="Picture 5"/>
          <p:cNvPicPr>
            <a:picLocks noChangeAspect="1"/>
          </p:cNvPicPr>
          <p:nvPr/>
        </p:nvPicPr>
        <p:blipFill>
          <a:blip r:embed="rId3"/>
          <a:stretch>
            <a:fillRect/>
          </a:stretch>
        </p:blipFill>
        <p:spPr>
          <a:xfrm>
            <a:off x="10883" y="4191000"/>
            <a:ext cx="9144000" cy="680936"/>
          </a:xfrm>
          <a:prstGeom prst="rect">
            <a:avLst/>
          </a:prstGeom>
        </p:spPr>
      </p:pic>
      <p:pic>
        <p:nvPicPr>
          <p:cNvPr id="7" name="Picture 6"/>
          <p:cNvPicPr>
            <a:picLocks noChangeAspect="1"/>
          </p:cNvPicPr>
          <p:nvPr/>
        </p:nvPicPr>
        <p:blipFill>
          <a:blip r:embed="rId4"/>
          <a:stretch>
            <a:fillRect/>
          </a:stretch>
        </p:blipFill>
        <p:spPr>
          <a:xfrm>
            <a:off x="0" y="5142067"/>
            <a:ext cx="9144000" cy="10900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 Operations</a:t>
            </a:r>
            <a:endParaRPr lang="en-US" dirty="0"/>
          </a:p>
        </p:txBody>
      </p:sp>
      <p:sp>
        <p:nvSpPr>
          <p:cNvPr id="3" name="Subtitle 2"/>
          <p:cNvSpPr>
            <a:spLocks noGrp="1"/>
          </p:cNvSpPr>
          <p:nvPr>
            <p:ph type="subTitle" idx="1"/>
          </p:nvPr>
        </p:nvSpPr>
        <p:spPr/>
        <p:txBody>
          <a:bodyPr/>
          <a:lstStyle/>
          <a:p>
            <a:r>
              <a:rPr lang="en-US" dirty="0"/>
              <a:t>Section 2.2</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endParaRPr lang="en-US" dirty="0"/>
          </a:p>
        </p:txBody>
      </p:sp>
      <p:sp>
        <p:nvSpPr>
          <p:cNvPr id="3" name="Content Placeholder 2"/>
          <p:cNvSpPr>
            <a:spLocks noGrp="1"/>
          </p:cNvSpPr>
          <p:nvPr>
            <p:ph idx="1"/>
          </p:nvPr>
        </p:nvSpPr>
        <p:spPr/>
        <p:txBody>
          <a:bodyPr>
            <a:normAutofit/>
          </a:bodyPr>
          <a:lstStyle/>
          <a:p>
            <a:r>
              <a:rPr lang="en-US" dirty="0"/>
              <a:t>Set Operations</a:t>
            </a:r>
            <a:endParaRPr lang="en-US" dirty="0"/>
          </a:p>
          <a:p>
            <a:pPr lvl="1"/>
            <a:r>
              <a:rPr lang="en-US" dirty="0"/>
              <a:t>Union</a:t>
            </a:r>
            <a:endParaRPr lang="en-US" dirty="0"/>
          </a:p>
          <a:p>
            <a:pPr lvl="1"/>
            <a:r>
              <a:rPr lang="en-US" dirty="0"/>
              <a:t>Intersection</a:t>
            </a:r>
            <a:endParaRPr lang="en-US" dirty="0"/>
          </a:p>
          <a:p>
            <a:pPr lvl="1"/>
            <a:r>
              <a:rPr lang="en-US" dirty="0"/>
              <a:t>Complementation</a:t>
            </a:r>
            <a:endParaRPr lang="en-US" dirty="0"/>
          </a:p>
          <a:p>
            <a:pPr lvl="1"/>
            <a:r>
              <a:rPr lang="en-US" dirty="0"/>
              <a:t>Difference</a:t>
            </a:r>
            <a:endParaRPr lang="en-US" dirty="0"/>
          </a:p>
          <a:p>
            <a:r>
              <a:rPr lang="en-US" dirty="0"/>
              <a:t>More on Set Cardinality</a:t>
            </a:r>
            <a:endParaRPr lang="en-US" dirty="0"/>
          </a:p>
          <a:p>
            <a:r>
              <a:rPr lang="en-US" dirty="0"/>
              <a:t>Set Identities</a:t>
            </a:r>
            <a:endParaRPr lang="en-US" dirty="0"/>
          </a:p>
          <a:p>
            <a:r>
              <a:rPr lang="en-US" dirty="0"/>
              <a:t>Proving Identities</a:t>
            </a:r>
            <a:endParaRPr lang="en-US" dirty="0"/>
          </a:p>
          <a:p>
            <a:r>
              <a:rPr lang="en-US" dirty="0"/>
              <a:t>Membership Tables</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Algebra</a:t>
            </a:r>
            <a:endParaRPr lang="en-US" dirty="0"/>
          </a:p>
        </p:txBody>
      </p:sp>
      <p:sp>
        <p:nvSpPr>
          <p:cNvPr id="3" name="Content Placeholder 2"/>
          <p:cNvSpPr>
            <a:spLocks noGrp="1"/>
          </p:cNvSpPr>
          <p:nvPr>
            <p:ph idx="1"/>
          </p:nvPr>
        </p:nvSpPr>
        <p:spPr/>
        <p:txBody>
          <a:bodyPr>
            <a:normAutofit/>
          </a:bodyPr>
          <a:lstStyle/>
          <a:p>
            <a:r>
              <a:rPr lang="en-US" dirty="0"/>
              <a:t>Propositional calculus and set theory are both instances of an algebraic system called a </a:t>
            </a:r>
            <a:r>
              <a:rPr lang="en-US" i="1" dirty="0"/>
              <a:t>Boolean Algebra</a:t>
            </a:r>
            <a:r>
              <a:rPr lang="en-US" dirty="0"/>
              <a:t>. </a:t>
            </a:r>
            <a:endParaRPr lang="en-US" dirty="0"/>
          </a:p>
          <a:p>
            <a:r>
              <a:rPr lang="en-US" dirty="0"/>
              <a:t>The operators in set theory are analogous to the corresponding operator in propositional calculus.</a:t>
            </a:r>
            <a:endParaRPr lang="en-US" dirty="0"/>
          </a:p>
          <a:p>
            <a:r>
              <a:rPr lang="en-US" dirty="0"/>
              <a:t>As always there must be a universal set  </a:t>
            </a:r>
            <a:r>
              <a:rPr lang="en-US" i="1" dirty="0"/>
              <a:t>U</a:t>
            </a:r>
            <a:r>
              <a:rPr lang="en-US" dirty="0"/>
              <a:t>. All sets are assumed to be subsets of </a:t>
            </a:r>
            <a:r>
              <a:rPr lang="en-US" i="1" dirty="0"/>
              <a:t>U</a:t>
            </a:r>
            <a:r>
              <a:rPr lang="en-US" dirty="0"/>
              <a:t>.</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Union</a:t>
            </a:r>
            <a:endParaRPr lang="en-US" dirty="0"/>
          </a:p>
        </p:txBody>
      </p:sp>
      <p:sp>
        <p:nvSpPr>
          <p:cNvPr id="3" name="Content Placeholder 2"/>
          <p:cNvSpPr>
            <a:spLocks noGrp="1"/>
          </p:cNvSpPr>
          <p:nvPr>
            <p:ph idx="1"/>
          </p:nvPr>
        </p:nvSpPr>
        <p:spPr/>
        <p:txBody>
          <a:bodyPr>
            <a:normAutofit/>
          </a:bodyPr>
          <a:lstStyle/>
          <a:p>
            <a:r>
              <a:rPr lang="en-US" b="1" dirty="0"/>
              <a:t>Definition</a:t>
            </a:r>
            <a:r>
              <a:rPr lang="en-US" dirty="0"/>
              <a:t>: Let </a:t>
            </a:r>
            <a:r>
              <a:rPr lang="en-US" i="1" dirty="0"/>
              <a:t>A</a:t>
            </a:r>
            <a:r>
              <a:rPr lang="en-US" dirty="0"/>
              <a:t> and </a:t>
            </a:r>
            <a:r>
              <a:rPr lang="en-US" i="1" dirty="0"/>
              <a:t>B</a:t>
            </a:r>
            <a:r>
              <a:rPr lang="en-US" dirty="0"/>
              <a:t> be sets. The </a:t>
            </a:r>
            <a:r>
              <a:rPr lang="en-US" i="1" dirty="0"/>
              <a:t>union</a:t>
            </a:r>
            <a:r>
              <a:rPr lang="en-US" dirty="0"/>
              <a:t> of the sets </a:t>
            </a:r>
            <a:r>
              <a:rPr lang="en-US" i="1" dirty="0"/>
              <a:t>A</a:t>
            </a:r>
            <a:r>
              <a:rPr lang="en-US" dirty="0"/>
              <a:t> and </a:t>
            </a:r>
            <a:r>
              <a:rPr lang="en-US" i="1" dirty="0"/>
              <a:t>B</a:t>
            </a:r>
            <a:r>
              <a:rPr lang="en-US" dirty="0"/>
              <a:t>, denoted by </a:t>
            </a:r>
            <a:r>
              <a:rPr lang="en-US" i="1" dirty="0">
                <a:ea typeface="Cambria Math" panose="02040503050406030204" pitchFamily="18" charset="0"/>
              </a:rPr>
              <a:t>A</a:t>
            </a:r>
            <a:r>
              <a:rPr lang="en-US" b="1"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 </a:t>
            </a:r>
            <a:r>
              <a:rPr lang="en-US" i="1" dirty="0">
                <a:ea typeface="Cambria Math" panose="02040503050406030204"/>
              </a:rPr>
              <a:t>B,</a:t>
            </a:r>
            <a:r>
              <a:rPr lang="en-US" i="1" dirty="0"/>
              <a:t> </a:t>
            </a:r>
            <a:r>
              <a:rPr lang="en-US" dirty="0"/>
              <a:t> is the set:</a:t>
            </a:r>
            <a:endParaRPr lang="en-US" dirty="0"/>
          </a:p>
          <a:p>
            <a:pPr>
              <a:buNone/>
            </a:pPr>
            <a:endParaRPr lang="en-US" dirty="0"/>
          </a:p>
          <a:p>
            <a:pPr>
              <a:buNone/>
            </a:pPr>
            <a:endParaRPr lang="en-US" dirty="0"/>
          </a:p>
          <a:p>
            <a:r>
              <a:rPr lang="en-US" b="1" dirty="0"/>
              <a:t>Example</a:t>
            </a:r>
            <a:r>
              <a:rPr lang="en-US" dirty="0"/>
              <a:t>: What is   {</a:t>
            </a:r>
            <a:r>
              <a:rPr lang="en-US" dirty="0">
                <a:latin typeface="Cambria Math" panose="02040503050406030204" pitchFamily="18" charset="0"/>
                <a:ea typeface="Cambria Math" panose="02040503050406030204" pitchFamily="18" charset="0"/>
              </a:rPr>
              <a:t>1,2,3} </a:t>
            </a:r>
            <a:r>
              <a:rPr lang="en-US" dirty="0"/>
              <a:t> </a:t>
            </a:r>
            <a:r>
              <a:rPr lang="en-US" dirty="0">
                <a:latin typeface="Cambria Math" panose="02040503050406030204"/>
                <a:ea typeface="Cambria Math" panose="02040503050406030204"/>
              </a:rPr>
              <a:t>∪ {3, 4, 5}</a:t>
            </a:r>
            <a:r>
              <a:rPr lang="en-US" dirty="0"/>
              <a:t>?</a:t>
            </a:r>
            <a:endParaRPr lang="en-US" dirty="0"/>
          </a:p>
          <a:p>
            <a:pPr>
              <a:buNone/>
            </a:pPr>
            <a:endParaRPr lang="en-US" dirty="0"/>
          </a:p>
          <a:p>
            <a:pPr>
              <a:buNone/>
            </a:pPr>
            <a:r>
              <a:rPr lang="en-US" dirty="0"/>
              <a:t>               </a:t>
            </a:r>
            <a:r>
              <a:rPr lang="en-US" b="1" dirty="0"/>
              <a:t>Solution</a:t>
            </a:r>
            <a:r>
              <a:rPr lang="en-US" dirty="0"/>
              <a:t>: {</a:t>
            </a:r>
            <a:r>
              <a:rPr lang="en-US" dirty="0">
                <a:latin typeface="Cambria Math" panose="02040503050406030204" pitchFamily="18" charset="0"/>
                <a:ea typeface="Cambria Math" panose="02040503050406030204" pitchFamily="18" charset="0"/>
              </a:rPr>
              <a:t>1,2,3,4,5}</a:t>
            </a:r>
            <a:endParaRPr lang="en-US" dirty="0"/>
          </a:p>
          <a:p>
            <a:pPr>
              <a:buNone/>
            </a:pPr>
            <a:r>
              <a:rPr lang="en-US" dirty="0"/>
              <a:t>             </a:t>
            </a:r>
            <a:r>
              <a:rPr lang="en-US" sz="2400" dirty="0"/>
              <a:t>                                   </a:t>
            </a:r>
            <a:endParaRPr lang="en-US" dirty="0"/>
          </a:p>
          <a:p>
            <a:pPr>
              <a:buNone/>
            </a:pPr>
            <a:r>
              <a:rPr lang="en-US" dirty="0"/>
              <a:t>   </a:t>
            </a:r>
            <a:endParaRPr lang="en-US" dirty="0"/>
          </a:p>
        </p:txBody>
      </p:sp>
      <p:pic>
        <p:nvPicPr>
          <p:cNvPr id="5" name="Picture 4" descr="addin_tmp.png"/>
          <p:cNvPicPr>
            <a:picLocks noChangeAspect="1"/>
          </p:cNvPicPr>
          <p:nvPr>
            <p:custDataLst>
              <p:tags r:id="rId1"/>
            </p:custDataLst>
          </p:nvPr>
        </p:nvPicPr>
        <p:blipFill>
          <a:blip r:embed="rId2" cstate="print"/>
          <a:stretch>
            <a:fillRect/>
          </a:stretch>
        </p:blipFill>
        <p:spPr>
          <a:xfrm>
            <a:off x="2362200" y="2971800"/>
            <a:ext cx="3026093" cy="382905"/>
          </a:xfrm>
          <a:prstGeom prst="rect">
            <a:avLst/>
          </a:prstGeom>
        </p:spPr>
      </p:pic>
      <p:grpSp>
        <p:nvGrpSpPr>
          <p:cNvPr id="21" name="Group 20"/>
          <p:cNvGrpSpPr/>
          <p:nvPr/>
        </p:nvGrpSpPr>
        <p:grpSpPr>
          <a:xfrm>
            <a:off x="5562600" y="4724400"/>
            <a:ext cx="3429000" cy="1447800"/>
            <a:chOff x="5562600" y="4724400"/>
            <a:chExt cx="3429000" cy="1447800"/>
          </a:xfrm>
        </p:grpSpPr>
        <p:sp>
          <p:nvSpPr>
            <p:cNvPr id="11" name="TextBox 10"/>
            <p:cNvSpPr txBox="1"/>
            <p:nvPr/>
          </p:nvSpPr>
          <p:spPr>
            <a:xfrm>
              <a:off x="8153400" y="4800600"/>
              <a:ext cx="838200" cy="369332"/>
            </a:xfrm>
            <a:prstGeom prst="rect">
              <a:avLst/>
            </a:prstGeom>
            <a:noFill/>
          </p:spPr>
          <p:txBody>
            <a:bodyPr wrap="square" rtlCol="0">
              <a:spAutoFit/>
            </a:bodyPr>
            <a:lstStyle/>
            <a:p>
              <a:r>
                <a:rPr lang="en-US" i="1" dirty="0"/>
                <a:t>U</a:t>
              </a:r>
              <a:endParaRPr lang="en-US" i="1" dirty="0"/>
            </a:p>
          </p:txBody>
        </p:sp>
        <p:grpSp>
          <p:nvGrpSpPr>
            <p:cNvPr id="20" name="Group 19"/>
            <p:cNvGrpSpPr/>
            <p:nvPr/>
          </p:nvGrpSpPr>
          <p:grpSpPr>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p:cNvSpPr txBox="1"/>
            <p:nvPr/>
          </p:nvSpPr>
          <p:spPr>
            <a:xfrm>
              <a:off x="6248400" y="5181600"/>
              <a:ext cx="381000" cy="369332"/>
            </a:xfrm>
            <a:prstGeom prst="rect">
              <a:avLst/>
            </a:prstGeom>
            <a:noFill/>
          </p:spPr>
          <p:txBody>
            <a:bodyPr wrap="square" rtlCol="0">
              <a:spAutoFit/>
            </a:bodyPr>
            <a:lstStyle/>
            <a:p>
              <a:r>
                <a:rPr lang="en-US" i="1" dirty="0"/>
                <a:t>A</a:t>
              </a:r>
              <a:endParaRPr lang="en-US" i="1" dirty="0"/>
            </a:p>
          </p:txBody>
        </p:sp>
        <p:sp>
          <p:nvSpPr>
            <p:cNvPr id="18" name="TextBox 17"/>
            <p:cNvSpPr txBox="1"/>
            <p:nvPr/>
          </p:nvSpPr>
          <p:spPr>
            <a:xfrm>
              <a:off x="7467600" y="5257800"/>
              <a:ext cx="381000" cy="369332"/>
            </a:xfrm>
            <a:prstGeom prst="rect">
              <a:avLst/>
            </a:prstGeom>
            <a:noFill/>
          </p:spPr>
          <p:txBody>
            <a:bodyPr wrap="square" rtlCol="0">
              <a:spAutoFit/>
            </a:bodyPr>
            <a:lstStyle/>
            <a:p>
              <a:r>
                <a:rPr lang="en-US" i="1" dirty="0"/>
                <a:t>B</a:t>
              </a:r>
              <a:endParaRPr lang="en-US" i="1" dirty="0"/>
            </a:p>
          </p:txBody>
        </p:sp>
      </p:grpSp>
      <p:sp>
        <p:nvSpPr>
          <p:cNvPr id="15" name="TextBox 14"/>
          <p:cNvSpPr txBox="1"/>
          <p:nvPr/>
        </p:nvSpPr>
        <p:spPr>
          <a:xfrm>
            <a:off x="5715000" y="4267200"/>
            <a:ext cx="2743200" cy="369332"/>
          </a:xfrm>
          <a:prstGeom prst="rect">
            <a:avLst/>
          </a:prstGeom>
          <a:noFill/>
        </p:spPr>
        <p:txBody>
          <a:bodyPr wrap="square" rtlCol="0">
            <a:spAutoFit/>
          </a:bodyPr>
          <a:lstStyle/>
          <a:p>
            <a:r>
              <a:rPr lang="en-US" dirty="0"/>
              <a:t>Venn Diagram for </a:t>
            </a:r>
            <a:r>
              <a:rPr lang="en-US" i="1" dirty="0"/>
              <a:t>A</a:t>
            </a:r>
            <a:r>
              <a:rPr lang="en-US" dirty="0">
                <a:latin typeface="Cambria Math" panose="02040503050406030204"/>
                <a:ea typeface="Cambria Math" panose="02040503050406030204"/>
              </a:rPr>
              <a:t> ∪ </a:t>
            </a:r>
            <a:r>
              <a:rPr lang="en-US" i="1" dirty="0">
                <a:latin typeface="Cambria Math" panose="02040503050406030204"/>
                <a:ea typeface="Cambria Math" panose="02040503050406030204"/>
              </a:rPr>
              <a:t>B</a:t>
            </a:r>
            <a:r>
              <a:rPr lang="en-US" dirty="0"/>
              <a:t>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a:t>
            </a:r>
            <a:endParaRPr lang="en-US" dirty="0"/>
          </a:p>
        </p:txBody>
      </p:sp>
      <p:sp>
        <p:nvSpPr>
          <p:cNvPr id="3" name="Content Placeholder 2"/>
          <p:cNvSpPr>
            <a:spLocks noGrp="1"/>
          </p:cNvSpPr>
          <p:nvPr>
            <p:ph idx="1"/>
          </p:nvPr>
        </p:nvSpPr>
        <p:spPr>
          <a:ln>
            <a:noFill/>
          </a:ln>
        </p:spPr>
        <p:txBody>
          <a:bodyPr>
            <a:normAutofit lnSpcReduction="10000"/>
          </a:bodyPr>
          <a:lstStyle/>
          <a:p>
            <a:r>
              <a:rPr lang="en-US" b="1" dirty="0"/>
              <a:t>Definition</a:t>
            </a:r>
            <a:r>
              <a:rPr lang="en-US" dirty="0"/>
              <a:t>:  The </a:t>
            </a:r>
            <a:r>
              <a:rPr lang="en-US" i="1" dirty="0"/>
              <a:t>intersection</a:t>
            </a:r>
            <a:r>
              <a:rPr lang="en-US" dirty="0"/>
              <a:t> of sets </a:t>
            </a:r>
            <a:r>
              <a:rPr lang="en-US" i="1" dirty="0"/>
              <a:t>A</a:t>
            </a:r>
            <a:r>
              <a:rPr lang="en-US" dirty="0"/>
              <a:t> and </a:t>
            </a:r>
            <a:r>
              <a:rPr lang="en-US" i="1" dirty="0"/>
              <a:t>B</a:t>
            </a:r>
            <a:r>
              <a:rPr lang="en-US" dirty="0"/>
              <a:t>, denoted by   </a:t>
            </a:r>
            <a:r>
              <a:rPr lang="en-US" i="1" dirty="0">
                <a:ea typeface="Cambria Math" panose="02040503050406030204" pitchFamily="18" charset="0"/>
              </a:rPr>
              <a:t>A </a:t>
            </a:r>
            <a:r>
              <a:rPr lang="en-US" dirty="0">
                <a:latin typeface="Cambria Math" panose="02040503050406030204"/>
                <a:ea typeface="Cambria Math" panose="02040503050406030204"/>
              </a:rPr>
              <a:t>∩ </a:t>
            </a:r>
            <a:r>
              <a:rPr lang="en-US" i="1" dirty="0">
                <a:ea typeface="Cambria Math" panose="02040503050406030204"/>
              </a:rPr>
              <a:t>B,</a:t>
            </a:r>
            <a:r>
              <a:rPr lang="en-US" dirty="0"/>
              <a:t>  is</a:t>
            </a:r>
            <a:endParaRPr lang="en-US" dirty="0"/>
          </a:p>
          <a:p>
            <a:endParaRPr lang="en-US" dirty="0"/>
          </a:p>
          <a:p>
            <a:r>
              <a:rPr lang="en-US" dirty="0"/>
              <a:t>Note if the intersection is empty, then </a:t>
            </a:r>
            <a:r>
              <a:rPr lang="en-US" i="1" dirty="0"/>
              <a:t>A</a:t>
            </a:r>
            <a:r>
              <a:rPr lang="en-US" b="1" dirty="0"/>
              <a:t> </a:t>
            </a:r>
            <a:r>
              <a:rPr lang="en-US" dirty="0"/>
              <a:t>and </a:t>
            </a:r>
            <a:r>
              <a:rPr lang="en-US" i="1" dirty="0"/>
              <a:t>B</a:t>
            </a:r>
            <a:r>
              <a:rPr lang="en-US" dirty="0"/>
              <a:t> are said to be </a:t>
            </a:r>
            <a:r>
              <a:rPr lang="en-US" i="1" dirty="0"/>
              <a:t>disjoint</a:t>
            </a:r>
            <a:r>
              <a:rPr lang="en-US" dirty="0"/>
              <a:t>.</a:t>
            </a:r>
            <a:endParaRPr lang="en-US" dirty="0"/>
          </a:p>
          <a:p>
            <a:r>
              <a:rPr lang="en-US" b="1" dirty="0"/>
              <a:t>Example</a:t>
            </a:r>
            <a:r>
              <a:rPr lang="en-US" dirty="0"/>
              <a:t>: What is?  </a:t>
            </a:r>
            <a:r>
              <a:rPr lang="en-US" dirty="0">
                <a:latin typeface="Cambria Math" panose="02040503050406030204" pitchFamily="18" charset="0"/>
                <a:ea typeface="Cambria Math" panose="02040503050406030204" pitchFamily="18" charset="0"/>
              </a:rPr>
              <a:t>{1,2,3} ∩ {3,4,5} ? </a:t>
            </a:r>
            <a:endParaRPr lang="en-US"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a:t>
            </a:r>
            <a:r>
              <a:rPr lang="en-US" b="1" dirty="0">
                <a:latin typeface="Cambria Math" panose="02040503050406030204" pitchFamily="18" charset="0"/>
                <a:ea typeface="Cambria Math" panose="02040503050406030204" pitchFamily="18" charset="0"/>
              </a:rPr>
              <a:t>Solution</a:t>
            </a:r>
            <a:r>
              <a:rPr lang="en-US" dirty="0">
                <a:latin typeface="Cambria Math" panose="02040503050406030204" pitchFamily="18" charset="0"/>
                <a:ea typeface="Cambria Math" panose="02040503050406030204" pitchFamily="18" charset="0"/>
              </a:rPr>
              <a:t>:   {3}</a:t>
            </a:r>
            <a:endParaRPr lang="en-US" dirty="0">
              <a:latin typeface="Cambria Math" panose="02040503050406030204" pitchFamily="18" charset="0"/>
              <a:ea typeface="Cambria Math" panose="02040503050406030204" pitchFamily="18" charset="0"/>
            </a:endParaRPr>
          </a:p>
          <a:p>
            <a:r>
              <a:rPr lang="en-US" b="1" dirty="0" err="1"/>
              <a:t>Example:</a:t>
            </a:r>
            <a:r>
              <a:rPr lang="en-US" dirty="0" err="1"/>
              <a:t>What</a:t>
            </a:r>
            <a:r>
              <a:rPr lang="en-US" dirty="0"/>
              <a:t> is?  </a:t>
            </a:r>
            <a:endParaRPr lang="en-US" dirty="0"/>
          </a:p>
          <a:p>
            <a:pPr>
              <a:buNone/>
            </a:pPr>
            <a:r>
              <a:rPr lang="en-US" dirty="0">
                <a:latin typeface="Cambria Math" panose="02040503050406030204" pitchFamily="18" charset="0"/>
                <a:ea typeface="Cambria Math" panose="02040503050406030204" pitchFamily="18" charset="0"/>
              </a:rPr>
              <a:t>                {1,2,3} ∩ {4,5,6} ?    </a:t>
            </a:r>
            <a:endParaRPr lang="en-US"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a:t>
            </a:r>
            <a:r>
              <a:rPr lang="en-US" b="1" dirty="0">
                <a:latin typeface="Cambria Math" panose="02040503050406030204" pitchFamily="18" charset="0"/>
                <a:ea typeface="Cambria Math" panose="02040503050406030204" pitchFamily="18" charset="0"/>
              </a:rPr>
              <a:t>Solution</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a:t>
            </a:r>
            <a:endParaRPr lang="en-US" dirty="0">
              <a:latin typeface="Cambria Math" panose="02040503050406030204"/>
              <a:ea typeface="Cambria Math" panose="02040503050406030204"/>
            </a:endParaRPr>
          </a:p>
          <a:p>
            <a:pPr>
              <a:buNone/>
            </a:pPr>
            <a:endParaRPr lang="en-US" dirty="0">
              <a:latin typeface="Cambria Math" panose="02040503050406030204" pitchFamily="18" charset="0"/>
              <a:ea typeface="Cambria Math" panose="02040503050406030204" pitchFamily="18" charset="0"/>
            </a:endParaRPr>
          </a:p>
          <a:p>
            <a:pPr>
              <a:buNone/>
            </a:pPr>
            <a:endParaRPr lang="en-US" dirty="0">
              <a:latin typeface="Cambria Math" panose="02040503050406030204" pitchFamily="18" charset="0"/>
              <a:ea typeface="Cambria Math" panose="02040503050406030204" pitchFamily="18" charset="0"/>
            </a:endParaRPr>
          </a:p>
        </p:txBody>
      </p:sp>
      <p:pic>
        <p:nvPicPr>
          <p:cNvPr id="5" name="Picture 4" descr="addin_tmp.png"/>
          <p:cNvPicPr>
            <a:picLocks noChangeAspect="1"/>
          </p:cNvPicPr>
          <p:nvPr>
            <p:custDataLst>
              <p:tags r:id="rId1"/>
            </p:custDataLst>
          </p:nvPr>
        </p:nvPicPr>
        <p:blipFill>
          <a:blip r:embed="rId2" cstate="print"/>
          <a:stretch>
            <a:fillRect/>
          </a:stretch>
        </p:blipFill>
        <p:spPr>
          <a:xfrm>
            <a:off x="2514600" y="2819400"/>
            <a:ext cx="3026093" cy="382905"/>
          </a:xfrm>
          <a:prstGeom prst="rect">
            <a:avLst/>
          </a:prstGeom>
        </p:spPr>
      </p:pic>
      <p:grpSp>
        <p:nvGrpSpPr>
          <p:cNvPr id="36" name="Group 35"/>
          <p:cNvGrpSpPr/>
          <p:nvPr/>
        </p:nvGrpSpPr>
        <p:grpSpPr>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0"/>
            <p:cNvGrpSpPr/>
            <p:nvPr/>
          </p:nvGrpSpPr>
          <p:grpSpPr>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19"/>
              <p:cNvGrpSpPr/>
              <p:nvPr/>
            </p:nvGrpSpPr>
            <p:grpSpPr>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1"/>
            <p:cNvGrpSpPr/>
            <p:nvPr/>
          </p:nvGrpSpPr>
          <p:grpSpPr>
            <a:xfrm>
              <a:off x="6400800" y="4800600"/>
              <a:ext cx="2743200" cy="826532"/>
              <a:chOff x="6400800" y="4800600"/>
              <a:chExt cx="2743200" cy="826532"/>
            </a:xfrm>
          </p:grpSpPr>
          <p:sp>
            <p:nvSpPr>
              <p:cNvPr id="29" name="TextBox 28"/>
              <p:cNvSpPr txBox="1"/>
              <p:nvPr/>
            </p:nvSpPr>
            <p:spPr>
              <a:xfrm>
                <a:off x="8305800" y="4800600"/>
                <a:ext cx="838200" cy="369332"/>
              </a:xfrm>
              <a:prstGeom prst="rect">
                <a:avLst/>
              </a:prstGeom>
              <a:noFill/>
            </p:spPr>
            <p:txBody>
              <a:bodyPr wrap="square" rtlCol="0">
                <a:spAutoFit/>
              </a:bodyPr>
              <a:lstStyle/>
              <a:p>
                <a:r>
                  <a:rPr lang="en-US" i="1" dirty="0"/>
                  <a:t>U</a:t>
                </a:r>
                <a:endParaRPr lang="en-US" i="1" dirty="0"/>
              </a:p>
            </p:txBody>
          </p:sp>
          <p:sp>
            <p:nvSpPr>
              <p:cNvPr id="30" name="TextBox 29"/>
              <p:cNvSpPr txBox="1"/>
              <p:nvPr/>
            </p:nvSpPr>
            <p:spPr>
              <a:xfrm>
                <a:off x="6400800" y="5181600"/>
                <a:ext cx="381000" cy="369332"/>
              </a:xfrm>
              <a:prstGeom prst="rect">
                <a:avLst/>
              </a:prstGeom>
              <a:noFill/>
            </p:spPr>
            <p:txBody>
              <a:bodyPr wrap="square" rtlCol="0">
                <a:spAutoFit/>
              </a:bodyPr>
              <a:lstStyle/>
              <a:p>
                <a:r>
                  <a:rPr lang="en-US" i="1" dirty="0"/>
                  <a:t>A</a:t>
                </a:r>
                <a:endParaRPr lang="en-US" i="1" dirty="0"/>
              </a:p>
            </p:txBody>
          </p:sp>
          <p:sp>
            <p:nvSpPr>
              <p:cNvPr id="31" name="TextBox 30"/>
              <p:cNvSpPr txBox="1"/>
              <p:nvPr/>
            </p:nvSpPr>
            <p:spPr>
              <a:xfrm>
                <a:off x="7620000" y="5257800"/>
                <a:ext cx="381000" cy="369332"/>
              </a:xfrm>
              <a:prstGeom prst="rect">
                <a:avLst/>
              </a:prstGeom>
              <a:noFill/>
            </p:spPr>
            <p:txBody>
              <a:bodyPr wrap="square" rtlCol="0">
                <a:spAutoFit/>
              </a:bodyPr>
              <a:lstStyle/>
              <a:p>
                <a:r>
                  <a:rPr lang="en-US" i="1" dirty="0"/>
                  <a:t>B</a:t>
                </a:r>
                <a:endParaRPr lang="en-US" i="1" dirty="0"/>
              </a:p>
            </p:txBody>
          </p:sp>
        </p:grpSp>
      </p:grpSp>
      <p:sp>
        <p:nvSpPr>
          <p:cNvPr id="16" name="TextBox 15"/>
          <p:cNvSpPr txBox="1"/>
          <p:nvPr/>
        </p:nvSpPr>
        <p:spPr>
          <a:xfrm>
            <a:off x="6172200" y="4267200"/>
            <a:ext cx="2971800" cy="369332"/>
          </a:xfrm>
          <a:prstGeom prst="rect">
            <a:avLst/>
          </a:prstGeom>
          <a:noFill/>
        </p:spPr>
        <p:txBody>
          <a:bodyPr wrap="square" rtlCol="0">
            <a:spAutoFit/>
          </a:bodyPr>
          <a:lstStyle/>
          <a:p>
            <a:r>
              <a:rPr lang="en-US" dirty="0"/>
              <a:t>Venn Diagram</a:t>
            </a:r>
            <a:r>
              <a:rPr lang="en-US" dirty="0">
                <a:latin typeface="Cambria Math" panose="02040503050406030204"/>
                <a:ea typeface="Cambria Math" panose="02040503050406030204"/>
              </a:rPr>
              <a:t>  for </a:t>
            </a:r>
            <a:r>
              <a:rPr lang="en-US" i="1" dirty="0">
                <a:ea typeface="Cambria Math" panose="02040503050406030204"/>
              </a:rPr>
              <a:t>A</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a:t>
            </a:r>
            <a:r>
              <a:rPr lang="en-US" i="1" dirty="0">
                <a:ea typeface="Cambria Math" panose="02040503050406030204"/>
              </a:rPr>
              <a:t>B</a:t>
            </a:r>
            <a:r>
              <a:rPr lang="en-US" dirty="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endParaRPr lang="en-US" dirty="0"/>
          </a:p>
        </p:txBody>
      </p:sp>
      <p:sp>
        <p:nvSpPr>
          <p:cNvPr id="3" name="Content Placeholder 2"/>
          <p:cNvSpPr>
            <a:spLocks noGrp="1"/>
          </p:cNvSpPr>
          <p:nvPr>
            <p:ph idx="1"/>
          </p:nvPr>
        </p:nvSpPr>
        <p:spPr/>
        <p:txBody>
          <a:bodyPr>
            <a:normAutofit lnSpcReduction="10000"/>
          </a:bodyPr>
          <a:lstStyle/>
          <a:p>
            <a:r>
              <a:rPr lang="en-US" dirty="0"/>
              <a:t>Definition of sets</a:t>
            </a:r>
            <a:endParaRPr lang="en-US" dirty="0"/>
          </a:p>
          <a:p>
            <a:r>
              <a:rPr lang="en-US" dirty="0"/>
              <a:t>Describing Sets</a:t>
            </a:r>
            <a:endParaRPr lang="en-US" dirty="0"/>
          </a:p>
          <a:p>
            <a:pPr lvl="1"/>
            <a:r>
              <a:rPr lang="en-US" dirty="0"/>
              <a:t>Roster Method</a:t>
            </a:r>
            <a:endParaRPr lang="en-US" dirty="0"/>
          </a:p>
          <a:p>
            <a:pPr lvl="1"/>
            <a:r>
              <a:rPr lang="en-US" dirty="0"/>
              <a:t>Set-Builder Notation</a:t>
            </a:r>
            <a:endParaRPr lang="en-US" dirty="0"/>
          </a:p>
          <a:p>
            <a:r>
              <a:rPr lang="en-US" dirty="0"/>
              <a:t>Some Important Sets in Mathematics</a:t>
            </a:r>
            <a:endParaRPr lang="en-US" dirty="0"/>
          </a:p>
          <a:p>
            <a:r>
              <a:rPr lang="en-US" dirty="0"/>
              <a:t>Empty Set and Universal Set</a:t>
            </a:r>
            <a:endParaRPr lang="en-US" dirty="0"/>
          </a:p>
          <a:p>
            <a:r>
              <a:rPr lang="en-US" dirty="0"/>
              <a:t>Subsets and Set Equality</a:t>
            </a:r>
            <a:endParaRPr lang="en-US" dirty="0"/>
          </a:p>
          <a:p>
            <a:r>
              <a:rPr lang="en-US" dirty="0"/>
              <a:t>Cardinality of Sets</a:t>
            </a:r>
            <a:endParaRPr lang="en-US" dirty="0"/>
          </a:p>
          <a:p>
            <a:r>
              <a:rPr lang="en-US" dirty="0" err="1"/>
              <a:t>Tuples</a:t>
            </a:r>
            <a:endParaRPr lang="en-US" dirty="0"/>
          </a:p>
          <a:p>
            <a:r>
              <a:rPr lang="en-US" dirty="0"/>
              <a:t>Cartesian Product</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Complement</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is a set, then the complement of the </a:t>
            </a:r>
            <a:r>
              <a:rPr lang="en-US" i="1" dirty="0"/>
              <a:t>A</a:t>
            </a:r>
            <a:r>
              <a:rPr lang="en-US" b="1" dirty="0"/>
              <a:t> </a:t>
            </a:r>
            <a:r>
              <a:rPr lang="en-US" dirty="0"/>
              <a:t>(with respect to </a:t>
            </a:r>
            <a:r>
              <a:rPr lang="en-US" i="1" dirty="0">
                <a:ea typeface="Cambria Math" panose="02040503050406030204" pitchFamily="18" charset="0"/>
              </a:rPr>
              <a:t>U</a:t>
            </a:r>
            <a:r>
              <a:rPr lang="en-US" dirty="0"/>
              <a:t>), denoted by </a:t>
            </a:r>
            <a:r>
              <a:rPr lang="en-US" i="1" dirty="0"/>
              <a:t>Ā</a:t>
            </a:r>
            <a:r>
              <a:rPr lang="en-US" dirty="0"/>
              <a:t> is the set  </a:t>
            </a:r>
            <a:r>
              <a:rPr lang="en-US" i="1" dirty="0">
                <a:ea typeface="Cambria Math" panose="02040503050406030204" pitchFamily="18" charset="0"/>
              </a:rPr>
              <a:t>U</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A</a:t>
            </a:r>
            <a:endParaRPr lang="en-US" i="1" dirty="0">
              <a:ea typeface="Cambria Math" panose="02040503050406030204" pitchFamily="18" charset="0"/>
            </a:endParaRPr>
          </a:p>
          <a:p>
            <a:pPr>
              <a:buNone/>
            </a:pPr>
            <a:r>
              <a:rPr lang="en-US" dirty="0"/>
              <a:t>                       </a:t>
            </a:r>
            <a:r>
              <a:rPr lang="en-US" i="1" dirty="0">
                <a:ea typeface="Cambria Math" panose="02040503050406030204" pitchFamily="18" charset="0"/>
              </a:rPr>
              <a:t>Ā </a:t>
            </a: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 </a:t>
            </a:r>
            <a:r>
              <a:rPr lang="en-US" i="1" dirty="0">
                <a:ea typeface="Cambria Math" panose="02040503050406030204"/>
              </a:rPr>
              <a:t>U</a:t>
            </a:r>
            <a:r>
              <a:rPr lang="en-US" dirty="0">
                <a:latin typeface="Cambria Math" panose="02040503050406030204"/>
                <a:ea typeface="Cambria Math" panose="02040503050406030204"/>
              </a:rPr>
              <a:t> | </a:t>
            </a:r>
            <a:r>
              <a:rPr lang="en-US" i="1" dirty="0">
                <a:ea typeface="Cambria Math" panose="02040503050406030204"/>
              </a:rPr>
              <a:t>x</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 </a:t>
            </a:r>
            <a:r>
              <a:rPr lang="en-US" i="1" dirty="0">
                <a:ea typeface="Cambria Math" panose="02040503050406030204"/>
              </a:rPr>
              <a:t>A</a:t>
            </a:r>
            <a:r>
              <a:rPr lang="en-US" dirty="0">
                <a:latin typeface="Cambria Math" panose="02040503050406030204"/>
                <a:ea typeface="Cambria Math" panose="02040503050406030204"/>
              </a:rPr>
              <a:t>}</a:t>
            </a:r>
            <a:endParaRPr lang="en-US" dirty="0">
              <a:latin typeface="Cambria Math" panose="02040503050406030204" pitchFamily="18" charset="0"/>
              <a:ea typeface="Cambria Math" panose="02040503050406030204" pitchFamily="18" charset="0"/>
            </a:endParaRPr>
          </a:p>
          <a:p>
            <a:pPr>
              <a:buNone/>
            </a:pPr>
            <a:r>
              <a:rPr lang="en-US" dirty="0"/>
              <a:t>  (The complement of A is sometimes denoted by </a:t>
            </a:r>
            <a:r>
              <a:rPr lang="en-US" i="1" dirty="0"/>
              <a:t>A</a:t>
            </a:r>
            <a:r>
              <a:rPr lang="en-US" i="1" baseline="30000" dirty="0"/>
              <a:t>c </a:t>
            </a:r>
            <a:r>
              <a:rPr lang="en-US" i="1" dirty="0"/>
              <a:t>.</a:t>
            </a:r>
            <a:r>
              <a:rPr lang="en-US" dirty="0"/>
              <a:t>)</a:t>
            </a:r>
            <a:endParaRPr lang="en-US" dirty="0"/>
          </a:p>
          <a:p>
            <a:pPr>
              <a:buNone/>
            </a:pPr>
            <a:r>
              <a:rPr lang="en-US" b="1" dirty="0"/>
              <a:t>  Example</a:t>
            </a:r>
            <a:r>
              <a:rPr lang="en-US" dirty="0"/>
              <a:t>: If </a:t>
            </a:r>
            <a:r>
              <a:rPr lang="en-US" i="1" dirty="0"/>
              <a:t>U</a:t>
            </a:r>
            <a:r>
              <a:rPr lang="en-US" dirty="0"/>
              <a:t> is the positive integers less than 100, what is the complement of </a:t>
            </a:r>
            <a:r>
              <a:rPr lang="en-US" dirty="0">
                <a:latin typeface="Cambria Math" panose="02040503050406030204" pitchFamily="18" charset="0"/>
                <a:ea typeface="Cambria Math" panose="02040503050406030204" pitchFamily="18" charset="0"/>
              </a:rPr>
              <a:t>{</a:t>
            </a:r>
            <a:r>
              <a:rPr lang="en-US" i="1" dirty="0">
                <a:ea typeface="Cambria Math" panose="02040503050406030204" pitchFamily="18" charset="0"/>
              </a:rPr>
              <a:t>x</a:t>
            </a:r>
            <a:r>
              <a:rPr lang="en-US" dirty="0">
                <a:latin typeface="Cambria Math" panose="02040503050406030204"/>
                <a:ea typeface="Cambria Math" panose="02040503050406030204"/>
              </a:rPr>
              <a:t> | </a:t>
            </a:r>
            <a:r>
              <a:rPr lang="en-US" i="1" dirty="0">
                <a:ea typeface="Cambria Math" panose="02040503050406030204"/>
              </a:rPr>
              <a:t>x</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&gt; 70} </a:t>
            </a:r>
            <a:endParaRPr lang="en-US" dirty="0">
              <a:latin typeface="Cambria Math" panose="02040503050406030204"/>
              <a:ea typeface="Cambria Math" panose="02040503050406030204"/>
            </a:endParaRPr>
          </a:p>
          <a:p>
            <a:pPr>
              <a:buNone/>
            </a:pPr>
            <a:r>
              <a:rPr lang="en-US" dirty="0">
                <a:latin typeface="Cambria Math" panose="02040503050406030204"/>
                <a:ea typeface="Cambria Math" panose="02040503050406030204"/>
              </a:rPr>
              <a:t>            Solution: </a:t>
            </a:r>
            <a:r>
              <a:rPr lang="en-US" dirty="0">
                <a:latin typeface="Cambria Math" panose="02040503050406030204" pitchFamily="18" charset="0"/>
                <a:ea typeface="Cambria Math" panose="02040503050406030204" pitchFamily="18" charset="0"/>
              </a:rPr>
              <a:t>{</a:t>
            </a:r>
            <a:r>
              <a:rPr lang="en-US" i="1" dirty="0">
                <a:ea typeface="Cambria Math" panose="02040503050406030204" pitchFamily="18" charset="0"/>
              </a:rPr>
              <a:t>x</a:t>
            </a:r>
            <a:r>
              <a:rPr lang="en-US" dirty="0">
                <a:ea typeface="Cambria Math" panose="02040503050406030204"/>
              </a:rPr>
              <a:t> </a:t>
            </a:r>
            <a:r>
              <a:rPr lang="en-US" dirty="0">
                <a:latin typeface="Cambria Math" panose="02040503050406030204"/>
                <a:ea typeface="Cambria Math" panose="02040503050406030204"/>
              </a:rPr>
              <a:t>| </a:t>
            </a:r>
            <a:r>
              <a:rPr lang="en-US" i="1" dirty="0">
                <a:ea typeface="Cambria Math" panose="02040503050406030204"/>
              </a:rPr>
              <a:t>x</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 70} </a:t>
            </a:r>
            <a:endParaRPr lang="en-US" dirty="0">
              <a:latin typeface="Cambria Math" panose="02040503050406030204"/>
              <a:ea typeface="Cambria Math" panose="02040503050406030204"/>
            </a:endParaRPr>
          </a:p>
        </p:txBody>
      </p:sp>
      <p:grpSp>
        <p:nvGrpSpPr>
          <p:cNvPr id="25" name="Group 24"/>
          <p:cNvGrpSpPr/>
          <p:nvPr/>
        </p:nvGrpSpPr>
        <p:grpSpPr>
          <a:xfrm>
            <a:off x="5562600" y="5029200"/>
            <a:ext cx="3733800" cy="1676400"/>
            <a:chOff x="5562600" y="4495800"/>
            <a:chExt cx="3733800" cy="1676400"/>
          </a:xfrm>
        </p:grpSpPr>
        <p:grpSp>
          <p:nvGrpSpPr>
            <p:cNvPr id="27" name="Group 19"/>
            <p:cNvGrpSpPr/>
            <p:nvPr/>
          </p:nvGrpSpPr>
          <p:grpSpPr>
            <a:xfrm>
              <a:off x="5562600" y="4724400"/>
              <a:ext cx="2971800" cy="1447800"/>
              <a:chOff x="5562600" y="4724400"/>
              <a:chExt cx="2971800" cy="1447800"/>
            </a:xfrm>
          </p:grpSpPr>
          <p:sp>
            <p:nvSpPr>
              <p:cNvPr id="30" name="Rectangle 29"/>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6248400" y="5181600"/>
              <a:ext cx="381000" cy="369332"/>
            </a:xfrm>
            <a:prstGeom prst="rect">
              <a:avLst/>
            </a:prstGeom>
            <a:noFill/>
          </p:spPr>
          <p:txBody>
            <a:bodyPr wrap="square" rtlCol="0">
              <a:spAutoFit/>
            </a:bodyPr>
            <a:lstStyle/>
            <a:p>
              <a:r>
                <a:rPr lang="en-US" i="1" dirty="0"/>
                <a:t>A</a:t>
              </a:r>
              <a:endParaRPr lang="en-US" i="1" dirty="0"/>
            </a:p>
          </p:txBody>
        </p:sp>
        <p:sp>
          <p:nvSpPr>
            <p:cNvPr id="26" name="TextBox 25"/>
            <p:cNvSpPr txBox="1"/>
            <p:nvPr/>
          </p:nvSpPr>
          <p:spPr>
            <a:xfrm>
              <a:off x="8458200" y="4495800"/>
              <a:ext cx="838200" cy="369332"/>
            </a:xfrm>
            <a:prstGeom prst="rect">
              <a:avLst/>
            </a:prstGeom>
            <a:noFill/>
          </p:spPr>
          <p:txBody>
            <a:bodyPr wrap="square" rtlCol="0">
              <a:spAutoFit/>
            </a:bodyPr>
            <a:lstStyle/>
            <a:p>
              <a:r>
                <a:rPr lang="en-US" i="1" dirty="0"/>
                <a:t>U</a:t>
              </a:r>
              <a:endParaRPr lang="en-US" i="1" dirty="0"/>
            </a:p>
          </p:txBody>
        </p:sp>
      </p:grpSp>
      <p:sp>
        <p:nvSpPr>
          <p:cNvPr id="10" name="TextBox 9"/>
          <p:cNvSpPr txBox="1"/>
          <p:nvPr/>
        </p:nvSpPr>
        <p:spPr>
          <a:xfrm>
            <a:off x="5257800" y="4724400"/>
            <a:ext cx="3581400" cy="369332"/>
          </a:xfrm>
          <a:prstGeom prst="rect">
            <a:avLst/>
          </a:prstGeom>
          <a:noFill/>
        </p:spPr>
        <p:txBody>
          <a:bodyPr wrap="square" rtlCol="0">
            <a:spAutoFit/>
          </a:bodyPr>
          <a:lstStyle/>
          <a:p>
            <a:r>
              <a:rPr lang="en-US" dirty="0"/>
              <a:t>Venn Diagram for Complement</a:t>
            </a:r>
            <a:endParaRPr lang="en-US" dirty="0"/>
          </a:p>
        </p:txBody>
      </p:sp>
      <p:sp>
        <p:nvSpPr>
          <p:cNvPr id="11" name="Rectangle 10"/>
          <p:cNvSpPr/>
          <p:nvPr/>
        </p:nvSpPr>
        <p:spPr>
          <a:xfrm>
            <a:off x="5638800" y="5410200"/>
            <a:ext cx="336952" cy="369332"/>
          </a:xfrm>
          <a:prstGeom prst="rect">
            <a:avLst/>
          </a:prstGeom>
        </p:spPr>
        <p:txBody>
          <a:bodyPr wrap="none">
            <a:spAutoFit/>
          </a:bodyPr>
          <a:lstStyle/>
          <a:p>
            <a:r>
              <a:rPr lang="en-US" i="1" dirty="0">
                <a:ea typeface="Cambria Math" panose="02040503050406030204" pitchFamily="18" charset="0"/>
              </a:rPr>
              <a:t>Ā</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a:t>
            </a:r>
            <a:endParaRPr lang="en-US" dirty="0"/>
          </a:p>
        </p:txBody>
      </p:sp>
      <p:sp>
        <p:nvSpPr>
          <p:cNvPr id="3" name="Content Placeholder 2"/>
          <p:cNvSpPr>
            <a:spLocks noGrp="1"/>
          </p:cNvSpPr>
          <p:nvPr>
            <p:ph idx="1"/>
          </p:nvPr>
        </p:nvSpPr>
        <p:spPr/>
        <p:txBody>
          <a:bodyPr/>
          <a:lstStyle/>
          <a:p>
            <a:r>
              <a:rPr lang="en-US" b="1" dirty="0"/>
              <a:t>Definition</a:t>
            </a:r>
            <a:r>
              <a:rPr lang="en-US" dirty="0"/>
              <a:t>: Let  </a:t>
            </a:r>
            <a:r>
              <a:rPr lang="en-US" i="1" dirty="0"/>
              <a:t>A </a:t>
            </a:r>
            <a:r>
              <a:rPr lang="en-US" dirty="0"/>
              <a:t>and </a:t>
            </a:r>
            <a:r>
              <a:rPr lang="en-US" i="1" dirty="0"/>
              <a:t>B</a:t>
            </a:r>
            <a:r>
              <a:rPr lang="en-US" dirty="0"/>
              <a:t> be sets. The </a:t>
            </a:r>
            <a:r>
              <a:rPr lang="en-US" i="1" dirty="0"/>
              <a:t>difference</a:t>
            </a:r>
            <a:r>
              <a:rPr lang="en-US" dirty="0"/>
              <a:t> of </a:t>
            </a:r>
            <a:r>
              <a:rPr lang="en-US" i="1" dirty="0"/>
              <a:t>A</a:t>
            </a:r>
            <a:r>
              <a:rPr lang="en-US" dirty="0"/>
              <a:t> and </a:t>
            </a:r>
            <a:r>
              <a:rPr lang="en-US" i="1" dirty="0"/>
              <a:t>B</a:t>
            </a:r>
            <a:r>
              <a:rPr lang="en-US" dirty="0"/>
              <a:t>, denoted by </a:t>
            </a:r>
            <a:r>
              <a:rPr lang="en-US" i="1" dirty="0"/>
              <a:t>A</a:t>
            </a:r>
            <a:r>
              <a:rPr lang="en-US" dirty="0"/>
              <a:t> – </a:t>
            </a:r>
            <a:r>
              <a:rPr lang="en-US" i="1" dirty="0"/>
              <a:t>B</a:t>
            </a:r>
            <a:r>
              <a:rPr lang="en-US" dirty="0"/>
              <a:t>, is the set containing the elements of </a:t>
            </a:r>
            <a:r>
              <a:rPr lang="en-US" i="1" dirty="0"/>
              <a:t>A</a:t>
            </a:r>
            <a:r>
              <a:rPr lang="en-US" dirty="0"/>
              <a:t> that are not in </a:t>
            </a:r>
            <a:r>
              <a:rPr lang="en-US" i="1" dirty="0"/>
              <a:t>B</a:t>
            </a:r>
            <a:r>
              <a:rPr lang="en-US" dirty="0"/>
              <a:t>. The difference of </a:t>
            </a:r>
            <a:r>
              <a:rPr lang="en-US" i="1" dirty="0"/>
              <a:t>A</a:t>
            </a:r>
            <a:r>
              <a:rPr lang="en-US" dirty="0"/>
              <a:t> and </a:t>
            </a:r>
            <a:r>
              <a:rPr lang="en-US" i="1" dirty="0"/>
              <a:t>B</a:t>
            </a:r>
            <a:r>
              <a:rPr lang="en-US" dirty="0"/>
              <a:t> is also called the complement of </a:t>
            </a:r>
            <a:r>
              <a:rPr lang="en-US" i="1" dirty="0"/>
              <a:t>B</a:t>
            </a:r>
            <a:r>
              <a:rPr lang="en-US" dirty="0"/>
              <a:t> with respect to </a:t>
            </a:r>
            <a:r>
              <a:rPr lang="en-US" i="1" dirty="0"/>
              <a:t>A</a:t>
            </a:r>
            <a:r>
              <a:rPr lang="en-US" dirty="0"/>
              <a:t>.</a:t>
            </a:r>
            <a:endParaRPr lang="en-US" dirty="0"/>
          </a:p>
          <a:p>
            <a:pPr>
              <a:buNone/>
            </a:pPr>
            <a:r>
              <a:rPr lang="en-US" dirty="0"/>
              <a:t>               </a:t>
            </a:r>
            <a:r>
              <a:rPr lang="en-US" i="1" dirty="0"/>
              <a:t>A</a:t>
            </a:r>
            <a:r>
              <a:rPr lang="en-US" dirty="0"/>
              <a:t> – </a:t>
            </a:r>
            <a:r>
              <a:rPr lang="en-US" i="1" dirty="0"/>
              <a:t>B</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 </a:t>
            </a:r>
            <a:r>
              <a:rPr lang="en-US" i="1" dirty="0">
                <a:ea typeface="Cambria Math" panose="02040503050406030204"/>
              </a:rPr>
              <a:t>x</a:t>
            </a:r>
            <a:r>
              <a:rPr lang="en-US" dirty="0">
                <a:latin typeface="Cambria Math" panose="02040503050406030204"/>
                <a:ea typeface="Cambria Math" panose="02040503050406030204"/>
              </a:rPr>
              <a:t> ∈ A </a:t>
            </a:r>
            <a:r>
              <a:rPr lang="en-US" dirty="0">
                <a:latin typeface="Cambria Math" panose="02040503050406030204"/>
                <a:ea typeface="Cambria Math" panose="02040503050406030204"/>
                <a:sym typeface="Symbol" panose="05050102010706020507"/>
              </a:rPr>
              <a:t></a:t>
            </a:r>
            <a:r>
              <a:rPr lang="en-US" dirty="0">
                <a:latin typeface="Cambria Math" panose="02040503050406030204"/>
                <a:ea typeface="Cambria Math" panose="02040503050406030204"/>
              </a:rPr>
              <a:t> </a:t>
            </a:r>
            <a:r>
              <a:rPr lang="en-US" i="1" dirty="0">
                <a:ea typeface="Cambria Math" panose="02040503050406030204"/>
              </a:rPr>
              <a:t>x</a:t>
            </a:r>
            <a:r>
              <a:rPr lang="en-US" i="1" dirty="0">
                <a:latin typeface="Cambria Math" panose="02040503050406030204"/>
                <a:ea typeface="Cambria Math" panose="02040503050406030204"/>
              </a:rPr>
              <a:t> </a:t>
            </a:r>
            <a:r>
              <a:rPr lang="en-US" dirty="0">
                <a:latin typeface="Cambria Math" panose="02040503050406030204"/>
                <a:ea typeface="Cambria Math" panose="02040503050406030204"/>
              </a:rPr>
              <a:t>∉ </a:t>
            </a:r>
            <a:r>
              <a:rPr lang="en-US" i="1" dirty="0">
                <a:ea typeface="Cambria Math" panose="02040503050406030204"/>
              </a:rPr>
              <a:t>B</a:t>
            </a:r>
            <a:r>
              <a:rPr lang="en-US" dirty="0">
                <a:latin typeface="Cambria Math" panose="02040503050406030204"/>
                <a:ea typeface="Cambria Math" panose="02040503050406030204"/>
              </a:rPr>
              <a:t>}  =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b="1" dirty="0">
                <a:latin typeface="Cambria Math" panose="02040503050406030204" pitchFamily="18" charset="0"/>
                <a:ea typeface="Cambria Math" panose="02040503050406030204" pitchFamily="18" charset="0"/>
                <a:sym typeface="Symbol" panose="05050102010706020507"/>
              </a:rPr>
              <a:t></a:t>
            </a:r>
            <a:r>
              <a:rPr lang="en-US" i="1" dirty="0">
                <a:ea typeface="Cambria Math" panose="02040503050406030204" pitchFamily="18" charset="0"/>
                <a:sym typeface="Symbol" panose="05050102010706020507"/>
              </a:rPr>
              <a:t>B</a:t>
            </a:r>
            <a:endParaRPr lang="en-US" i="1" dirty="0">
              <a:ea typeface="Cambria Math" panose="02040503050406030204" pitchFamily="18" charset="0"/>
            </a:endParaRPr>
          </a:p>
        </p:txBody>
      </p:sp>
      <p:grpSp>
        <p:nvGrpSpPr>
          <p:cNvPr id="38" name="Group 37"/>
          <p:cNvGrpSpPr/>
          <p:nvPr/>
        </p:nvGrpSpPr>
        <p:grpSpPr>
          <a:xfrm>
            <a:off x="1905000" y="4953000"/>
            <a:ext cx="3429000" cy="1447800"/>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01000" y="4953000"/>
              <a:ext cx="838200" cy="369332"/>
            </a:xfrm>
            <a:prstGeom prst="rect">
              <a:avLst/>
            </a:prstGeom>
            <a:noFill/>
          </p:spPr>
          <p:txBody>
            <a:bodyPr wrap="square" rtlCol="0">
              <a:spAutoFit/>
            </a:bodyPr>
            <a:lstStyle/>
            <a:p>
              <a:r>
                <a:rPr lang="en-US" dirty="0"/>
                <a:t>U</a:t>
              </a:r>
              <a:endParaRPr lang="en-US" dirty="0"/>
            </a:p>
          </p:txBody>
        </p:sp>
        <p:sp>
          <p:nvSpPr>
            <p:cNvPr id="35" name="TextBox 34"/>
            <p:cNvSpPr txBox="1"/>
            <p:nvPr/>
          </p:nvSpPr>
          <p:spPr>
            <a:xfrm>
              <a:off x="5715000" y="5181600"/>
              <a:ext cx="381000" cy="369332"/>
            </a:xfrm>
            <a:prstGeom prst="rect">
              <a:avLst/>
            </a:prstGeom>
            <a:noFill/>
          </p:spPr>
          <p:txBody>
            <a:bodyPr wrap="square" rtlCol="0">
              <a:spAutoFit/>
            </a:bodyPr>
            <a:lstStyle/>
            <a:p>
              <a:r>
                <a:rPr lang="en-US" dirty="0"/>
                <a:t>A</a:t>
              </a:r>
              <a:endParaRPr lang="en-US" dirty="0"/>
            </a:p>
          </p:txBody>
        </p:sp>
        <p:sp>
          <p:nvSpPr>
            <p:cNvPr id="36" name="TextBox 35"/>
            <p:cNvSpPr txBox="1"/>
            <p:nvPr/>
          </p:nvSpPr>
          <p:spPr>
            <a:xfrm>
              <a:off x="7315200" y="5410200"/>
              <a:ext cx="381000" cy="369332"/>
            </a:xfrm>
            <a:prstGeom prst="rect">
              <a:avLst/>
            </a:prstGeom>
            <a:noFill/>
          </p:spPr>
          <p:txBody>
            <a:bodyPr wrap="square" rtlCol="0">
              <a:spAutoFit/>
            </a:bodyPr>
            <a:lstStyle/>
            <a:p>
              <a:r>
                <a:rPr lang="en-US" dirty="0"/>
                <a:t>B</a:t>
              </a:r>
              <a:endParaRPr lang="en-US" dirty="0"/>
            </a:p>
          </p:txBody>
        </p:sp>
        <p:sp>
          <p:nvSpPr>
            <p:cNvPr id="37" name="Oval 36"/>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81600" y="4953000"/>
            <a:ext cx="3505200" cy="369332"/>
          </a:xfrm>
          <a:prstGeom prst="rect">
            <a:avLst/>
          </a:prstGeom>
          <a:noFill/>
        </p:spPr>
        <p:txBody>
          <a:bodyPr wrap="square" rtlCol="0">
            <a:spAutoFit/>
          </a:bodyPr>
          <a:lstStyle/>
          <a:p>
            <a:r>
              <a:rPr lang="en-US" dirty="0"/>
              <a:t>Venn Diagram</a:t>
            </a:r>
            <a:r>
              <a:rPr lang="en-US" dirty="0">
                <a:latin typeface="Cambria Math" panose="02040503050406030204"/>
                <a:ea typeface="Cambria Math" panose="02040503050406030204"/>
              </a:rPr>
              <a:t>  for </a:t>
            </a:r>
            <a:r>
              <a:rPr lang="en-US" i="1" dirty="0">
                <a:latin typeface="Cambria Math" panose="02040503050406030204"/>
                <a:ea typeface="Cambria Math" panose="02040503050406030204"/>
              </a:rPr>
              <a:t>A</a:t>
            </a:r>
            <a:r>
              <a:rPr lang="en-US" dirty="0">
                <a:latin typeface="Cambria Math" panose="02040503050406030204"/>
                <a:ea typeface="Cambria Math" panose="02040503050406030204"/>
              </a:rPr>
              <a:t> − </a:t>
            </a:r>
            <a:r>
              <a:rPr lang="en-US" i="1" dirty="0">
                <a:latin typeface="Cambria Math" panose="02040503050406030204"/>
                <a:ea typeface="Cambria Math" panose="02040503050406030204"/>
              </a:rPr>
              <a:t>B</a:t>
            </a:r>
            <a:r>
              <a:rPr lang="en-US" dirty="0"/>
              <a:t>    </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Cardinality of the Union of Two Sets</a:t>
            </a:r>
            <a:endParaRPr lang="en-US" sz="4000" dirty="0"/>
          </a:p>
        </p:txBody>
      </p:sp>
      <p:sp>
        <p:nvSpPr>
          <p:cNvPr id="13" name="Content Placeholder 2"/>
          <p:cNvSpPr txBox="1"/>
          <p:nvPr/>
        </p:nvSpPr>
        <p:spPr>
          <a:xfrm>
            <a:off x="685800" y="190500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anose="020B0604020202020204" pitchFamily="34" charset="0"/>
              <a:buChar char="•"/>
              <a:defRPr/>
            </a:pPr>
            <a:r>
              <a:rPr kumimoji="0" lang="en-US" sz="2600" b="0" i="0" u="none" strike="noStrike" kern="1200" cap="none" spc="0" normalizeH="0" baseline="0" noProof="0" dirty="0">
                <a:ln>
                  <a:noFill/>
                </a:ln>
                <a:solidFill>
                  <a:schemeClr val="tx1"/>
                </a:solidFill>
                <a:effectLst/>
                <a:uLnTx/>
                <a:uFillTx/>
                <a:latin typeface="+mn-lt"/>
                <a:ea typeface="+mn-ea"/>
                <a:cs typeface="+mn-cs"/>
              </a:rPr>
              <a:t>Inclusion-Exclusion</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0"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rPr>
              <a:t>|</a:t>
            </a:r>
            <a:r>
              <a:rPr kumimoji="0" lang="en-US" sz="2600" i="1" u="none" strike="noStrike" kern="1200" cap="none" spc="0" normalizeH="0" baseline="0" noProof="0" dirty="0">
                <a:ln>
                  <a:noFill/>
                </a:ln>
                <a:solidFill>
                  <a:schemeClr val="tx1"/>
                </a:solidFill>
                <a:effectLst/>
                <a:uLnTx/>
                <a:uFillTx/>
                <a:ea typeface="Cambria Math" panose="02040503050406030204" pitchFamily="18" charset="0"/>
              </a:rPr>
              <a:t>A</a:t>
            </a:r>
            <a:r>
              <a:rPr kumimoji="0" lang="en-US" sz="2600" b="0" i="0"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rPr>
              <a:t> ∪ </a:t>
            </a:r>
            <a:r>
              <a:rPr kumimoji="0" lang="en-US" sz="2600" i="1" u="none" strike="noStrike" kern="1200" cap="none" spc="0" normalizeH="0" baseline="0" noProof="0" dirty="0">
                <a:ln>
                  <a:noFill/>
                </a:ln>
                <a:solidFill>
                  <a:schemeClr val="tx1"/>
                </a:solidFill>
                <a:effectLst/>
                <a:uLnTx/>
                <a:uFillTx/>
                <a:ea typeface="Cambria Math" panose="02040503050406030204" pitchFamily="18" charset="0"/>
              </a:rPr>
              <a:t>B</a:t>
            </a:r>
            <a:r>
              <a:rPr kumimoji="0" lang="en-US" sz="2600" b="0" i="0"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rPr>
              <a:t>| = |</a:t>
            </a:r>
            <a:r>
              <a:rPr kumimoji="0" lang="en-US" sz="2600" i="1" u="none" strike="noStrike" kern="1200" cap="none" spc="0" normalizeH="0" baseline="0" noProof="0" dirty="0">
                <a:ln>
                  <a:noFill/>
                </a:ln>
                <a:solidFill>
                  <a:schemeClr val="tx1"/>
                </a:solidFill>
                <a:effectLst/>
                <a:uLnTx/>
                <a:uFillTx/>
                <a:ea typeface="Cambria Math" panose="02040503050406030204" pitchFamily="18" charset="0"/>
              </a:rPr>
              <a:t>A</a:t>
            </a:r>
            <a:r>
              <a:rPr kumimoji="0" lang="en-US" sz="2600" b="0" i="0"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rPr>
              <a:t>| + | </a:t>
            </a:r>
            <a:r>
              <a:rPr kumimoji="0" lang="en-US" sz="2600" i="1" u="none" strike="noStrike" kern="1200" cap="none" spc="0" normalizeH="0" baseline="0" noProof="0" dirty="0">
                <a:ln>
                  <a:noFill/>
                </a:ln>
                <a:solidFill>
                  <a:schemeClr val="tx1"/>
                </a:solidFill>
                <a:effectLst/>
                <a:uLnTx/>
                <a:uFillTx/>
                <a:ea typeface="Cambria Math" panose="02040503050406030204" pitchFamily="18" charset="0"/>
              </a:rPr>
              <a:t>B</a:t>
            </a:r>
            <a:r>
              <a:rPr kumimoji="0" lang="en-US" sz="2600" b="0" i="0"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rPr>
              <a:t>| - |</a:t>
            </a:r>
            <a:r>
              <a:rPr kumimoji="0" lang="en-US" sz="2600" i="1" u="none" strike="noStrike" kern="1200" cap="none" spc="0" normalizeH="0" baseline="0" noProof="0" dirty="0">
                <a:ln>
                  <a:noFill/>
                </a:ln>
                <a:solidFill>
                  <a:schemeClr val="tx1"/>
                </a:solidFill>
                <a:effectLst/>
                <a:uLnTx/>
                <a:uFillTx/>
                <a:ea typeface="Cambria Math" panose="02040503050406030204" pitchFamily="18" charset="0"/>
              </a:rPr>
              <a:t>A</a:t>
            </a:r>
            <a:r>
              <a:rPr kumimoji="0" lang="en-US" sz="2600" b="0" i="0"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rPr>
              <a:t> ∩ </a:t>
            </a:r>
            <a:r>
              <a:rPr kumimoji="0" lang="en-US" sz="2600" i="1" u="none" strike="noStrike" kern="1200" cap="none" spc="0" normalizeH="0" baseline="0" noProof="0" dirty="0">
                <a:ln>
                  <a:noFill/>
                </a:ln>
                <a:solidFill>
                  <a:schemeClr val="tx1"/>
                </a:solidFill>
                <a:effectLst/>
                <a:uLnTx/>
                <a:uFillTx/>
                <a:ea typeface="Cambria Math" panose="02040503050406030204" pitchFamily="18" charset="0"/>
              </a:rPr>
              <a:t>B</a:t>
            </a:r>
            <a:r>
              <a:rPr kumimoji="0" lang="en-US" sz="2600" b="0" i="0" u="none" strike="noStrike" kern="1200" cap="none" spc="0" normalizeH="0" baseline="0" noProof="0" dirty="0">
                <a:ln>
                  <a:noFill/>
                </a:ln>
                <a:solidFill>
                  <a:schemeClr val="tx1"/>
                </a:solidFill>
                <a:effectLst/>
                <a:uLnTx/>
                <a:uFillTx/>
                <a:latin typeface="Cambria Math" panose="02040503050406030204" pitchFamily="18" charset="0"/>
                <a:ea typeface="Cambria Math" panose="02040503050406030204" pitchFamily="18" charset="0"/>
              </a:rPr>
              <a:t>|</a:t>
            </a:r>
            <a:endParaRPr lang="en-US" sz="2600" dirty="0">
              <a:latin typeface="Cambria Math" panose="02040503050406030204" pitchFamily="18" charset="0"/>
              <a:ea typeface="Cambria Math" panose="02040503050406030204"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anose="020B0604020202020204" pitchFamily="34" charset="0"/>
              <a:buChar char="•"/>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anose="020B0604020202020204" pitchFamily="34" charset="0"/>
              <a:buChar char="•"/>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anose="020B0604020202020204" pitchFamily="34" charset="0"/>
              <a:buChar char="•"/>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anose="020B0604020202020204" pitchFamily="34" charset="0"/>
              <a:buChar char="•"/>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anose="020B0604020202020204" pitchFamily="34" charset="0"/>
              <a:buChar char="•"/>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anose="020B0604020202020204" pitchFamily="34" charset="0"/>
              <a:buChar char="•"/>
              <a:defRPr/>
            </a:pPr>
            <a:r>
              <a:rPr lang="en-US" sz="2600" b="1" dirty="0"/>
              <a:t>Example</a:t>
            </a:r>
            <a:r>
              <a:rPr lang="en-US" sz="2600" dirty="0"/>
              <a:t>: Let </a:t>
            </a:r>
            <a:r>
              <a:rPr lang="en-US" sz="2600" i="1" dirty="0"/>
              <a:t>A</a:t>
            </a:r>
            <a:r>
              <a:rPr lang="en-US" sz="2600" dirty="0"/>
              <a:t> be the math majors in your class and </a:t>
            </a:r>
            <a:r>
              <a:rPr lang="en-US" sz="2600" i="1" dirty="0"/>
              <a:t>B</a:t>
            </a:r>
            <a:r>
              <a:rPr lang="en-US" sz="2600" dirty="0"/>
              <a:t> be the CS majors. To count the number of students who are either math majors or CS majors, add the number of math majors and the number of CS majors, and subtract the number of joint CS/math majors.</a:t>
            </a: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anose="020B0604020202020204" pitchFamily="34" charset="0"/>
              <a:buChar char="•"/>
              <a:defRPr/>
            </a:pPr>
            <a:r>
              <a:rPr lang="en-US" sz="2600" dirty="0"/>
              <a:t>We will return to this principle in Chapter 6 and Chapter 8 where we will derive a formula for the cardinality of the union of </a:t>
            </a:r>
            <a:r>
              <a:rPr lang="en-US" sz="2600" i="1" dirty="0"/>
              <a:t>n</a:t>
            </a:r>
            <a:r>
              <a:rPr lang="en-US" sz="2600" dirty="0"/>
              <a:t> sets, where </a:t>
            </a:r>
            <a:r>
              <a:rPr lang="en-US" sz="2600" i="1" dirty="0"/>
              <a:t>n</a:t>
            </a:r>
            <a:r>
              <a:rPr lang="en-US" sz="2600" dirty="0"/>
              <a:t> is a positive integer.</a:t>
            </a:r>
            <a:endParaRPr lang="en-US" sz="2600" dirty="0"/>
          </a:p>
          <a:p>
            <a:pPr marL="274320" lvl="0" indent="-274320">
              <a:spcBef>
                <a:spcPct val="20000"/>
              </a:spcBef>
              <a:buClr>
                <a:schemeClr val="accent3"/>
              </a:buClr>
              <a:buSzPct val="95000"/>
            </a:pPr>
            <a:r>
              <a:rPr lang="en-US" sz="2600" dirty="0"/>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22"/>
          <p:cNvGrpSpPr/>
          <p:nvPr/>
        </p:nvGrpSpPr>
        <p:grpSpPr>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0"/>
            <p:cNvGrpSpPr/>
            <p:nvPr/>
          </p:nvGrpSpPr>
          <p:grpSpPr>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9"/>
              <p:cNvGrpSpPr/>
              <p:nvPr/>
            </p:nvGrpSpPr>
            <p:grpSpPr>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21"/>
            <p:cNvGrpSpPr/>
            <p:nvPr/>
          </p:nvGrpSpPr>
          <p:grpSpPr>
            <a:xfrm>
              <a:off x="6400800" y="4800600"/>
              <a:ext cx="2743200" cy="826532"/>
              <a:chOff x="6400800" y="4800600"/>
              <a:chExt cx="2743200" cy="826532"/>
            </a:xfrm>
          </p:grpSpPr>
          <p:sp>
            <p:nvSpPr>
              <p:cNvPr id="27" name="TextBox 26"/>
              <p:cNvSpPr txBox="1"/>
              <p:nvPr/>
            </p:nvSpPr>
            <p:spPr>
              <a:xfrm>
                <a:off x="8305800" y="4800600"/>
                <a:ext cx="838200" cy="369332"/>
              </a:xfrm>
              <a:prstGeom prst="rect">
                <a:avLst/>
              </a:prstGeom>
              <a:noFill/>
            </p:spPr>
            <p:txBody>
              <a:bodyPr wrap="square" rtlCol="0">
                <a:spAutoFit/>
              </a:bodyPr>
              <a:lstStyle/>
              <a:p>
                <a:r>
                  <a:rPr lang="en-US" i="1" dirty="0"/>
                  <a:t>U</a:t>
                </a:r>
                <a:endParaRPr lang="en-US" i="1" dirty="0"/>
              </a:p>
            </p:txBody>
          </p:sp>
          <p:sp>
            <p:nvSpPr>
              <p:cNvPr id="28" name="TextBox 27"/>
              <p:cNvSpPr txBox="1"/>
              <p:nvPr/>
            </p:nvSpPr>
            <p:spPr>
              <a:xfrm>
                <a:off x="6400800" y="5181600"/>
                <a:ext cx="381000" cy="369332"/>
              </a:xfrm>
              <a:prstGeom prst="rect">
                <a:avLst/>
              </a:prstGeom>
              <a:noFill/>
            </p:spPr>
            <p:txBody>
              <a:bodyPr wrap="square" rtlCol="0">
                <a:spAutoFit/>
              </a:bodyPr>
              <a:lstStyle/>
              <a:p>
                <a:r>
                  <a:rPr lang="en-US" i="1" dirty="0"/>
                  <a:t>A</a:t>
                </a:r>
                <a:endParaRPr lang="en-US" i="1" dirty="0"/>
              </a:p>
            </p:txBody>
          </p:sp>
          <p:sp>
            <p:nvSpPr>
              <p:cNvPr id="29" name="TextBox 28"/>
              <p:cNvSpPr txBox="1"/>
              <p:nvPr/>
            </p:nvSpPr>
            <p:spPr>
              <a:xfrm>
                <a:off x="7620000" y="5257800"/>
                <a:ext cx="381000" cy="369332"/>
              </a:xfrm>
              <a:prstGeom prst="rect">
                <a:avLst/>
              </a:prstGeom>
              <a:noFill/>
            </p:spPr>
            <p:txBody>
              <a:bodyPr wrap="square" rtlCol="0">
                <a:spAutoFit/>
              </a:bodyPr>
              <a:lstStyle/>
              <a:p>
                <a:r>
                  <a:rPr lang="en-US" i="1" dirty="0"/>
                  <a:t>B</a:t>
                </a:r>
                <a:endParaRPr lang="en-US" i="1" dirty="0"/>
              </a:p>
            </p:txBody>
          </p:sp>
        </p:grpSp>
      </p:grpSp>
      <p:sp>
        <p:nvSpPr>
          <p:cNvPr id="15" name="TextBox 14"/>
          <p:cNvSpPr txBox="1"/>
          <p:nvPr/>
        </p:nvSpPr>
        <p:spPr>
          <a:xfrm>
            <a:off x="5105400" y="3505200"/>
            <a:ext cx="3962400" cy="369332"/>
          </a:xfrm>
          <a:prstGeom prst="rect">
            <a:avLst/>
          </a:prstGeom>
          <a:noFill/>
        </p:spPr>
        <p:txBody>
          <a:bodyPr wrap="square" rtlCol="0">
            <a:spAutoFit/>
          </a:bodyPr>
          <a:lstStyle/>
          <a:p>
            <a:r>
              <a:rPr lang="en-US" dirty="0"/>
              <a:t>Venn Diagram</a:t>
            </a:r>
            <a:r>
              <a:rPr lang="en-US" dirty="0">
                <a:latin typeface="Cambria Math" panose="02040503050406030204"/>
                <a:ea typeface="Cambria Math" panose="02040503050406030204"/>
              </a:rPr>
              <a:t>  for </a:t>
            </a:r>
            <a:r>
              <a:rPr lang="en-US" i="1" dirty="0">
                <a:latin typeface="Cambria Math" panose="02040503050406030204"/>
                <a:ea typeface="Cambria Math" panose="02040503050406030204"/>
              </a:rPr>
              <a:t>A</a:t>
            </a:r>
            <a:r>
              <a:rPr lang="en-US" dirty="0">
                <a:latin typeface="Cambria Math" panose="02040503050406030204"/>
                <a:ea typeface="Cambria Math" panose="02040503050406030204"/>
              </a:rPr>
              <a:t>, </a:t>
            </a:r>
            <a:r>
              <a:rPr lang="en-US" i="1" dirty="0">
                <a:latin typeface="Cambria Math" panose="02040503050406030204"/>
                <a:ea typeface="Cambria Math" panose="02040503050406030204"/>
              </a:rPr>
              <a:t>B</a:t>
            </a:r>
            <a:r>
              <a:rPr lang="en-US" dirty="0">
                <a:latin typeface="Cambria Math" panose="02040503050406030204"/>
                <a:ea typeface="Cambria Math" panose="02040503050406030204"/>
              </a:rPr>
              <a:t>,</a:t>
            </a:r>
            <a:r>
              <a:rPr lang="en-US" i="1" dirty="0">
                <a:ea typeface="Cambria Math" panose="02040503050406030204" pitchFamily="18" charset="0"/>
              </a:rPr>
              <a:t> A</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B, A</a:t>
            </a:r>
            <a:r>
              <a:rPr lang="en-US"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B </a:t>
            </a:r>
            <a:r>
              <a:rPr lang="en-US" dirty="0">
                <a:latin typeface="Cambria Math" panose="02040503050406030204"/>
                <a:ea typeface="Cambria Math" panose="02040503050406030204"/>
              </a:rPr>
              <a:t> </a:t>
            </a:r>
            <a:r>
              <a:rPr lang="en-US" dirty="0"/>
              <a:t>    </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Concept</a:t>
            </a:r>
            <a:endParaRPr lang="en-IN" dirty="0"/>
          </a:p>
        </p:txBody>
      </p:sp>
      <p:pic>
        <p:nvPicPr>
          <p:cNvPr id="4" name="Picture 3"/>
          <p:cNvPicPr>
            <a:picLocks noChangeAspect="1"/>
          </p:cNvPicPr>
          <p:nvPr/>
        </p:nvPicPr>
        <p:blipFill>
          <a:blip r:embed="rId1"/>
          <a:stretch>
            <a:fillRect/>
          </a:stretch>
        </p:blipFill>
        <p:spPr>
          <a:xfrm>
            <a:off x="457200" y="2362200"/>
            <a:ext cx="7934325" cy="23241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endParaRPr lang="en-IN" dirty="0"/>
          </a:p>
        </p:txBody>
      </p:sp>
      <p:pic>
        <p:nvPicPr>
          <p:cNvPr id="4" name="Picture 3"/>
          <p:cNvPicPr>
            <a:picLocks noChangeAspect="1"/>
          </p:cNvPicPr>
          <p:nvPr/>
        </p:nvPicPr>
        <p:blipFill>
          <a:blip r:embed="rId1"/>
          <a:stretch>
            <a:fillRect/>
          </a:stretch>
        </p:blipFill>
        <p:spPr>
          <a:xfrm>
            <a:off x="304800" y="2667000"/>
            <a:ext cx="8010525" cy="609600"/>
          </a:xfrm>
          <a:prstGeom prst="rect">
            <a:avLst/>
          </a:prstGeom>
        </p:spPr>
      </p:pic>
      <p:pic>
        <p:nvPicPr>
          <p:cNvPr id="5" name="Picture 4"/>
          <p:cNvPicPr>
            <a:picLocks noChangeAspect="1"/>
          </p:cNvPicPr>
          <p:nvPr/>
        </p:nvPicPr>
        <p:blipFill>
          <a:blip r:embed="rId2"/>
          <a:stretch>
            <a:fillRect/>
          </a:stretch>
        </p:blipFill>
        <p:spPr>
          <a:xfrm>
            <a:off x="685800" y="4191000"/>
            <a:ext cx="4705350"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endParaRPr lang="en-IN" dirty="0"/>
          </a:p>
        </p:txBody>
      </p:sp>
      <p:pic>
        <p:nvPicPr>
          <p:cNvPr id="4" name="Picture 3"/>
          <p:cNvPicPr>
            <a:picLocks noChangeAspect="1"/>
          </p:cNvPicPr>
          <p:nvPr/>
        </p:nvPicPr>
        <p:blipFill>
          <a:blip r:embed="rId1"/>
          <a:stretch>
            <a:fillRect/>
          </a:stretch>
        </p:blipFill>
        <p:spPr>
          <a:xfrm>
            <a:off x="304800" y="1981200"/>
            <a:ext cx="7820025" cy="3381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1143000"/>
          </a:xfrm>
        </p:spPr>
        <p:txBody>
          <a:bodyPr/>
          <a:lstStyle/>
          <a:p>
            <a:r>
              <a:rPr lang="en-IN" dirty="0"/>
              <a:t>Answer</a:t>
            </a:r>
            <a:endParaRPr lang="en-IN" dirty="0"/>
          </a:p>
        </p:txBody>
      </p:sp>
      <p:pic>
        <p:nvPicPr>
          <p:cNvPr id="4" name="Picture 3"/>
          <p:cNvPicPr>
            <a:picLocks noChangeAspect="1"/>
          </p:cNvPicPr>
          <p:nvPr/>
        </p:nvPicPr>
        <p:blipFill>
          <a:blip r:embed="rId1"/>
          <a:stretch>
            <a:fillRect/>
          </a:stretch>
        </p:blipFill>
        <p:spPr>
          <a:xfrm>
            <a:off x="0" y="2133600"/>
            <a:ext cx="9144000" cy="403387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Questions</a:t>
            </a:r>
            <a:endParaRPr lang="en-US" dirty="0"/>
          </a:p>
        </p:txBody>
      </p:sp>
      <p:sp>
        <p:nvSpPr>
          <p:cNvPr id="3" name="Content Placeholder 2"/>
          <p:cNvSpPr>
            <a:spLocks noGrp="1"/>
          </p:cNvSpPr>
          <p:nvPr>
            <p:ph idx="1"/>
          </p:nvPr>
        </p:nvSpPr>
        <p:spPr/>
        <p:txBody>
          <a:bodyPr>
            <a:normAutofit/>
          </a:bodyPr>
          <a:lstStyle/>
          <a:p>
            <a:pPr>
              <a:buNone/>
            </a:pPr>
            <a:r>
              <a:rPr lang="en-US" sz="2000" b="1" dirty="0"/>
              <a:t>Example</a:t>
            </a:r>
            <a:r>
              <a:rPr lang="en-US" sz="2000" dirty="0"/>
              <a:t>: </a:t>
            </a:r>
            <a:r>
              <a:rPr lang="en-US" sz="2000" i="1" dirty="0"/>
              <a:t>U</a:t>
            </a:r>
            <a:r>
              <a:rPr lang="en-US" sz="2000" dirty="0"/>
              <a:t> = {</a:t>
            </a:r>
            <a:r>
              <a:rPr lang="en-US" sz="2000" dirty="0">
                <a:latin typeface="Cambria Math" panose="02040503050406030204" pitchFamily="18" charset="0"/>
                <a:ea typeface="Cambria Math" panose="02040503050406030204" pitchFamily="18" charset="0"/>
              </a:rPr>
              <a:t>0,1,2,3,4,5</a:t>
            </a:r>
            <a:r>
              <a:rPr lang="en-US" sz="2000" dirty="0"/>
              <a:t>,</a:t>
            </a:r>
            <a:r>
              <a:rPr lang="en-US" sz="2000" dirty="0">
                <a:latin typeface="Cambria Math" panose="02040503050406030204" pitchFamily="18" charset="0"/>
                <a:ea typeface="Cambria Math" panose="02040503050406030204" pitchFamily="18" charset="0"/>
              </a:rPr>
              <a:t>6,7,8,9,10</a:t>
            </a:r>
            <a:r>
              <a:rPr lang="en-US" sz="2000" dirty="0"/>
              <a:t>}  </a:t>
            </a:r>
            <a:r>
              <a:rPr lang="en-US" sz="2000" i="1" dirty="0"/>
              <a:t>A</a:t>
            </a:r>
            <a:r>
              <a:rPr lang="en-US" sz="2000" dirty="0"/>
              <a:t> = {</a:t>
            </a:r>
            <a:r>
              <a:rPr lang="en-US" sz="2000" dirty="0">
                <a:latin typeface="Cambria Math" panose="02040503050406030204" pitchFamily="18" charset="0"/>
                <a:ea typeface="Cambria Math" panose="02040503050406030204" pitchFamily="18" charset="0"/>
              </a:rPr>
              <a:t>1,2,3,4,5</a:t>
            </a:r>
            <a:r>
              <a:rPr lang="en-US" sz="2000" dirty="0"/>
              <a:t>},    </a:t>
            </a:r>
            <a:r>
              <a:rPr lang="en-US" sz="2000" i="1" dirty="0"/>
              <a:t>B</a:t>
            </a:r>
            <a:r>
              <a:rPr lang="en-US" sz="2000" dirty="0"/>
              <a:t> ={</a:t>
            </a:r>
            <a:r>
              <a:rPr lang="en-US" sz="2000" dirty="0">
                <a:latin typeface="Cambria Math" panose="02040503050406030204" pitchFamily="18" charset="0"/>
                <a:ea typeface="Cambria Math" panose="02040503050406030204" pitchFamily="18" charset="0"/>
              </a:rPr>
              <a:t>4,5,6,7,8</a:t>
            </a:r>
            <a:r>
              <a:rPr lang="en-US" sz="2000" dirty="0"/>
              <a:t>}</a:t>
            </a:r>
            <a:endParaRPr lang="en-US" sz="2000" dirty="0"/>
          </a:p>
          <a:p>
            <a:pPr marL="735965" lvl="1" indent="-342900">
              <a:buFont typeface="+mj-lt"/>
              <a:buAutoNum type="arabicPeriod"/>
            </a:pPr>
            <a:r>
              <a:rPr lang="en-US" sz="1600" i="1" dirty="0">
                <a:ea typeface="Cambria Math" panose="02040503050406030204" pitchFamily="18" charset="0"/>
              </a:rPr>
              <a:t>A</a:t>
            </a:r>
            <a:r>
              <a:rPr lang="en-US" sz="1600" b="1" dirty="0">
                <a:latin typeface="Cambria Math" panose="02040503050406030204" pitchFamily="18" charset="0"/>
                <a:ea typeface="Cambria Math" panose="02040503050406030204" pitchFamily="18" charset="0"/>
              </a:rPr>
              <a:t> </a:t>
            </a:r>
            <a:r>
              <a:rPr lang="en-US" sz="1600" dirty="0">
                <a:latin typeface="Cambria Math" panose="02040503050406030204"/>
                <a:ea typeface="Cambria Math" panose="02040503050406030204"/>
              </a:rPr>
              <a:t>∪ </a:t>
            </a:r>
            <a:r>
              <a:rPr lang="en-US" sz="1600" i="1" dirty="0">
                <a:ea typeface="Cambria Math" panose="02040503050406030204"/>
              </a:rPr>
              <a:t>B</a:t>
            </a:r>
            <a:r>
              <a:rPr lang="en-US" sz="1600" b="1" dirty="0">
                <a:latin typeface="Cambria Math" panose="02040503050406030204"/>
                <a:ea typeface="Cambria Math" panose="02040503050406030204"/>
              </a:rPr>
              <a:t>             </a:t>
            </a:r>
            <a:endParaRPr lang="en-US" sz="1600" b="1" dirty="0">
              <a:latin typeface="Cambria Math" panose="02040503050406030204"/>
              <a:ea typeface="Cambria Math" panose="02040503050406030204"/>
            </a:endParaRPr>
          </a:p>
          <a:p>
            <a:pPr marL="1010285" lvl="2" indent="-342900">
              <a:buNone/>
            </a:pPr>
            <a:r>
              <a:rPr lang="en-US" sz="1600" b="1" dirty="0">
                <a:latin typeface="Cambria Math" panose="02040503050406030204"/>
                <a:ea typeface="Cambria Math" panose="02040503050406030204"/>
              </a:rPr>
              <a:t>      </a:t>
            </a:r>
            <a:endParaRPr lang="en-US" sz="1600" b="1" dirty="0">
              <a:latin typeface="Cambria Math" panose="02040503050406030204"/>
              <a:ea typeface="Cambria Math" panose="02040503050406030204"/>
            </a:endParaRPr>
          </a:p>
          <a:p>
            <a:pPr marL="735965" lvl="1" indent="-342900">
              <a:buFont typeface="+mj-lt"/>
              <a:buAutoNum type="arabicPeriod"/>
            </a:pPr>
            <a:r>
              <a:rPr lang="en-US" sz="1600" i="1" dirty="0">
                <a:ea typeface="Cambria Math" panose="02040503050406030204" pitchFamily="18" charset="0"/>
              </a:rPr>
              <a:t>A</a:t>
            </a:r>
            <a:r>
              <a:rPr lang="en-US" sz="1600" b="1" dirty="0">
                <a:latin typeface="Cambria Math" panose="02040503050406030204" pitchFamily="18" charset="0"/>
                <a:ea typeface="Cambria Math" panose="02040503050406030204" pitchFamily="18" charset="0"/>
              </a:rPr>
              <a:t> </a:t>
            </a:r>
            <a:r>
              <a:rPr lang="en-US" sz="1600" dirty="0">
                <a:latin typeface="Cambria Math" panose="02040503050406030204"/>
                <a:ea typeface="Cambria Math" panose="02040503050406030204"/>
              </a:rPr>
              <a:t>∩ </a:t>
            </a:r>
            <a:r>
              <a:rPr lang="en-US" sz="1600" i="1" dirty="0">
                <a:ea typeface="Cambria Math" panose="02040503050406030204"/>
              </a:rPr>
              <a:t>B</a:t>
            </a:r>
            <a:r>
              <a:rPr lang="en-US" sz="1600" b="1" dirty="0">
                <a:ea typeface="Cambria Math" panose="02040503050406030204"/>
              </a:rPr>
              <a:t>            </a:t>
            </a:r>
            <a:endParaRPr lang="en-US" sz="1600" b="1" dirty="0">
              <a:ea typeface="Cambria Math" panose="02040503050406030204"/>
            </a:endParaRPr>
          </a:p>
          <a:p>
            <a:pPr marL="1010285" lvl="2" indent="-342900">
              <a:buNone/>
            </a:pPr>
            <a:r>
              <a:rPr lang="en-US" sz="1600" b="1" dirty="0">
                <a:ea typeface="Cambria Math" panose="02040503050406030204"/>
              </a:rPr>
              <a:t> </a:t>
            </a:r>
            <a:r>
              <a:rPr lang="en-US" sz="1600" b="1" dirty="0">
                <a:latin typeface="Cambria Math" panose="02040503050406030204"/>
                <a:ea typeface="Cambria Math" panose="02040503050406030204"/>
              </a:rPr>
              <a:t> </a:t>
            </a:r>
            <a:endParaRPr lang="en-US" sz="1600" b="1" dirty="0">
              <a:latin typeface="Cambria Math" panose="02040503050406030204"/>
              <a:ea typeface="Cambria Math" panose="02040503050406030204"/>
            </a:endParaRPr>
          </a:p>
          <a:p>
            <a:pPr marL="735965" lvl="1" indent="-342900">
              <a:buFont typeface="+mj-lt"/>
              <a:buAutoNum type="arabicPeriod"/>
            </a:pPr>
            <a:r>
              <a:rPr lang="en-US" sz="1600" i="1" dirty="0">
                <a:ea typeface="Cambria Math" panose="02040503050406030204" pitchFamily="18" charset="0"/>
              </a:rPr>
              <a:t>Ā</a:t>
            </a:r>
            <a:r>
              <a:rPr lang="en-US" sz="1600" b="1" dirty="0">
                <a:ea typeface="Cambria Math" panose="02040503050406030204"/>
              </a:rPr>
              <a:t>                  </a:t>
            </a:r>
            <a:endParaRPr lang="en-US" sz="1600" b="1" dirty="0">
              <a:ea typeface="Cambria Math" panose="02040503050406030204"/>
            </a:endParaRPr>
          </a:p>
          <a:p>
            <a:pPr marL="1010285" lvl="2" indent="-342900">
              <a:buNone/>
            </a:pPr>
            <a:r>
              <a:rPr lang="en-US" sz="1600" b="1" dirty="0">
                <a:ea typeface="Cambria Math" panose="02040503050406030204"/>
              </a:rPr>
              <a:t>  </a:t>
            </a:r>
            <a:endParaRPr lang="en-US" sz="1600" b="1" dirty="0">
              <a:latin typeface="Cambria Math" panose="02040503050406030204" pitchFamily="18" charset="0"/>
              <a:ea typeface="Cambria Math" panose="02040503050406030204" pitchFamily="18" charset="0"/>
            </a:endParaRPr>
          </a:p>
          <a:p>
            <a:pPr marL="735965" lvl="1" indent="-342900">
              <a:buFont typeface="+mj-lt"/>
              <a:buAutoNum type="arabicPeriod"/>
            </a:pPr>
            <a:r>
              <a:rPr lang="en-US" sz="1600" dirty="0">
                <a:latin typeface="Cambria Math" panose="02040503050406030204" pitchFamily="18" charset="0"/>
                <a:ea typeface="Cambria Math" panose="02040503050406030204" pitchFamily="18" charset="0"/>
                <a:sym typeface="Symbol" panose="05050102010706020507"/>
              </a:rPr>
              <a:t>                        </a:t>
            </a:r>
            <a:endParaRPr lang="en-US" sz="1600" dirty="0">
              <a:latin typeface="Cambria Math" panose="02040503050406030204" pitchFamily="18" charset="0"/>
              <a:ea typeface="Cambria Math" panose="02040503050406030204" pitchFamily="18" charset="0"/>
              <a:sym typeface="Symbol" panose="05050102010706020507"/>
            </a:endParaRPr>
          </a:p>
          <a:p>
            <a:pPr marL="1010285" lvl="2" indent="-342900">
              <a:buNone/>
            </a:pPr>
            <a:r>
              <a:rPr lang="en-US" sz="1600" dirty="0">
                <a:latin typeface="Cambria Math" panose="02040503050406030204" pitchFamily="18" charset="0"/>
                <a:ea typeface="Cambria Math" panose="02040503050406030204" pitchFamily="18" charset="0"/>
                <a:sym typeface="Symbol" panose="05050102010706020507"/>
              </a:rPr>
              <a:t> </a:t>
            </a:r>
            <a:endParaRPr lang="en-US" sz="1600" dirty="0">
              <a:latin typeface="Cambria Math" panose="02040503050406030204" pitchFamily="18" charset="0"/>
              <a:ea typeface="Cambria Math" panose="02040503050406030204" pitchFamily="18" charset="0"/>
              <a:sym typeface="Symbol" panose="05050102010706020507"/>
            </a:endParaRPr>
          </a:p>
          <a:p>
            <a:pPr marL="735965" lvl="1" indent="-342900">
              <a:buFont typeface="+mj-lt"/>
              <a:buAutoNum type="arabicPeriod"/>
            </a:pPr>
            <a:r>
              <a:rPr lang="en-US" sz="1600" i="1" dirty="0">
                <a:ea typeface="Cambria Math" panose="02040503050406030204" pitchFamily="18" charset="0"/>
              </a:rPr>
              <a:t>A</a:t>
            </a:r>
            <a:r>
              <a:rPr lang="en-US" sz="1600" b="1" dirty="0">
                <a:latin typeface="Cambria Math" panose="02040503050406030204" pitchFamily="18" charset="0"/>
                <a:ea typeface="Cambria Math" panose="02040503050406030204" pitchFamily="18" charset="0"/>
              </a:rPr>
              <a:t> – </a:t>
            </a:r>
            <a:r>
              <a:rPr lang="en-US" sz="1600" i="1" dirty="0">
                <a:ea typeface="Cambria Math" panose="02040503050406030204" pitchFamily="18" charset="0"/>
              </a:rPr>
              <a:t>B</a:t>
            </a:r>
            <a:r>
              <a:rPr lang="en-US" sz="1600" b="1" dirty="0">
                <a:ea typeface="Cambria Math" panose="02040503050406030204"/>
              </a:rPr>
              <a:t>            </a:t>
            </a:r>
            <a:endParaRPr lang="en-US" sz="1600" b="1" dirty="0">
              <a:ea typeface="Cambria Math" panose="02040503050406030204"/>
            </a:endParaRPr>
          </a:p>
          <a:p>
            <a:pPr marL="1010285" lvl="2" indent="-342900">
              <a:buNone/>
            </a:pPr>
            <a:r>
              <a:rPr lang="en-US" sz="1600" b="1" dirty="0">
                <a:ea typeface="Cambria Math" panose="02040503050406030204"/>
              </a:rPr>
              <a:t>  </a:t>
            </a:r>
            <a:r>
              <a:rPr lang="en-US" sz="1600" dirty="0"/>
              <a:t> </a:t>
            </a:r>
            <a:endParaRPr lang="en-US" sz="1600" b="1" dirty="0">
              <a:latin typeface="Cambria Math" panose="02040503050406030204" pitchFamily="18" charset="0"/>
              <a:ea typeface="Cambria Math" panose="02040503050406030204" pitchFamily="18" charset="0"/>
            </a:endParaRPr>
          </a:p>
          <a:p>
            <a:pPr marL="735965" lvl="1" indent="-342900">
              <a:buFont typeface="+mj-lt"/>
              <a:buAutoNum type="arabicPeriod"/>
            </a:pPr>
            <a:r>
              <a:rPr lang="en-US" sz="1600" i="1" dirty="0">
                <a:ea typeface="Cambria Math" panose="02040503050406030204" pitchFamily="18" charset="0"/>
              </a:rPr>
              <a:t>B</a:t>
            </a:r>
            <a:r>
              <a:rPr lang="en-US" sz="1600" b="1" dirty="0">
                <a:latin typeface="Cambria Math" panose="02040503050406030204" pitchFamily="18" charset="0"/>
                <a:ea typeface="Cambria Math" panose="02040503050406030204" pitchFamily="18" charset="0"/>
              </a:rPr>
              <a:t> – </a:t>
            </a:r>
            <a:r>
              <a:rPr lang="en-US" sz="1600" i="1" dirty="0">
                <a:ea typeface="Cambria Math" panose="02040503050406030204" pitchFamily="18" charset="0"/>
              </a:rPr>
              <a:t>A</a:t>
            </a:r>
            <a:r>
              <a:rPr lang="en-US" sz="1600" b="1" dirty="0">
                <a:latin typeface="Cambria Math" panose="02040503050406030204" pitchFamily="18" charset="0"/>
                <a:ea typeface="Cambria Math" panose="02040503050406030204" pitchFamily="18" charset="0"/>
              </a:rPr>
              <a:t>               </a:t>
            </a:r>
            <a:endParaRPr lang="en-US" sz="1600" b="1" dirty="0">
              <a:latin typeface="Cambria Math" panose="02040503050406030204" pitchFamily="18" charset="0"/>
              <a:ea typeface="Cambria Math" panose="02040503050406030204" pitchFamily="18" charset="0"/>
            </a:endParaRPr>
          </a:p>
          <a:p>
            <a:pPr marL="1010285" lvl="2" indent="-342900">
              <a:buNone/>
            </a:pPr>
            <a:r>
              <a:rPr lang="en-US" sz="1600" b="1" dirty="0">
                <a:latin typeface="Cambria Math" panose="02040503050406030204" pitchFamily="18" charset="0"/>
                <a:ea typeface="Cambria Math" panose="02040503050406030204" pitchFamily="18" charset="0"/>
              </a:rPr>
              <a:t>			</a:t>
            </a:r>
            <a:endParaRPr lang="en-US" sz="1600" b="1" dirty="0">
              <a:latin typeface="Cambria Math" panose="02040503050406030204" pitchFamily="18" charset="0"/>
              <a:ea typeface="Cambria Math" panose="02040503050406030204" pitchFamily="18" charset="0"/>
            </a:endParaRPr>
          </a:p>
          <a:p>
            <a:pPr lvl="1"/>
            <a:endParaRPr lang="en-US" b="1" dirty="0">
              <a:latin typeface="Cambria Math" panose="02040503050406030204" pitchFamily="18" charset="0"/>
              <a:ea typeface="Cambria Math" panose="02040503050406030204" pitchFamily="18" charset="0"/>
            </a:endParaRPr>
          </a:p>
          <a:p>
            <a:pPr lvl="1"/>
            <a:endParaRPr lang="en-US" b="1" dirty="0">
              <a:latin typeface="Cambria Math" panose="02040503050406030204"/>
              <a:ea typeface="Cambria Math" panose="02040503050406030204"/>
            </a:endParaRPr>
          </a:p>
          <a:p>
            <a:pPr lvl="1"/>
            <a:endParaRPr lang="en-US" b="1" dirty="0">
              <a:latin typeface="Cambria Math" panose="02040503050406030204"/>
              <a:ea typeface="Cambria Math" panose="02040503050406030204"/>
            </a:endParaRPr>
          </a:p>
          <a:p>
            <a:pPr lvl="1"/>
            <a:endParaRPr lang="en-US" dirty="0"/>
          </a:p>
          <a:p>
            <a:pPr lvl="1">
              <a:buNone/>
            </a:pPr>
            <a:endParaRPr lang="en-US" dirty="0"/>
          </a:p>
        </p:txBody>
      </p:sp>
      <p:pic>
        <p:nvPicPr>
          <p:cNvPr id="7" name="Picture 6" descr="addin_tmp.png"/>
          <p:cNvPicPr>
            <a:picLocks noChangeAspect="1"/>
          </p:cNvPicPr>
          <p:nvPr>
            <p:custDataLst>
              <p:tags r:id="rId1"/>
            </p:custDataLst>
          </p:nvPr>
        </p:nvPicPr>
        <p:blipFill>
          <a:blip r:embed="rId2" cstate="print"/>
          <a:stretch>
            <a:fillRect/>
          </a:stretch>
        </p:blipFill>
        <p:spPr>
          <a:xfrm>
            <a:off x="1295400" y="4114800"/>
            <a:ext cx="128016" cy="150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Questions</a:t>
            </a:r>
            <a:endParaRPr lang="en-US" dirty="0"/>
          </a:p>
        </p:txBody>
      </p:sp>
      <p:sp>
        <p:nvSpPr>
          <p:cNvPr id="3" name="Content Placeholder 2"/>
          <p:cNvSpPr>
            <a:spLocks noGrp="1"/>
          </p:cNvSpPr>
          <p:nvPr>
            <p:ph idx="1"/>
          </p:nvPr>
        </p:nvSpPr>
        <p:spPr/>
        <p:txBody>
          <a:bodyPr>
            <a:normAutofit/>
          </a:bodyPr>
          <a:lstStyle/>
          <a:p>
            <a:pPr>
              <a:buNone/>
            </a:pPr>
            <a:r>
              <a:rPr lang="en-US" sz="2000" b="1" dirty="0"/>
              <a:t>Example</a:t>
            </a:r>
            <a:r>
              <a:rPr lang="en-US" sz="2000" dirty="0"/>
              <a:t>: </a:t>
            </a:r>
            <a:r>
              <a:rPr lang="en-US" sz="2000" i="1" dirty="0"/>
              <a:t>U</a:t>
            </a:r>
            <a:r>
              <a:rPr lang="en-US" sz="2000" dirty="0"/>
              <a:t> = {</a:t>
            </a:r>
            <a:r>
              <a:rPr lang="en-US" sz="2000" dirty="0">
                <a:latin typeface="Cambria Math" panose="02040503050406030204" pitchFamily="18" charset="0"/>
                <a:ea typeface="Cambria Math" panose="02040503050406030204" pitchFamily="18" charset="0"/>
              </a:rPr>
              <a:t>0,1,2,3,4,5</a:t>
            </a:r>
            <a:r>
              <a:rPr lang="en-US" sz="2000" dirty="0"/>
              <a:t>,</a:t>
            </a:r>
            <a:r>
              <a:rPr lang="en-US" sz="2000" dirty="0">
                <a:latin typeface="Cambria Math" panose="02040503050406030204" pitchFamily="18" charset="0"/>
                <a:ea typeface="Cambria Math" panose="02040503050406030204" pitchFamily="18" charset="0"/>
              </a:rPr>
              <a:t>6,7,8,9,10</a:t>
            </a:r>
            <a:r>
              <a:rPr lang="en-US" sz="2000" dirty="0"/>
              <a:t>}  </a:t>
            </a:r>
            <a:r>
              <a:rPr lang="en-US" sz="2000" i="1" dirty="0"/>
              <a:t>A</a:t>
            </a:r>
            <a:r>
              <a:rPr lang="en-US" sz="2000" dirty="0"/>
              <a:t> = {</a:t>
            </a:r>
            <a:r>
              <a:rPr lang="en-US" sz="2000" dirty="0">
                <a:latin typeface="Cambria Math" panose="02040503050406030204" pitchFamily="18" charset="0"/>
                <a:ea typeface="Cambria Math" panose="02040503050406030204" pitchFamily="18" charset="0"/>
              </a:rPr>
              <a:t>1,2,3,4,5</a:t>
            </a:r>
            <a:r>
              <a:rPr lang="en-US" sz="2000" dirty="0"/>
              <a:t>},    </a:t>
            </a:r>
            <a:r>
              <a:rPr lang="en-US" sz="2000" i="1" dirty="0"/>
              <a:t>B</a:t>
            </a:r>
            <a:r>
              <a:rPr lang="en-US" sz="2000" dirty="0"/>
              <a:t> ={</a:t>
            </a:r>
            <a:r>
              <a:rPr lang="en-US" sz="2000" dirty="0">
                <a:latin typeface="Cambria Math" panose="02040503050406030204" pitchFamily="18" charset="0"/>
                <a:ea typeface="Cambria Math" panose="02040503050406030204" pitchFamily="18" charset="0"/>
              </a:rPr>
              <a:t>4,5,6,7,8</a:t>
            </a:r>
            <a:r>
              <a:rPr lang="en-US" sz="2000" dirty="0"/>
              <a:t>}</a:t>
            </a:r>
            <a:endParaRPr lang="en-US" sz="2000" dirty="0"/>
          </a:p>
          <a:p>
            <a:pPr marL="735965" lvl="1" indent="-342900">
              <a:buFont typeface="+mj-lt"/>
              <a:buAutoNum type="arabicPeriod"/>
            </a:pPr>
            <a:r>
              <a:rPr lang="en-US" sz="1600" i="1" dirty="0">
                <a:ea typeface="Cambria Math" panose="02040503050406030204" pitchFamily="18" charset="0"/>
              </a:rPr>
              <a:t>A</a:t>
            </a:r>
            <a:r>
              <a:rPr lang="en-US" sz="1600" b="1" dirty="0">
                <a:latin typeface="Cambria Math" panose="02040503050406030204" pitchFamily="18" charset="0"/>
                <a:ea typeface="Cambria Math" panose="02040503050406030204" pitchFamily="18" charset="0"/>
              </a:rPr>
              <a:t> </a:t>
            </a:r>
            <a:r>
              <a:rPr lang="en-US" sz="1600" dirty="0">
                <a:latin typeface="Cambria Math" panose="02040503050406030204"/>
                <a:ea typeface="Cambria Math" panose="02040503050406030204"/>
              </a:rPr>
              <a:t>∪ </a:t>
            </a:r>
            <a:r>
              <a:rPr lang="en-US" sz="1600" i="1" dirty="0">
                <a:ea typeface="Cambria Math" panose="02040503050406030204"/>
              </a:rPr>
              <a:t>B</a:t>
            </a:r>
            <a:r>
              <a:rPr lang="en-US" sz="1600" b="1" dirty="0">
                <a:latin typeface="Cambria Math" panose="02040503050406030204"/>
                <a:ea typeface="Cambria Math" panose="02040503050406030204"/>
              </a:rPr>
              <a:t>             </a:t>
            </a:r>
            <a:endParaRPr lang="en-US" sz="1600" b="1" dirty="0">
              <a:latin typeface="Cambria Math" panose="02040503050406030204"/>
              <a:ea typeface="Cambria Math" panose="02040503050406030204"/>
            </a:endParaRPr>
          </a:p>
          <a:p>
            <a:pPr marL="1010285" lvl="2" indent="-342900">
              <a:buNone/>
            </a:pPr>
            <a:r>
              <a:rPr lang="en-US" sz="1600" b="1" dirty="0">
                <a:latin typeface="Cambria Math" panose="02040503050406030204"/>
                <a:ea typeface="Cambria Math" panose="02040503050406030204"/>
              </a:rPr>
              <a:t> </a:t>
            </a:r>
            <a:r>
              <a:rPr lang="en-US" sz="1600" b="1" dirty="0">
                <a:ea typeface="Cambria Math" panose="02040503050406030204"/>
              </a:rPr>
              <a:t>Solution:</a:t>
            </a:r>
            <a:r>
              <a:rPr lang="en-US" sz="1600" b="1" dirty="0">
                <a:latin typeface="Cambria Math" panose="02040503050406030204"/>
                <a:ea typeface="Cambria Math" panose="02040503050406030204"/>
              </a:rPr>
              <a:t> </a:t>
            </a:r>
            <a:r>
              <a:rPr lang="en-US" sz="1600" dirty="0"/>
              <a:t>{</a:t>
            </a:r>
            <a:r>
              <a:rPr lang="en-US" sz="1600" dirty="0">
                <a:latin typeface="Cambria Math" panose="02040503050406030204" pitchFamily="18" charset="0"/>
                <a:ea typeface="Cambria Math" panose="02040503050406030204" pitchFamily="18" charset="0"/>
              </a:rPr>
              <a:t>1,2,3,4,5</a:t>
            </a:r>
            <a:r>
              <a:rPr lang="en-US" sz="1600" dirty="0"/>
              <a:t>,</a:t>
            </a:r>
            <a:r>
              <a:rPr lang="en-US" sz="1600" dirty="0">
                <a:latin typeface="Cambria Math" panose="02040503050406030204" pitchFamily="18" charset="0"/>
                <a:ea typeface="Cambria Math" panose="02040503050406030204" pitchFamily="18" charset="0"/>
              </a:rPr>
              <a:t>6,7,8</a:t>
            </a:r>
            <a:r>
              <a:rPr lang="en-US" sz="1600" dirty="0"/>
              <a:t>}</a:t>
            </a:r>
            <a:r>
              <a:rPr lang="en-US" sz="1600" b="1" dirty="0">
                <a:latin typeface="Cambria Math" panose="02040503050406030204"/>
                <a:ea typeface="Cambria Math" panose="02040503050406030204"/>
              </a:rPr>
              <a:t>     </a:t>
            </a:r>
            <a:endParaRPr lang="en-US" sz="1600" b="1" dirty="0">
              <a:latin typeface="Cambria Math" panose="02040503050406030204"/>
              <a:ea typeface="Cambria Math" panose="02040503050406030204"/>
            </a:endParaRPr>
          </a:p>
          <a:p>
            <a:pPr marL="735965" lvl="1" indent="-342900">
              <a:buFont typeface="+mj-lt"/>
              <a:buAutoNum type="arabicPeriod"/>
            </a:pPr>
            <a:r>
              <a:rPr lang="en-US" sz="1600" i="1" dirty="0">
                <a:ea typeface="Cambria Math" panose="02040503050406030204" pitchFamily="18" charset="0"/>
              </a:rPr>
              <a:t>A</a:t>
            </a:r>
            <a:r>
              <a:rPr lang="en-US" sz="1600" b="1" dirty="0">
                <a:latin typeface="Cambria Math" panose="02040503050406030204" pitchFamily="18" charset="0"/>
                <a:ea typeface="Cambria Math" panose="02040503050406030204" pitchFamily="18" charset="0"/>
              </a:rPr>
              <a:t> </a:t>
            </a:r>
            <a:r>
              <a:rPr lang="en-US" sz="1600" dirty="0">
                <a:latin typeface="Cambria Math" panose="02040503050406030204"/>
                <a:ea typeface="Cambria Math" panose="02040503050406030204"/>
              </a:rPr>
              <a:t>∩ </a:t>
            </a:r>
            <a:r>
              <a:rPr lang="en-US" sz="1600" i="1" dirty="0">
                <a:ea typeface="Cambria Math" panose="02040503050406030204"/>
              </a:rPr>
              <a:t>B</a:t>
            </a:r>
            <a:r>
              <a:rPr lang="en-US" sz="1600" b="1" dirty="0">
                <a:ea typeface="Cambria Math" panose="02040503050406030204"/>
              </a:rPr>
              <a:t>            </a:t>
            </a:r>
            <a:endParaRPr lang="en-US" sz="1600" b="1" dirty="0">
              <a:ea typeface="Cambria Math" panose="02040503050406030204"/>
            </a:endParaRPr>
          </a:p>
          <a:p>
            <a:pPr marL="1010285" lvl="2" indent="-342900">
              <a:buNone/>
            </a:pPr>
            <a:r>
              <a:rPr lang="en-US" sz="1600" b="1" dirty="0">
                <a:ea typeface="Cambria Math" panose="02040503050406030204"/>
              </a:rPr>
              <a:t> Solution:</a:t>
            </a:r>
            <a:r>
              <a:rPr lang="en-US" sz="1600" b="1" dirty="0">
                <a:latin typeface="Cambria Math" panose="02040503050406030204"/>
                <a:ea typeface="Cambria Math" panose="02040503050406030204"/>
              </a:rPr>
              <a:t> </a:t>
            </a:r>
            <a:r>
              <a:rPr lang="en-US" sz="1600" dirty="0"/>
              <a:t>{</a:t>
            </a:r>
            <a:r>
              <a:rPr lang="en-US" sz="1600" dirty="0">
                <a:latin typeface="Cambria Math" panose="02040503050406030204" pitchFamily="18" charset="0"/>
                <a:ea typeface="Cambria Math" panose="02040503050406030204" pitchFamily="18" charset="0"/>
              </a:rPr>
              <a:t>4,5</a:t>
            </a:r>
            <a:r>
              <a:rPr lang="en-US" sz="1600" dirty="0"/>
              <a:t>}</a:t>
            </a:r>
            <a:r>
              <a:rPr lang="en-US" sz="1600" b="1" dirty="0">
                <a:latin typeface="Cambria Math" panose="02040503050406030204"/>
                <a:ea typeface="Cambria Math" panose="02040503050406030204"/>
              </a:rPr>
              <a:t> </a:t>
            </a:r>
            <a:endParaRPr lang="en-US" sz="1600" b="1" dirty="0">
              <a:latin typeface="Cambria Math" panose="02040503050406030204"/>
              <a:ea typeface="Cambria Math" panose="02040503050406030204"/>
            </a:endParaRPr>
          </a:p>
          <a:p>
            <a:pPr marL="735965" lvl="1" indent="-342900">
              <a:buFont typeface="+mj-lt"/>
              <a:buAutoNum type="arabicPeriod"/>
            </a:pPr>
            <a:r>
              <a:rPr lang="en-US" sz="1600" i="1" dirty="0">
                <a:ea typeface="Cambria Math" panose="02040503050406030204" pitchFamily="18" charset="0"/>
              </a:rPr>
              <a:t>Ā</a:t>
            </a:r>
            <a:r>
              <a:rPr lang="en-US" sz="1600" b="1" dirty="0">
                <a:ea typeface="Cambria Math" panose="02040503050406030204"/>
              </a:rPr>
              <a:t>                  </a:t>
            </a:r>
            <a:endParaRPr lang="en-US" sz="1600" b="1" dirty="0">
              <a:ea typeface="Cambria Math" panose="02040503050406030204"/>
            </a:endParaRPr>
          </a:p>
          <a:p>
            <a:pPr marL="1010285" lvl="2" indent="-342900">
              <a:buNone/>
            </a:pPr>
            <a:r>
              <a:rPr lang="en-US" sz="1600" b="1" dirty="0">
                <a:ea typeface="Cambria Math" panose="02040503050406030204"/>
              </a:rPr>
              <a:t>  Solution:</a:t>
            </a:r>
            <a:r>
              <a:rPr lang="en-US" sz="1600" b="1" dirty="0">
                <a:latin typeface="Cambria Math" panose="02040503050406030204"/>
                <a:ea typeface="Cambria Math" panose="02040503050406030204"/>
              </a:rPr>
              <a:t> </a:t>
            </a:r>
            <a:r>
              <a:rPr lang="en-US" sz="1600" dirty="0"/>
              <a:t>{</a:t>
            </a:r>
            <a:r>
              <a:rPr lang="en-US" sz="1600" dirty="0">
                <a:latin typeface="Cambria Math" panose="02040503050406030204" pitchFamily="18" charset="0"/>
                <a:ea typeface="Cambria Math" panose="02040503050406030204" pitchFamily="18" charset="0"/>
              </a:rPr>
              <a:t>0,6,7,8,9,10</a:t>
            </a:r>
            <a:r>
              <a:rPr lang="en-US" sz="1600" dirty="0"/>
              <a:t>}</a:t>
            </a:r>
            <a:endParaRPr lang="en-US" sz="1600" b="1" dirty="0">
              <a:latin typeface="Cambria Math" panose="02040503050406030204" pitchFamily="18" charset="0"/>
              <a:ea typeface="Cambria Math" panose="02040503050406030204" pitchFamily="18" charset="0"/>
            </a:endParaRPr>
          </a:p>
          <a:p>
            <a:pPr marL="735965" lvl="1" indent="-342900">
              <a:buFont typeface="+mj-lt"/>
              <a:buAutoNum type="arabicPeriod"/>
            </a:pPr>
            <a:r>
              <a:rPr lang="en-US" sz="1600" dirty="0">
                <a:latin typeface="Cambria Math" panose="02040503050406030204" pitchFamily="18" charset="0"/>
                <a:ea typeface="Cambria Math" panose="02040503050406030204" pitchFamily="18" charset="0"/>
                <a:sym typeface="Symbol" panose="05050102010706020507"/>
              </a:rPr>
              <a:t>                        </a:t>
            </a:r>
            <a:endParaRPr lang="en-US" sz="1600" dirty="0">
              <a:latin typeface="Cambria Math" panose="02040503050406030204" pitchFamily="18" charset="0"/>
              <a:ea typeface="Cambria Math" panose="02040503050406030204" pitchFamily="18" charset="0"/>
              <a:sym typeface="Symbol" panose="05050102010706020507"/>
            </a:endParaRPr>
          </a:p>
          <a:p>
            <a:pPr marL="1010285" lvl="2" indent="-342900">
              <a:buNone/>
            </a:pPr>
            <a:r>
              <a:rPr lang="en-US" sz="1600" dirty="0">
                <a:latin typeface="Cambria Math" panose="02040503050406030204" pitchFamily="18" charset="0"/>
                <a:ea typeface="Cambria Math" panose="02040503050406030204" pitchFamily="18" charset="0"/>
                <a:sym typeface="Symbol" panose="05050102010706020507"/>
              </a:rPr>
              <a:t> </a:t>
            </a:r>
            <a:r>
              <a:rPr lang="en-US" sz="1600" b="1" dirty="0">
                <a:ea typeface="Cambria Math" panose="02040503050406030204"/>
              </a:rPr>
              <a:t>Solution:</a:t>
            </a:r>
            <a:r>
              <a:rPr lang="en-US" sz="1600" dirty="0"/>
              <a:t> {</a:t>
            </a:r>
            <a:r>
              <a:rPr lang="en-US" sz="1600" dirty="0">
                <a:latin typeface="Cambria Math" panose="02040503050406030204" pitchFamily="18" charset="0"/>
                <a:ea typeface="Cambria Math" panose="02040503050406030204" pitchFamily="18" charset="0"/>
              </a:rPr>
              <a:t>0,1,2,3,9,10</a:t>
            </a:r>
            <a:r>
              <a:rPr lang="en-US" sz="1600" dirty="0"/>
              <a:t>}</a:t>
            </a:r>
            <a:endParaRPr lang="en-US" sz="1600" dirty="0">
              <a:latin typeface="Cambria Math" panose="02040503050406030204" pitchFamily="18" charset="0"/>
              <a:ea typeface="Cambria Math" panose="02040503050406030204" pitchFamily="18" charset="0"/>
              <a:sym typeface="Symbol" panose="05050102010706020507"/>
            </a:endParaRPr>
          </a:p>
          <a:p>
            <a:pPr marL="735965" lvl="1" indent="-342900">
              <a:buFont typeface="+mj-lt"/>
              <a:buAutoNum type="arabicPeriod"/>
            </a:pPr>
            <a:r>
              <a:rPr lang="en-US" sz="1600" i="1" dirty="0">
                <a:ea typeface="Cambria Math" panose="02040503050406030204" pitchFamily="18" charset="0"/>
              </a:rPr>
              <a:t>A</a:t>
            </a:r>
            <a:r>
              <a:rPr lang="en-US" sz="1600" b="1" dirty="0">
                <a:latin typeface="Cambria Math" panose="02040503050406030204" pitchFamily="18" charset="0"/>
                <a:ea typeface="Cambria Math" panose="02040503050406030204" pitchFamily="18" charset="0"/>
              </a:rPr>
              <a:t> – </a:t>
            </a:r>
            <a:r>
              <a:rPr lang="en-US" sz="1600" i="1" dirty="0">
                <a:ea typeface="Cambria Math" panose="02040503050406030204" pitchFamily="18" charset="0"/>
              </a:rPr>
              <a:t>B</a:t>
            </a:r>
            <a:r>
              <a:rPr lang="en-US" sz="1600" b="1" dirty="0">
                <a:ea typeface="Cambria Math" panose="02040503050406030204"/>
              </a:rPr>
              <a:t>            </a:t>
            </a:r>
            <a:endParaRPr lang="en-US" sz="1600" b="1" dirty="0">
              <a:ea typeface="Cambria Math" panose="02040503050406030204"/>
            </a:endParaRPr>
          </a:p>
          <a:p>
            <a:pPr marL="1010285" lvl="2" indent="-342900">
              <a:buNone/>
            </a:pPr>
            <a:r>
              <a:rPr lang="en-US" sz="1600" b="1" dirty="0">
                <a:ea typeface="Cambria Math" panose="02040503050406030204"/>
              </a:rPr>
              <a:t>  Solution:</a:t>
            </a:r>
            <a:r>
              <a:rPr lang="en-US" sz="1600" b="1" dirty="0">
                <a:latin typeface="Cambria Math" panose="02040503050406030204"/>
                <a:ea typeface="Cambria Math" panose="02040503050406030204"/>
              </a:rPr>
              <a:t> </a:t>
            </a:r>
            <a:r>
              <a:rPr lang="en-US" sz="1600" dirty="0"/>
              <a:t>{</a:t>
            </a:r>
            <a:r>
              <a:rPr lang="en-US" sz="1600" dirty="0">
                <a:latin typeface="Cambria Math" panose="02040503050406030204" pitchFamily="18" charset="0"/>
                <a:ea typeface="Cambria Math" panose="02040503050406030204" pitchFamily="18" charset="0"/>
              </a:rPr>
              <a:t>1,2,3</a:t>
            </a:r>
            <a:r>
              <a:rPr lang="en-US" sz="1600" dirty="0"/>
              <a:t>} </a:t>
            </a:r>
            <a:endParaRPr lang="en-US" sz="1600" b="1" dirty="0">
              <a:latin typeface="Cambria Math" panose="02040503050406030204" pitchFamily="18" charset="0"/>
              <a:ea typeface="Cambria Math" panose="02040503050406030204" pitchFamily="18" charset="0"/>
            </a:endParaRPr>
          </a:p>
          <a:p>
            <a:pPr marL="735965" lvl="1" indent="-342900">
              <a:buFont typeface="+mj-lt"/>
              <a:buAutoNum type="arabicPeriod"/>
            </a:pPr>
            <a:r>
              <a:rPr lang="en-US" sz="1600" i="1" dirty="0">
                <a:ea typeface="Cambria Math" panose="02040503050406030204" pitchFamily="18" charset="0"/>
              </a:rPr>
              <a:t>B</a:t>
            </a:r>
            <a:r>
              <a:rPr lang="en-US" sz="1600" b="1" dirty="0">
                <a:latin typeface="Cambria Math" panose="02040503050406030204" pitchFamily="18" charset="0"/>
                <a:ea typeface="Cambria Math" panose="02040503050406030204" pitchFamily="18" charset="0"/>
              </a:rPr>
              <a:t> – </a:t>
            </a:r>
            <a:r>
              <a:rPr lang="en-US" sz="1600" i="1" dirty="0">
                <a:ea typeface="Cambria Math" panose="02040503050406030204" pitchFamily="18" charset="0"/>
              </a:rPr>
              <a:t>A</a:t>
            </a:r>
            <a:r>
              <a:rPr lang="en-US" sz="1600" b="1" dirty="0">
                <a:latin typeface="Cambria Math" panose="02040503050406030204" pitchFamily="18" charset="0"/>
                <a:ea typeface="Cambria Math" panose="02040503050406030204" pitchFamily="18" charset="0"/>
              </a:rPr>
              <a:t>               </a:t>
            </a:r>
            <a:endParaRPr lang="en-US" sz="1600" b="1" dirty="0">
              <a:latin typeface="Cambria Math" panose="02040503050406030204" pitchFamily="18" charset="0"/>
              <a:ea typeface="Cambria Math" panose="02040503050406030204" pitchFamily="18" charset="0"/>
            </a:endParaRPr>
          </a:p>
          <a:p>
            <a:pPr marL="1010285" lvl="2" indent="-342900">
              <a:buNone/>
            </a:pPr>
            <a:r>
              <a:rPr lang="en-US" sz="1600" b="1" dirty="0">
                <a:ea typeface="Cambria Math" panose="02040503050406030204"/>
              </a:rPr>
              <a:t>Solution:</a:t>
            </a:r>
            <a:r>
              <a:rPr lang="en-US" sz="1600" b="1" dirty="0">
                <a:latin typeface="Cambria Math" panose="02040503050406030204" pitchFamily="18" charset="0"/>
                <a:ea typeface="Cambria Math" panose="02040503050406030204" pitchFamily="18" charset="0"/>
              </a:rPr>
              <a:t> </a:t>
            </a:r>
            <a:r>
              <a:rPr lang="en-US" sz="1600" dirty="0"/>
              <a:t>{</a:t>
            </a:r>
            <a:r>
              <a:rPr lang="en-US" sz="1600" dirty="0">
                <a:latin typeface="Cambria Math" panose="02040503050406030204" pitchFamily="18" charset="0"/>
                <a:ea typeface="Cambria Math" panose="02040503050406030204" pitchFamily="18" charset="0"/>
              </a:rPr>
              <a:t>6,7,8</a:t>
            </a:r>
            <a:r>
              <a:rPr lang="en-US" sz="1600" dirty="0"/>
              <a:t>} </a:t>
            </a:r>
            <a:r>
              <a:rPr lang="en-US" sz="1600" b="1" dirty="0">
                <a:latin typeface="Cambria Math" panose="02040503050406030204" pitchFamily="18" charset="0"/>
                <a:ea typeface="Cambria Math" panose="02040503050406030204" pitchFamily="18" charset="0"/>
              </a:rPr>
              <a:t>			</a:t>
            </a:r>
            <a:endParaRPr lang="en-US" sz="1600" b="1" dirty="0">
              <a:latin typeface="Cambria Math" panose="02040503050406030204" pitchFamily="18" charset="0"/>
              <a:ea typeface="Cambria Math" panose="02040503050406030204" pitchFamily="18" charset="0"/>
            </a:endParaRPr>
          </a:p>
          <a:p>
            <a:pPr lvl="1"/>
            <a:endParaRPr lang="en-US" b="1" dirty="0">
              <a:latin typeface="Cambria Math" panose="02040503050406030204" pitchFamily="18" charset="0"/>
              <a:ea typeface="Cambria Math" panose="02040503050406030204" pitchFamily="18" charset="0"/>
            </a:endParaRPr>
          </a:p>
          <a:p>
            <a:pPr lvl="1"/>
            <a:endParaRPr lang="en-US" b="1" dirty="0">
              <a:latin typeface="Cambria Math" panose="02040503050406030204"/>
              <a:ea typeface="Cambria Math" panose="02040503050406030204"/>
            </a:endParaRPr>
          </a:p>
          <a:p>
            <a:pPr lvl="1"/>
            <a:endParaRPr lang="en-US" b="1" dirty="0">
              <a:latin typeface="Cambria Math" panose="02040503050406030204"/>
              <a:ea typeface="Cambria Math" panose="02040503050406030204"/>
            </a:endParaRPr>
          </a:p>
          <a:p>
            <a:pPr lvl="1"/>
            <a:endParaRPr lang="en-US" dirty="0"/>
          </a:p>
          <a:p>
            <a:pPr lvl="1">
              <a:buNone/>
            </a:pPr>
            <a:endParaRPr lang="en-US" dirty="0"/>
          </a:p>
        </p:txBody>
      </p:sp>
      <p:pic>
        <p:nvPicPr>
          <p:cNvPr id="7" name="Picture 6" descr="addin_tmp.png"/>
          <p:cNvPicPr>
            <a:picLocks noChangeAspect="1"/>
          </p:cNvPicPr>
          <p:nvPr>
            <p:custDataLst>
              <p:tags r:id="rId1"/>
            </p:custDataLst>
          </p:nvPr>
        </p:nvPicPr>
        <p:blipFill>
          <a:blip r:embed="rId2" cstate="print"/>
          <a:stretch>
            <a:fillRect/>
          </a:stretch>
        </p:blipFill>
        <p:spPr>
          <a:xfrm>
            <a:off x="1295400" y="4114800"/>
            <a:ext cx="128016" cy="150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endParaRPr lang="en-US" dirty="0"/>
          </a:p>
        </p:txBody>
      </p:sp>
      <p:sp>
        <p:nvSpPr>
          <p:cNvPr id="3" name="Content Placeholder 2"/>
          <p:cNvSpPr>
            <a:spLocks noGrp="1"/>
          </p:cNvSpPr>
          <p:nvPr>
            <p:ph idx="1"/>
          </p:nvPr>
        </p:nvSpPr>
        <p:spPr/>
        <p:txBody>
          <a:bodyPr/>
          <a:lstStyle/>
          <a:p>
            <a:r>
              <a:rPr lang="en-US" dirty="0"/>
              <a:t>Identity laws</a:t>
            </a:r>
            <a:endParaRPr lang="en-US" dirty="0"/>
          </a:p>
          <a:p>
            <a:pPr>
              <a:buNone/>
            </a:pPr>
            <a:r>
              <a:rPr lang="en-US" dirty="0"/>
              <a:t>                                           </a:t>
            </a:r>
            <a:endParaRPr lang="en-US" dirty="0"/>
          </a:p>
          <a:p>
            <a:r>
              <a:rPr lang="en-US" dirty="0"/>
              <a:t>Domination laws</a:t>
            </a:r>
            <a:endParaRPr lang="en-US" dirty="0"/>
          </a:p>
          <a:p>
            <a:pPr>
              <a:buNone/>
            </a:pPr>
            <a:r>
              <a:rPr lang="en-US" dirty="0"/>
              <a:t>                                            </a:t>
            </a:r>
            <a:endParaRPr lang="en-US" dirty="0"/>
          </a:p>
          <a:p>
            <a:r>
              <a:rPr lang="en-US" dirty="0"/>
              <a:t>Idempotent laws</a:t>
            </a:r>
            <a:endParaRPr lang="en-US" dirty="0"/>
          </a:p>
          <a:p>
            <a:pPr>
              <a:buNone/>
            </a:pPr>
            <a:r>
              <a:rPr lang="en-US" dirty="0"/>
              <a:t>                                           </a:t>
            </a:r>
            <a:endParaRPr lang="en-US" dirty="0"/>
          </a:p>
          <a:p>
            <a:r>
              <a:rPr lang="en-US" dirty="0"/>
              <a:t>Complementation law</a:t>
            </a:r>
            <a:endParaRPr lang="en-US" dirty="0"/>
          </a:p>
        </p:txBody>
      </p:sp>
      <p:pic>
        <p:nvPicPr>
          <p:cNvPr id="4" name="Content Placeholder 3" descr="addin_tmp.png"/>
          <p:cNvPicPr>
            <a:picLocks noChangeAspect="1"/>
          </p:cNvPicPr>
          <p:nvPr>
            <p:custDataLst>
              <p:tags r:id="rId1"/>
            </p:custDataLst>
          </p:nvPr>
        </p:nvPicPr>
        <p:blipFill>
          <a:blip r:embed="rId2"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3"/>
            </p:custDataLst>
          </p:nvPr>
        </p:nvPicPr>
        <p:blipFill>
          <a:blip r:embed="rId4"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5"/>
            </p:custDataLst>
          </p:nvPr>
        </p:nvPicPr>
        <p:blipFill>
          <a:blip r:embed="rId6" cstate="print"/>
          <a:stretch>
            <a:fillRect/>
          </a:stretch>
        </p:blipFill>
        <p:spPr>
          <a:xfrm>
            <a:off x="1828800" y="3505200"/>
            <a:ext cx="1791653" cy="274320"/>
          </a:xfrm>
          <a:prstGeom prst="rect">
            <a:avLst/>
          </a:prstGeom>
        </p:spPr>
      </p:pic>
      <p:pic>
        <p:nvPicPr>
          <p:cNvPr id="7" name="Picture 6" descr="addin_tmp.png"/>
          <p:cNvPicPr>
            <a:picLocks noChangeAspect="1"/>
          </p:cNvPicPr>
          <p:nvPr>
            <p:custDataLst>
              <p:tags r:id="rId7"/>
            </p:custDataLst>
          </p:nvPr>
        </p:nvPicPr>
        <p:blipFill>
          <a:blip r:embed="rId8" cstate="print"/>
          <a:stretch>
            <a:fillRect/>
          </a:stretch>
        </p:blipFill>
        <p:spPr>
          <a:xfrm>
            <a:off x="4191000" y="3429000"/>
            <a:ext cx="1563053" cy="320040"/>
          </a:xfrm>
          <a:prstGeom prst="rect">
            <a:avLst/>
          </a:prstGeom>
        </p:spPr>
      </p:pic>
      <p:pic>
        <p:nvPicPr>
          <p:cNvPr id="8" name="Content Placeholder 3" descr="addin_tmp.png"/>
          <p:cNvPicPr>
            <a:picLocks noChangeAspect="1"/>
          </p:cNvPicPr>
          <p:nvPr>
            <p:custDataLst>
              <p:tags r:id="rId9"/>
            </p:custDataLst>
          </p:nvPr>
        </p:nvPicPr>
        <p:blipFill>
          <a:blip r:embed="rId10" cstate="print"/>
          <a:stretch>
            <a:fillRect/>
          </a:stretch>
        </p:blipFill>
        <p:spPr>
          <a:xfrm>
            <a:off x="1828800" y="4495800"/>
            <a:ext cx="1760220" cy="274320"/>
          </a:xfrm>
          <a:prstGeom prst="rect">
            <a:avLst/>
          </a:prstGeom>
        </p:spPr>
      </p:pic>
      <p:pic>
        <p:nvPicPr>
          <p:cNvPr id="9" name="Picture 8" descr="addin_tmp.png"/>
          <p:cNvPicPr>
            <a:picLocks noChangeAspect="1"/>
          </p:cNvPicPr>
          <p:nvPr>
            <p:custDataLst>
              <p:tags r:id="rId11"/>
            </p:custDataLst>
          </p:nvPr>
        </p:nvPicPr>
        <p:blipFill>
          <a:blip r:embed="rId12" cstate="print"/>
          <a:stretch>
            <a:fillRect/>
          </a:stretch>
        </p:blipFill>
        <p:spPr>
          <a:xfrm>
            <a:off x="4267200" y="4495800"/>
            <a:ext cx="1760220" cy="274320"/>
          </a:xfrm>
          <a:prstGeom prst="rect">
            <a:avLst/>
          </a:prstGeom>
        </p:spPr>
      </p:pic>
      <p:pic>
        <p:nvPicPr>
          <p:cNvPr id="10" name="Picture 9" descr="addin_tmp.png"/>
          <p:cNvPicPr>
            <a:picLocks noChangeAspect="1"/>
          </p:cNvPicPr>
          <p:nvPr>
            <p:custDataLst>
              <p:tags r:id="rId13"/>
            </p:custDataLst>
          </p:nvPr>
        </p:nvPicPr>
        <p:blipFill>
          <a:blip r:embed="rId14" cstate="print"/>
          <a:stretch>
            <a:fillRect/>
          </a:stretch>
        </p:blipFill>
        <p:spPr>
          <a:xfrm>
            <a:off x="2895600" y="5562600"/>
            <a:ext cx="1360170" cy="494348"/>
          </a:xfrm>
          <a:prstGeom prst="rect">
            <a:avLst/>
          </a:prstGeom>
        </p:spPr>
      </p:pic>
      <p:sp>
        <p:nvSpPr>
          <p:cNvPr id="11" name="TextBox 10"/>
          <p:cNvSpPr txBox="1"/>
          <p:nvPr/>
        </p:nvSpPr>
        <p:spPr>
          <a:xfrm>
            <a:off x="42672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anose="05000000000000000000" pitchFamily="2" charset="2"/>
              </a:rPr>
              <a: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dirty="0"/>
          </a:p>
        </p:txBody>
      </p:sp>
      <p:sp>
        <p:nvSpPr>
          <p:cNvPr id="3" name="Content Placeholder 2"/>
          <p:cNvSpPr>
            <a:spLocks noGrp="1"/>
          </p:cNvSpPr>
          <p:nvPr>
            <p:ph idx="1"/>
          </p:nvPr>
        </p:nvSpPr>
        <p:spPr/>
        <p:txBody>
          <a:bodyPr/>
          <a:lstStyle/>
          <a:p>
            <a:r>
              <a:rPr lang="en-US" dirty="0"/>
              <a:t>Sets are one of the basic building blocks for the types of objects considered in discrete mathematics.</a:t>
            </a:r>
            <a:endParaRPr lang="en-US" dirty="0"/>
          </a:p>
          <a:p>
            <a:pPr lvl="1"/>
            <a:r>
              <a:rPr lang="en-US" dirty="0"/>
              <a:t>Important for counting.</a:t>
            </a:r>
            <a:endParaRPr lang="en-US" dirty="0"/>
          </a:p>
          <a:p>
            <a:pPr lvl="1"/>
            <a:r>
              <a:rPr lang="en-US" dirty="0"/>
              <a:t>Programming languages have set operations.</a:t>
            </a:r>
            <a:endParaRPr lang="en-US" dirty="0"/>
          </a:p>
          <a:p>
            <a:r>
              <a:rPr lang="en-US" dirty="0"/>
              <a:t>Set theory is an important branch of mathematics.</a:t>
            </a:r>
            <a:endParaRPr lang="en-US" dirty="0"/>
          </a:p>
          <a:p>
            <a:pPr lvl="1"/>
            <a:r>
              <a:rPr lang="en-US" dirty="0"/>
              <a:t>Many different systems of axioms have been used to develop set theory.</a:t>
            </a:r>
            <a:endParaRPr lang="en-US" dirty="0"/>
          </a:p>
          <a:p>
            <a:pPr lvl="1"/>
            <a:r>
              <a:rPr lang="en-US" dirty="0"/>
              <a:t>Here we are not concerned with a formal set of axioms for set theory. Instead, we will use what is called naïve set theory.</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endParaRPr lang="en-US" dirty="0"/>
          </a:p>
        </p:txBody>
      </p:sp>
      <p:sp>
        <p:nvSpPr>
          <p:cNvPr id="3" name="Content Placeholder 2"/>
          <p:cNvSpPr>
            <a:spLocks noGrp="1"/>
          </p:cNvSpPr>
          <p:nvPr>
            <p:ph idx="1"/>
          </p:nvPr>
        </p:nvSpPr>
        <p:spPr/>
        <p:txBody>
          <a:bodyPr/>
          <a:lstStyle/>
          <a:p>
            <a:r>
              <a:rPr lang="en-US" dirty="0"/>
              <a:t>Commutative laws</a:t>
            </a:r>
            <a:endParaRPr lang="en-US" dirty="0"/>
          </a:p>
          <a:p>
            <a:pPr>
              <a:buNone/>
            </a:pPr>
            <a:r>
              <a:rPr lang="en-US" dirty="0"/>
              <a:t>                                           </a:t>
            </a:r>
            <a:endParaRPr lang="en-US" dirty="0"/>
          </a:p>
          <a:p>
            <a:r>
              <a:rPr lang="en-US" dirty="0"/>
              <a:t>Associative laws</a:t>
            </a:r>
            <a:endParaRPr lang="en-US" dirty="0"/>
          </a:p>
          <a:p>
            <a:pPr>
              <a:buNone/>
            </a:pPr>
            <a:r>
              <a:rPr lang="en-US" dirty="0"/>
              <a:t>    </a:t>
            </a:r>
            <a:endParaRPr lang="en-US" dirty="0"/>
          </a:p>
          <a:p>
            <a:pPr>
              <a:buNone/>
            </a:pPr>
            <a:r>
              <a:rPr lang="en-US" dirty="0"/>
              <a:t>                                                                         </a:t>
            </a:r>
            <a:endParaRPr lang="en-US" dirty="0"/>
          </a:p>
          <a:p>
            <a:r>
              <a:rPr lang="en-US" dirty="0"/>
              <a:t>Distributive laws</a:t>
            </a:r>
            <a:endParaRPr lang="en-US" dirty="0"/>
          </a:p>
          <a:p>
            <a:pPr>
              <a:buNone/>
            </a:pPr>
            <a:endParaRPr lang="en-US" dirty="0"/>
          </a:p>
          <a:p>
            <a:pPr>
              <a:buNone/>
            </a:pPr>
            <a:endParaRPr lang="en-US" dirty="0"/>
          </a:p>
        </p:txBody>
      </p:sp>
      <p:pic>
        <p:nvPicPr>
          <p:cNvPr id="11" name="Content Placeholder 3" descr="addin_tmp.png"/>
          <p:cNvPicPr>
            <a:picLocks noChangeAspect="1"/>
          </p:cNvPicPr>
          <p:nvPr>
            <p:custDataLst>
              <p:tags r:id="rId1"/>
            </p:custDataLst>
          </p:nvPr>
        </p:nvPicPr>
        <p:blipFill>
          <a:blip r:embed="rId2"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3"/>
            </p:custDataLst>
          </p:nvPr>
        </p:nvPicPr>
        <p:blipFill>
          <a:blip r:embed="rId4"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5"/>
            </p:custDataLst>
          </p:nvPr>
        </p:nvPicPr>
        <p:blipFill>
          <a:blip r:embed="rId6" cstate="print"/>
          <a:stretch>
            <a:fillRect/>
          </a:stretch>
        </p:blipFill>
        <p:spPr>
          <a:xfrm>
            <a:off x="914400" y="3429000"/>
            <a:ext cx="4543425" cy="382905"/>
          </a:xfrm>
          <a:prstGeom prst="rect">
            <a:avLst/>
          </a:prstGeom>
        </p:spPr>
      </p:pic>
      <p:pic>
        <p:nvPicPr>
          <p:cNvPr id="14" name="Content Placeholder 3" descr="addin_tmp.png"/>
          <p:cNvPicPr>
            <a:picLocks noChangeAspect="1"/>
          </p:cNvPicPr>
          <p:nvPr>
            <p:custDataLst>
              <p:tags r:id="rId7"/>
            </p:custDataLst>
          </p:nvPr>
        </p:nvPicPr>
        <p:blipFill>
          <a:blip r:embed="rId8" cstate="print"/>
          <a:stretch>
            <a:fillRect/>
          </a:stretch>
        </p:blipFill>
        <p:spPr>
          <a:xfrm>
            <a:off x="914400" y="3886200"/>
            <a:ext cx="4543425" cy="382905"/>
          </a:xfrm>
          <a:prstGeom prst="rect">
            <a:avLst/>
          </a:prstGeom>
        </p:spPr>
      </p:pic>
      <p:pic>
        <p:nvPicPr>
          <p:cNvPr id="15" name="Content Placeholder 3" descr="addin_tmp.png"/>
          <p:cNvPicPr>
            <a:picLocks noChangeAspect="1"/>
          </p:cNvPicPr>
          <p:nvPr>
            <p:custDataLst>
              <p:tags r:id="rId9"/>
            </p:custDataLst>
          </p:nvPr>
        </p:nvPicPr>
        <p:blipFill>
          <a:blip r:embed="rId10" cstate="print"/>
          <a:stretch>
            <a:fillRect/>
          </a:stretch>
        </p:blipFill>
        <p:spPr>
          <a:xfrm>
            <a:off x="838200" y="4953000"/>
            <a:ext cx="5520690" cy="382905"/>
          </a:xfrm>
          <a:prstGeom prst="rect">
            <a:avLst/>
          </a:prstGeom>
        </p:spPr>
      </p:pic>
      <p:pic>
        <p:nvPicPr>
          <p:cNvPr id="16" name="Picture 15" descr="addin_tmp.png"/>
          <p:cNvPicPr>
            <a:picLocks noChangeAspect="1"/>
          </p:cNvPicPr>
          <p:nvPr>
            <p:custDataLst>
              <p:tags r:id="rId11"/>
            </p:custDataLst>
          </p:nvPr>
        </p:nvPicPr>
        <p:blipFill>
          <a:blip r:embed="rId12" cstate="print"/>
          <a:stretch>
            <a:fillRect/>
          </a:stretch>
        </p:blipFill>
        <p:spPr>
          <a:xfrm>
            <a:off x="914400" y="5562600"/>
            <a:ext cx="5520690" cy="382905"/>
          </a:xfrm>
          <a:prstGeom prst="rect">
            <a:avLst/>
          </a:prstGeom>
        </p:spPr>
      </p:pic>
      <p:sp>
        <p:nvSpPr>
          <p:cNvPr id="10" name="TextBox 9"/>
          <p:cNvSpPr txBox="1"/>
          <p:nvPr/>
        </p:nvSpPr>
        <p:spPr>
          <a:xfrm>
            <a:off x="46482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anose="05000000000000000000" pitchFamily="2" charset="2"/>
              </a:rPr>
              <a:t></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endParaRPr lang="en-US" dirty="0"/>
          </a:p>
        </p:txBody>
      </p:sp>
      <p:sp>
        <p:nvSpPr>
          <p:cNvPr id="3" name="Content Placeholder 2"/>
          <p:cNvSpPr>
            <a:spLocks noGrp="1"/>
          </p:cNvSpPr>
          <p:nvPr>
            <p:ph idx="1"/>
          </p:nvPr>
        </p:nvSpPr>
        <p:spPr/>
        <p:txBody>
          <a:bodyPr/>
          <a:lstStyle/>
          <a:p>
            <a:r>
              <a:rPr lang="en-US" dirty="0"/>
              <a:t>De Morgan’s laws</a:t>
            </a:r>
            <a:endParaRPr lang="en-US" dirty="0"/>
          </a:p>
          <a:p>
            <a:endParaRPr lang="en-US" dirty="0"/>
          </a:p>
          <a:p>
            <a:pPr>
              <a:buNone/>
            </a:pPr>
            <a:r>
              <a:rPr lang="en-US" dirty="0"/>
              <a:t>                                 </a:t>
            </a:r>
            <a:endParaRPr lang="en-US" dirty="0"/>
          </a:p>
          <a:p>
            <a:r>
              <a:rPr lang="en-US" dirty="0"/>
              <a:t>Absorption laws</a:t>
            </a:r>
            <a:endParaRPr lang="en-US" dirty="0"/>
          </a:p>
          <a:p>
            <a:pPr>
              <a:buNone/>
            </a:pPr>
            <a:r>
              <a:rPr lang="en-US" dirty="0"/>
              <a:t>    </a:t>
            </a:r>
            <a:endParaRPr lang="en-US" dirty="0"/>
          </a:p>
          <a:p>
            <a:pPr>
              <a:buNone/>
            </a:pPr>
            <a:r>
              <a:rPr lang="en-US" dirty="0"/>
              <a:t>                                                                         </a:t>
            </a:r>
            <a:endParaRPr lang="en-US" dirty="0"/>
          </a:p>
          <a:p>
            <a:r>
              <a:rPr lang="en-US" dirty="0"/>
              <a:t>Complement laws</a:t>
            </a:r>
            <a:endParaRPr lang="en-US" dirty="0"/>
          </a:p>
          <a:p>
            <a:pPr>
              <a:buNone/>
            </a:pPr>
            <a:endParaRPr lang="en-US" dirty="0"/>
          </a:p>
          <a:p>
            <a:pPr>
              <a:buNone/>
            </a:pPr>
            <a:endParaRPr lang="en-US" dirty="0"/>
          </a:p>
        </p:txBody>
      </p:sp>
      <p:pic>
        <p:nvPicPr>
          <p:cNvPr id="10" name="Content Placeholder 3" descr="addin_tmp.png"/>
          <p:cNvPicPr>
            <a:picLocks noChangeAspect="1"/>
          </p:cNvPicPr>
          <p:nvPr>
            <p:custDataLst>
              <p:tags r:id="rId1"/>
            </p:custDataLst>
          </p:nvPr>
        </p:nvPicPr>
        <p:blipFill>
          <a:blip r:embed="rId2" cstate="print"/>
          <a:stretch>
            <a:fillRect/>
          </a:stretch>
        </p:blipFill>
        <p:spPr>
          <a:xfrm>
            <a:off x="1295400" y="2514600"/>
            <a:ext cx="2534603" cy="328613"/>
          </a:xfrm>
          <a:prstGeom prst="rect">
            <a:avLst/>
          </a:prstGeom>
        </p:spPr>
      </p:pic>
      <p:pic>
        <p:nvPicPr>
          <p:cNvPr id="17" name="Picture 16" descr="addin_tmp.png"/>
          <p:cNvPicPr>
            <a:picLocks noChangeAspect="1"/>
          </p:cNvPicPr>
          <p:nvPr>
            <p:custDataLst>
              <p:tags r:id="rId3"/>
            </p:custDataLst>
          </p:nvPr>
        </p:nvPicPr>
        <p:blipFill>
          <a:blip r:embed="rId4" cstate="print"/>
          <a:stretch>
            <a:fillRect/>
          </a:stretch>
        </p:blipFill>
        <p:spPr>
          <a:xfrm>
            <a:off x="4572000" y="2514600"/>
            <a:ext cx="2534603" cy="328613"/>
          </a:xfrm>
          <a:prstGeom prst="rect">
            <a:avLst/>
          </a:prstGeom>
        </p:spPr>
      </p:pic>
      <p:pic>
        <p:nvPicPr>
          <p:cNvPr id="18" name="Content Placeholder 3" descr="addin_tmp.png"/>
          <p:cNvPicPr>
            <a:picLocks noChangeAspect="1"/>
          </p:cNvPicPr>
          <p:nvPr>
            <p:custDataLst>
              <p:tags r:id="rId5"/>
            </p:custDataLst>
          </p:nvPr>
        </p:nvPicPr>
        <p:blipFill>
          <a:blip r:embed="rId6" cstate="print"/>
          <a:stretch>
            <a:fillRect/>
          </a:stretch>
        </p:blipFill>
        <p:spPr>
          <a:xfrm>
            <a:off x="990600" y="4038600"/>
            <a:ext cx="2786063" cy="382905"/>
          </a:xfrm>
          <a:prstGeom prst="rect">
            <a:avLst/>
          </a:prstGeom>
        </p:spPr>
      </p:pic>
      <p:pic>
        <p:nvPicPr>
          <p:cNvPr id="19" name="Picture 18" descr="addin_tmp.png"/>
          <p:cNvPicPr>
            <a:picLocks noChangeAspect="1"/>
          </p:cNvPicPr>
          <p:nvPr>
            <p:custDataLst>
              <p:tags r:id="rId7"/>
            </p:custDataLst>
          </p:nvPr>
        </p:nvPicPr>
        <p:blipFill>
          <a:blip r:embed="rId8" cstate="print"/>
          <a:stretch>
            <a:fillRect/>
          </a:stretch>
        </p:blipFill>
        <p:spPr>
          <a:xfrm>
            <a:off x="4267200" y="4038600"/>
            <a:ext cx="2786063" cy="382905"/>
          </a:xfrm>
          <a:prstGeom prst="rect">
            <a:avLst/>
          </a:prstGeom>
        </p:spPr>
      </p:pic>
      <p:pic>
        <p:nvPicPr>
          <p:cNvPr id="20" name="Picture 19" descr="addin_tmp.png"/>
          <p:cNvPicPr>
            <a:picLocks noChangeAspect="1"/>
          </p:cNvPicPr>
          <p:nvPr>
            <p:custDataLst>
              <p:tags r:id="rId9"/>
            </p:custDataLst>
          </p:nvPr>
        </p:nvPicPr>
        <p:blipFill>
          <a:blip r:embed="rId10" cstate="print"/>
          <a:stretch>
            <a:fillRect/>
          </a:stretch>
        </p:blipFill>
        <p:spPr>
          <a:xfrm>
            <a:off x="1295400" y="5562600"/>
            <a:ext cx="1774508" cy="328613"/>
          </a:xfrm>
          <a:prstGeom prst="rect">
            <a:avLst/>
          </a:prstGeom>
        </p:spPr>
      </p:pic>
      <p:pic>
        <p:nvPicPr>
          <p:cNvPr id="21" name="Picture 20" descr="addin_tmp.png"/>
          <p:cNvPicPr>
            <a:picLocks noChangeAspect="1"/>
          </p:cNvPicPr>
          <p:nvPr>
            <p:custDataLst>
              <p:tags r:id="rId11"/>
            </p:custDataLst>
          </p:nvPr>
        </p:nvPicPr>
        <p:blipFill>
          <a:blip r:embed="rId12" cstate="print"/>
          <a:stretch>
            <a:fillRect/>
          </a:stretch>
        </p:blipFill>
        <p:spPr>
          <a:xfrm>
            <a:off x="4495800" y="5562600"/>
            <a:ext cx="1657350" cy="35147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895600" y="0"/>
            <a:ext cx="5027020" cy="6858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Set Identities</a:t>
            </a:r>
            <a:endParaRPr lang="en-US" dirty="0"/>
          </a:p>
        </p:txBody>
      </p:sp>
      <p:sp>
        <p:nvSpPr>
          <p:cNvPr id="3" name="Content Placeholder 2"/>
          <p:cNvSpPr>
            <a:spLocks noGrp="1"/>
          </p:cNvSpPr>
          <p:nvPr>
            <p:ph idx="1"/>
          </p:nvPr>
        </p:nvSpPr>
        <p:spPr/>
        <p:txBody>
          <a:bodyPr/>
          <a:lstStyle/>
          <a:p>
            <a:pPr marL="514350" indent="-514350"/>
            <a:r>
              <a:rPr lang="en-US" dirty="0"/>
              <a:t>Different ways to prove set identities:</a:t>
            </a:r>
            <a:endParaRPr lang="en-US" dirty="0"/>
          </a:p>
          <a:p>
            <a:pPr marL="880110" lvl="1" indent="-514350">
              <a:buFont typeface="+mj-lt"/>
              <a:buAutoNum type="arabicPeriod"/>
            </a:pPr>
            <a:r>
              <a:rPr lang="en-US" dirty="0"/>
              <a:t>Prove that each set (side of the identity) is a subset of the other.</a:t>
            </a:r>
            <a:endParaRPr lang="en-US" dirty="0"/>
          </a:p>
          <a:p>
            <a:pPr marL="880110" lvl="1" indent="-514350">
              <a:buFont typeface="+mj-lt"/>
              <a:buAutoNum type="arabicPeriod"/>
            </a:pPr>
            <a:r>
              <a:rPr lang="en-US" dirty="0"/>
              <a:t>Use set builder notation and propositional logic.</a:t>
            </a:r>
            <a:endParaRPr lang="en-US" dirty="0"/>
          </a:p>
          <a:p>
            <a:pPr marL="880110" lvl="1" indent="-514350">
              <a:buFont typeface="+mj-lt"/>
              <a:buAutoNum type="arabicPeriod"/>
            </a:pPr>
            <a:r>
              <a:rPr lang="en-US" dirty="0"/>
              <a:t>Membership Tables: Verify that elements in the same combination of sets always either belong or do not belong to the same side of the identity.  Use </a:t>
            </a:r>
            <a:r>
              <a:rPr lang="en-US" dirty="0">
                <a:latin typeface="Cambria Math" panose="02040503050406030204" pitchFamily="18" charset="0"/>
                <a:ea typeface="Cambria Math" panose="02040503050406030204" pitchFamily="18" charset="0"/>
              </a:rPr>
              <a:t>1</a:t>
            </a:r>
            <a:r>
              <a:rPr lang="en-US" dirty="0"/>
              <a:t> to indicate it is in the set and a </a:t>
            </a:r>
            <a:r>
              <a:rPr lang="en-US" dirty="0">
                <a:latin typeface="Cambria Math" panose="02040503050406030204" pitchFamily="18" charset="0"/>
                <a:ea typeface="Cambria Math" panose="02040503050406030204" pitchFamily="18" charset="0"/>
              </a:rPr>
              <a:t>0</a:t>
            </a:r>
            <a:r>
              <a:rPr lang="en-US" dirty="0"/>
              <a:t> to indicate that it is not.</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a:t>
            </a:r>
            <a:endParaRPr lang="en-US" dirty="0"/>
          </a:p>
        </p:txBody>
      </p:sp>
      <p:sp>
        <p:nvSpPr>
          <p:cNvPr id="3" name="Content Placeholder 2"/>
          <p:cNvSpPr>
            <a:spLocks noGrp="1"/>
          </p:cNvSpPr>
          <p:nvPr>
            <p:ph idx="1"/>
          </p:nvPr>
        </p:nvSpPr>
        <p:spPr/>
        <p:txBody>
          <a:bodyPr>
            <a:normAutofit/>
          </a:bodyPr>
          <a:lstStyle/>
          <a:p>
            <a:pPr>
              <a:buNone/>
            </a:pPr>
            <a:r>
              <a:rPr lang="en-US" b="1" dirty="0"/>
              <a:t>Example</a:t>
            </a:r>
            <a:r>
              <a:rPr lang="en-US" dirty="0"/>
              <a:t>: Prove that</a:t>
            </a:r>
            <a:endParaRPr lang="en-US" dirty="0"/>
          </a:p>
          <a:p>
            <a:pPr>
              <a:buNone/>
            </a:pPr>
            <a:r>
              <a:rPr lang="en-US" b="1" dirty="0"/>
              <a:t>Solution</a:t>
            </a:r>
            <a:r>
              <a:rPr lang="en-US" dirty="0"/>
              <a:t>:   We prove this identity by showing that:</a:t>
            </a:r>
            <a:endParaRPr lang="en-US" dirty="0"/>
          </a:p>
          <a:p>
            <a:pPr marL="514350" indent="-514350">
              <a:buNone/>
            </a:pPr>
            <a:r>
              <a:rPr lang="en-US" dirty="0"/>
              <a:t>  </a:t>
            </a:r>
            <a:endParaRPr lang="en-US" dirty="0"/>
          </a:p>
          <a:p>
            <a:pPr marL="514350" indent="-514350">
              <a:buNone/>
            </a:pPr>
            <a:r>
              <a:rPr lang="en-US" dirty="0"/>
              <a:t>        1)                                           and</a:t>
            </a:r>
            <a:endParaRPr lang="en-US" dirty="0"/>
          </a:p>
          <a:p>
            <a:pPr marL="514350" indent="-514350">
              <a:buNone/>
            </a:pPr>
            <a:endParaRPr lang="en-US" dirty="0"/>
          </a:p>
          <a:p>
            <a:pPr marL="514350" indent="-514350">
              <a:buNone/>
            </a:pPr>
            <a:r>
              <a:rPr lang="en-US" dirty="0"/>
              <a:t>     </a:t>
            </a:r>
            <a:endParaRPr lang="en-US" dirty="0"/>
          </a:p>
          <a:p>
            <a:pPr marL="514350" indent="-514350">
              <a:buNone/>
            </a:pPr>
            <a:r>
              <a:rPr lang="en-US" dirty="0"/>
              <a:t>         2)</a:t>
            </a:r>
            <a:endParaRPr lang="en-US" dirty="0"/>
          </a:p>
          <a:p>
            <a:pPr>
              <a:buNone/>
            </a:pPr>
            <a:endParaRPr lang="en-US" dirty="0"/>
          </a:p>
        </p:txBody>
      </p:sp>
      <p:pic>
        <p:nvPicPr>
          <p:cNvPr id="9" name="Picture 8" descr="addin_tmp.png"/>
          <p:cNvPicPr>
            <a:picLocks noChangeAspect="1"/>
          </p:cNvPicPr>
          <p:nvPr>
            <p:custDataLst>
              <p:tags r:id="rId1"/>
            </p:custDataLst>
          </p:nvPr>
        </p:nvPicPr>
        <p:blipFill>
          <a:blip r:embed="rId2" cstate="print"/>
          <a:stretch>
            <a:fillRect/>
          </a:stretch>
        </p:blipFill>
        <p:spPr>
          <a:xfrm>
            <a:off x="3962400" y="2057400"/>
            <a:ext cx="2534603" cy="328613"/>
          </a:xfrm>
          <a:prstGeom prst="rect">
            <a:avLst/>
          </a:prstGeom>
        </p:spPr>
      </p:pic>
      <p:pic>
        <p:nvPicPr>
          <p:cNvPr id="8" name="Picture 7" descr="addin_tmp.png"/>
          <p:cNvPicPr>
            <a:picLocks noChangeAspect="1"/>
          </p:cNvPicPr>
          <p:nvPr>
            <p:custDataLst>
              <p:tags r:id="rId3"/>
            </p:custDataLst>
          </p:nvPr>
        </p:nvPicPr>
        <p:blipFill>
          <a:blip r:embed="rId4" cstate="print"/>
          <a:stretch>
            <a:fillRect/>
          </a:stretch>
        </p:blipFill>
        <p:spPr>
          <a:xfrm>
            <a:off x="1905000" y="4876800"/>
            <a:ext cx="2534603" cy="377190"/>
          </a:xfrm>
          <a:prstGeom prst="rect">
            <a:avLst/>
          </a:prstGeom>
        </p:spPr>
      </p:pic>
      <p:pic>
        <p:nvPicPr>
          <p:cNvPr id="10" name="Picture 9" descr="addin_tmp.png"/>
          <p:cNvPicPr>
            <a:picLocks noChangeAspect="1"/>
          </p:cNvPicPr>
          <p:nvPr>
            <p:custDataLst>
              <p:tags r:id="rId5"/>
            </p:custDataLst>
          </p:nvPr>
        </p:nvPicPr>
        <p:blipFill>
          <a:blip r:embed="rId6" cstate="print"/>
          <a:stretch>
            <a:fillRect/>
          </a:stretch>
        </p:blipFill>
        <p:spPr>
          <a:xfrm>
            <a:off x="1828800" y="3429000"/>
            <a:ext cx="2534603" cy="377190"/>
          </a:xfrm>
          <a:prstGeom prst="rect">
            <a:avLst/>
          </a:prstGeom>
        </p:spPr>
      </p:pic>
      <p:sp>
        <p:nvSpPr>
          <p:cNvPr id="7" name="TextBox 6"/>
          <p:cNvSpPr txBox="1"/>
          <p:nvPr/>
        </p:nvSpPr>
        <p:spPr>
          <a:xfrm>
            <a:off x="2514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anose="05000000000000000000" pitchFamily="2" charset="2"/>
              </a:rPr>
              <a:t></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 </a:t>
            </a:r>
            <a:endParaRPr lang="en-US" dirty="0"/>
          </a:p>
        </p:txBody>
      </p:sp>
      <p:sp>
        <p:nvSpPr>
          <p:cNvPr id="3" name="Content Placeholder 2"/>
          <p:cNvSpPr>
            <a:spLocks noGrp="1"/>
          </p:cNvSpPr>
          <p:nvPr>
            <p:ph idx="1"/>
          </p:nvPr>
        </p:nvSpPr>
        <p:spPr/>
        <p:txBody>
          <a:bodyPr/>
          <a:lstStyle/>
          <a:p>
            <a:pPr>
              <a:buNone/>
            </a:pPr>
            <a:r>
              <a:rPr lang="en-US" dirty="0"/>
              <a:t>    These steps show that:                                       </a:t>
            </a:r>
            <a:endParaRPr lang="en-US" dirty="0"/>
          </a:p>
          <a:p>
            <a:pPr>
              <a:buNone/>
            </a:pPr>
            <a:endParaRPr lang="en-US" dirty="0"/>
          </a:p>
        </p:txBody>
      </p:sp>
      <p:pic>
        <p:nvPicPr>
          <p:cNvPr id="9" name="Picture 8" descr="addin_tmp.png"/>
          <p:cNvPicPr>
            <a:picLocks noChangeAspect="1"/>
          </p:cNvPicPr>
          <p:nvPr>
            <p:custDataLst>
              <p:tags r:id="rId1"/>
            </p:custDataLst>
          </p:nvPr>
        </p:nvPicPr>
        <p:blipFill>
          <a:blip r:embed="rId2" cstate="print"/>
          <a:stretch>
            <a:fillRect/>
          </a:stretch>
        </p:blipFill>
        <p:spPr>
          <a:xfrm>
            <a:off x="4343400" y="2057400"/>
            <a:ext cx="2534603" cy="377190"/>
          </a:xfrm>
          <a:prstGeom prst="rect">
            <a:avLst/>
          </a:prstGeom>
        </p:spPr>
      </p:pic>
      <p:pic>
        <p:nvPicPr>
          <p:cNvPr id="7" name="Picture 6" descr="addin_tmp.png"/>
          <p:cNvPicPr>
            <a:picLocks noChangeAspect="1"/>
          </p:cNvPicPr>
          <p:nvPr>
            <p:custDataLst>
              <p:tags r:id="rId3"/>
            </p:custDataLst>
          </p:nvPr>
        </p:nvPicPr>
        <p:blipFill>
          <a:blip r:embed="rId4" cstate="print"/>
          <a:stretch>
            <a:fillRect/>
          </a:stretch>
        </p:blipFill>
        <p:spPr>
          <a:xfrm>
            <a:off x="1752600" y="2590801"/>
            <a:ext cx="6518910" cy="2070735"/>
          </a:xfrm>
          <a:prstGeom prst="rect">
            <a:avLst/>
          </a:prstGeom>
        </p:spPr>
      </p:pic>
      <p:sp>
        <p:nvSpPr>
          <p:cNvPr id="6" name="TextBox 5"/>
          <p:cNvSpPr txBox="1"/>
          <p:nvPr/>
        </p:nvSpPr>
        <p:spPr>
          <a:xfrm>
            <a:off x="2514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anose="05000000000000000000" pitchFamily="2" charset="2"/>
              </a:rPr>
              <a:t></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 </a:t>
            </a:r>
            <a:endParaRPr lang="en-US" dirty="0"/>
          </a:p>
        </p:txBody>
      </p:sp>
      <p:sp>
        <p:nvSpPr>
          <p:cNvPr id="3" name="Content Placeholder 2"/>
          <p:cNvSpPr>
            <a:spLocks noGrp="1"/>
          </p:cNvSpPr>
          <p:nvPr>
            <p:ph idx="1"/>
          </p:nvPr>
        </p:nvSpPr>
        <p:spPr/>
        <p:txBody>
          <a:bodyPr/>
          <a:lstStyle/>
          <a:p>
            <a:pPr>
              <a:buNone/>
            </a:pPr>
            <a:r>
              <a:rPr lang="en-US" dirty="0"/>
              <a:t>   These steps show that:                                       </a:t>
            </a:r>
            <a:endParaRPr lang="en-US" dirty="0"/>
          </a:p>
          <a:p>
            <a:pPr>
              <a:buNone/>
            </a:pPr>
            <a:endParaRPr lang="en-US" dirty="0"/>
          </a:p>
        </p:txBody>
      </p:sp>
      <p:pic>
        <p:nvPicPr>
          <p:cNvPr id="12" name="Picture 11" descr="addin_tmp.png"/>
          <p:cNvPicPr>
            <a:picLocks noChangeAspect="1"/>
          </p:cNvPicPr>
          <p:nvPr>
            <p:custDataLst>
              <p:tags r:id="rId1"/>
            </p:custDataLst>
          </p:nvPr>
        </p:nvPicPr>
        <p:blipFill>
          <a:blip r:embed="rId2" cstate="print"/>
          <a:stretch>
            <a:fillRect/>
          </a:stretch>
        </p:blipFill>
        <p:spPr>
          <a:xfrm>
            <a:off x="1752600" y="2590800"/>
            <a:ext cx="6869430" cy="2108835"/>
          </a:xfrm>
          <a:prstGeom prst="rect">
            <a:avLst/>
          </a:prstGeom>
        </p:spPr>
      </p:pic>
      <p:pic>
        <p:nvPicPr>
          <p:cNvPr id="6" name="Picture 5" descr="addin_tmp.png"/>
          <p:cNvPicPr>
            <a:picLocks noChangeAspect="1"/>
          </p:cNvPicPr>
          <p:nvPr>
            <p:custDataLst>
              <p:tags r:id="rId3"/>
            </p:custDataLst>
          </p:nvPr>
        </p:nvPicPr>
        <p:blipFill>
          <a:blip r:embed="rId4" cstate="print"/>
          <a:stretch>
            <a:fillRect/>
          </a:stretch>
        </p:blipFill>
        <p:spPr>
          <a:xfrm>
            <a:off x="4572000" y="2057400"/>
            <a:ext cx="2534603" cy="37719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Set-Builder Notation: Second De Morgan Law</a:t>
            </a:r>
            <a:endParaRPr lang="en-US" dirty="0"/>
          </a:p>
        </p:txBody>
      </p:sp>
      <p:pic>
        <p:nvPicPr>
          <p:cNvPr id="7" name="Content Placeholder 6" descr="addin_tmp.png"/>
          <p:cNvPicPr>
            <a:picLocks noGrp="1" noChangeAspect="1"/>
          </p:cNvPicPr>
          <p:nvPr>
            <p:ph idx="1"/>
            <p:custDataLst>
              <p:tags r:id="rId1"/>
            </p:custDataLst>
          </p:nvPr>
        </p:nvPicPr>
        <p:blipFill>
          <a:blip r:embed="rId2" cstate="print"/>
          <a:stretch>
            <a:fillRect/>
          </a:stretch>
        </p:blipFill>
        <p:spPr>
          <a:xfrm>
            <a:off x="304800" y="1981200"/>
            <a:ext cx="8465820" cy="2731770"/>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endParaRPr lang="en-IN" dirty="0"/>
          </a:p>
        </p:txBody>
      </p:sp>
      <p:pic>
        <p:nvPicPr>
          <p:cNvPr id="4" name="Picture 3"/>
          <p:cNvPicPr>
            <a:picLocks noChangeAspect="1"/>
          </p:cNvPicPr>
          <p:nvPr/>
        </p:nvPicPr>
        <p:blipFill>
          <a:blip r:embed="rId1"/>
          <a:stretch>
            <a:fillRect/>
          </a:stretch>
        </p:blipFill>
        <p:spPr>
          <a:xfrm>
            <a:off x="304800" y="2133600"/>
            <a:ext cx="3790950" cy="1104900"/>
          </a:xfrm>
          <a:prstGeom prst="rect">
            <a:avLst/>
          </a:prstGeom>
        </p:spPr>
      </p:pic>
      <p:pic>
        <p:nvPicPr>
          <p:cNvPr id="5" name="Picture 4"/>
          <p:cNvPicPr>
            <a:picLocks noChangeAspect="1"/>
          </p:cNvPicPr>
          <p:nvPr/>
        </p:nvPicPr>
        <p:blipFill>
          <a:blip r:embed="rId2"/>
          <a:stretch>
            <a:fillRect/>
          </a:stretch>
        </p:blipFill>
        <p:spPr>
          <a:xfrm>
            <a:off x="340567" y="3733800"/>
            <a:ext cx="6962775" cy="201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dirty="0"/>
              <a:t>Membership Table</a:t>
            </a:r>
            <a:endParaRPr lang="en-US" dirty="0"/>
          </a:p>
        </p:txBody>
      </p:sp>
      <p:graphicFrame>
        <p:nvGraphicFramePr>
          <p:cNvPr id="4" name="Content Placeholder 3"/>
          <p:cNvGraphicFramePr>
            <a:graphicFrameLocks noGrp="1"/>
          </p:cNvGraphicFramePr>
          <p:nvPr>
            <p:ph idx="1"/>
          </p:nvPr>
        </p:nvGraphicFramePr>
        <p:xfrm>
          <a:off x="533400" y="3200400"/>
          <a:ext cx="8229600" cy="3332480"/>
        </p:xfrm>
        <a:graphic>
          <a:graphicData uri="http://schemas.openxmlformats.org/drawingml/2006/table">
            <a:tbl>
              <a:tblPr firstRow="1" bandRow="1">
                <a:tableStyleId>{5C22544A-7EE6-4342-B048-85BDC9FD1C3A}</a:tableStyleId>
              </a:tblPr>
              <a:tblGrid>
                <a:gridCol w="381000"/>
                <a:gridCol w="304800"/>
                <a:gridCol w="381000"/>
                <a:gridCol w="914400"/>
                <a:gridCol w="1524000"/>
                <a:gridCol w="838200"/>
                <a:gridCol w="914400"/>
                <a:gridCol w="2971800"/>
              </a:tblGrid>
              <a:tr h="142240">
                <a:tc>
                  <a:txBody>
                    <a:bodyPr/>
                    <a:lstStyle/>
                    <a:p>
                      <a:r>
                        <a:rPr lang="en-US" dirty="0">
                          <a:solidFill>
                            <a:schemeClr val="tx1"/>
                          </a:solidFill>
                        </a:rPr>
                        <a:t>A</a:t>
                      </a:r>
                      <a:endParaRPr lang="en-US" dirty="0">
                        <a:solidFill>
                          <a:schemeClr val="tx1"/>
                        </a:solidFill>
                      </a:endParaRPr>
                    </a:p>
                  </a:txBody>
                  <a:tcPr/>
                </a:tc>
                <a:tc>
                  <a:txBody>
                    <a:bodyPr/>
                    <a:lstStyle/>
                    <a:p>
                      <a:r>
                        <a:rPr lang="en-US" dirty="0">
                          <a:solidFill>
                            <a:schemeClr val="tx1"/>
                          </a:solidFill>
                        </a:rPr>
                        <a:t>B</a:t>
                      </a:r>
                      <a:endParaRPr lang="en-US" dirty="0">
                        <a:solidFill>
                          <a:schemeClr val="tx1"/>
                        </a:solidFill>
                      </a:endParaRPr>
                    </a:p>
                  </a:txBody>
                  <a:tcPr/>
                </a:tc>
                <a:tc>
                  <a:txBody>
                    <a:bodyPr/>
                    <a:lstStyle/>
                    <a:p>
                      <a:r>
                        <a:rPr lang="en-US" dirty="0">
                          <a:solidFill>
                            <a:schemeClr val="tx1"/>
                          </a:solidFill>
                        </a:rPr>
                        <a:t>C</a:t>
                      </a:r>
                      <a:endParaRPr lang="en-US" dirty="0">
                        <a:solidFill>
                          <a:schemeClr val="tx1"/>
                        </a:solidFill>
                      </a:endParaRP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r>
              <a:tr h="370840">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r>
              <a:tr h="370840">
                <a:tc>
                  <a:txBody>
                    <a:bodyPr/>
                    <a:lstStyle/>
                    <a:p>
                      <a:r>
                        <a:rPr lang="en-US" dirty="0"/>
                        <a:t>1</a:t>
                      </a:r>
                      <a:endParaRPr lang="en-US" dirty="0"/>
                    </a:p>
                  </a:txBody>
                  <a:tcPr/>
                </a:tc>
                <a:tc>
                  <a:txBody>
                    <a:bodyPr/>
                    <a:lstStyle/>
                    <a:p>
                      <a:r>
                        <a:rPr lang="en-US" dirty="0"/>
                        <a:t>0</a:t>
                      </a:r>
                      <a:endParaRPr lang="en-US" dirty="0"/>
                    </a:p>
                  </a:txBody>
                  <a:tcPr/>
                </a:tc>
                <a:tc>
                  <a:txBody>
                    <a:bodyPr/>
                    <a:lstStyle/>
                    <a:p>
                      <a:r>
                        <a:rPr lang="en-US" dirty="0"/>
                        <a:t>1</a:t>
                      </a:r>
                      <a:endParaRPr lang="en-US" dirty="0"/>
                    </a:p>
                  </a:txBody>
                  <a:tcPr/>
                </a:tc>
                <a:tc>
                  <a:txBody>
                    <a:bodyPr/>
                    <a:lstStyle/>
                    <a:p>
                      <a:r>
                        <a:rPr lang="en-US" dirty="0"/>
                        <a:t>0</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r>
              <a:tr h="370840">
                <a:tc>
                  <a:txBody>
                    <a:bodyPr/>
                    <a:lstStyle/>
                    <a:p>
                      <a:r>
                        <a:rPr lang="en-US" dirty="0"/>
                        <a:t>1</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r>
              <a:tr h="370840">
                <a:tc>
                  <a:txBody>
                    <a:bodyPr/>
                    <a:lstStyle/>
                    <a:p>
                      <a:r>
                        <a:rPr lang="en-US" dirty="0"/>
                        <a:t>0</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c>
                  <a:txBody>
                    <a:bodyPr/>
                    <a:lstStyle/>
                    <a:p>
                      <a:r>
                        <a:rPr lang="en-US" dirty="0"/>
                        <a:t>1</a:t>
                      </a:r>
                      <a:endParaRPr lang="en-US" dirty="0"/>
                    </a:p>
                  </a:txBody>
                  <a:tcPr/>
                </a:tc>
              </a:tr>
              <a:tr h="370840">
                <a:tc>
                  <a:txBody>
                    <a:bodyPr/>
                    <a:lstStyle/>
                    <a:p>
                      <a:r>
                        <a:rPr lang="en-US" dirty="0"/>
                        <a:t>0</a:t>
                      </a:r>
                      <a:endParaRPr lang="en-US" dirty="0"/>
                    </a:p>
                  </a:txBody>
                  <a:tcPr/>
                </a:tc>
                <a:tc>
                  <a:txBody>
                    <a:bodyPr/>
                    <a:lstStyle/>
                    <a:p>
                      <a:r>
                        <a:rPr lang="en-US" dirty="0"/>
                        <a:t>1</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1</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r>
              <a:tr h="370840">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1</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1</a:t>
                      </a:r>
                      <a:endParaRPr lang="en-US" dirty="0"/>
                    </a:p>
                  </a:txBody>
                  <a:tcPr/>
                </a:tc>
                <a:tc>
                  <a:txBody>
                    <a:bodyPr/>
                    <a:lstStyle/>
                    <a:p>
                      <a:r>
                        <a:rPr lang="en-US" dirty="0"/>
                        <a:t>0</a:t>
                      </a:r>
                      <a:endParaRPr lang="en-US" dirty="0"/>
                    </a:p>
                  </a:txBody>
                  <a:tcPr/>
                </a:tc>
              </a:tr>
              <a:tr h="370840">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c>
                  <a:txBody>
                    <a:bodyPr/>
                    <a:lstStyle/>
                    <a:p>
                      <a:r>
                        <a:rPr lang="en-US" dirty="0"/>
                        <a:t>0</a:t>
                      </a:r>
                      <a:endParaRPr lang="en-US" dirty="0"/>
                    </a:p>
                  </a:txBody>
                  <a:tcPr/>
                </a:tc>
              </a:tr>
            </a:tbl>
          </a:graphicData>
        </a:graphic>
      </p:graphicFrame>
      <p:pic>
        <p:nvPicPr>
          <p:cNvPr id="6" name="Picture 5" descr="addin_tmp.png"/>
          <p:cNvPicPr>
            <a:picLocks noChangeAspect="1"/>
          </p:cNvPicPr>
          <p:nvPr>
            <p:custDataLst>
              <p:tags r:id="rId1"/>
            </p:custDataLst>
          </p:nvPr>
        </p:nvPicPr>
        <p:blipFill>
          <a:blip r:embed="rId2" cstate="print"/>
          <a:stretch>
            <a:fillRect/>
          </a:stretch>
        </p:blipFill>
        <p:spPr>
          <a:xfrm>
            <a:off x="1676400" y="3276600"/>
            <a:ext cx="668655" cy="180975"/>
          </a:xfrm>
          <a:prstGeom prst="rect">
            <a:avLst/>
          </a:prstGeom>
        </p:spPr>
      </p:pic>
      <p:pic>
        <p:nvPicPr>
          <p:cNvPr id="7" name="Picture 6" descr="addin_tmp.png"/>
          <p:cNvPicPr>
            <a:picLocks noChangeAspect="1"/>
          </p:cNvPicPr>
          <p:nvPr>
            <p:custDataLst>
              <p:tags r:id="rId3"/>
            </p:custDataLst>
          </p:nvPr>
        </p:nvPicPr>
        <p:blipFill>
          <a:blip r:embed="rId4" cstate="print"/>
          <a:stretch>
            <a:fillRect/>
          </a:stretch>
        </p:blipFill>
        <p:spPr>
          <a:xfrm>
            <a:off x="2590800" y="3276600"/>
            <a:ext cx="1322070" cy="255270"/>
          </a:xfrm>
          <a:prstGeom prst="rect">
            <a:avLst/>
          </a:prstGeom>
        </p:spPr>
      </p:pic>
      <p:pic>
        <p:nvPicPr>
          <p:cNvPr id="8" name="Picture 7" descr="addin_tmp.png"/>
          <p:cNvPicPr>
            <a:picLocks noChangeAspect="1"/>
          </p:cNvPicPr>
          <p:nvPr>
            <p:custDataLst>
              <p:tags r:id="rId5"/>
            </p:custDataLst>
          </p:nvPr>
        </p:nvPicPr>
        <p:blipFill>
          <a:blip r:embed="rId6" cstate="print"/>
          <a:stretch>
            <a:fillRect/>
          </a:stretch>
        </p:blipFill>
        <p:spPr>
          <a:xfrm>
            <a:off x="4114800" y="3276600"/>
            <a:ext cx="655320" cy="182880"/>
          </a:xfrm>
          <a:prstGeom prst="rect">
            <a:avLst/>
          </a:prstGeom>
        </p:spPr>
      </p:pic>
      <p:pic>
        <p:nvPicPr>
          <p:cNvPr id="9" name="Picture 8" descr="addin_tmp.png"/>
          <p:cNvPicPr>
            <a:picLocks noChangeAspect="1"/>
          </p:cNvPicPr>
          <p:nvPr>
            <p:custDataLst>
              <p:tags r:id="rId7"/>
            </p:custDataLst>
          </p:nvPr>
        </p:nvPicPr>
        <p:blipFill>
          <a:blip r:embed="rId8" cstate="print"/>
          <a:stretch>
            <a:fillRect/>
          </a:stretch>
        </p:blipFill>
        <p:spPr>
          <a:xfrm>
            <a:off x="4953000" y="3276600"/>
            <a:ext cx="655320" cy="182880"/>
          </a:xfrm>
          <a:prstGeom prst="rect">
            <a:avLst/>
          </a:prstGeom>
        </p:spPr>
      </p:pic>
      <p:pic>
        <p:nvPicPr>
          <p:cNvPr id="10" name="Picture 9" descr="addin_tmp.png"/>
          <p:cNvPicPr>
            <a:picLocks noChangeAspect="1"/>
          </p:cNvPicPr>
          <p:nvPr>
            <p:custDataLst>
              <p:tags r:id="rId9"/>
            </p:custDataLst>
          </p:nvPr>
        </p:nvPicPr>
        <p:blipFill>
          <a:blip r:embed="rId10" cstate="print"/>
          <a:stretch>
            <a:fillRect/>
          </a:stretch>
        </p:blipFill>
        <p:spPr>
          <a:xfrm>
            <a:off x="5943600" y="3276600"/>
            <a:ext cx="1971675" cy="255270"/>
          </a:xfrm>
          <a:prstGeom prst="rect">
            <a:avLst/>
          </a:prstGeom>
        </p:spPr>
      </p:pic>
      <p:pic>
        <p:nvPicPr>
          <p:cNvPr id="11" name="Picture 10" descr="addin_tmp.png"/>
          <p:cNvPicPr>
            <a:picLocks noChangeAspect="1"/>
          </p:cNvPicPr>
          <p:nvPr>
            <p:custDataLst>
              <p:tags r:id="rId11"/>
            </p:custDataLst>
          </p:nvPr>
        </p:nvPicPr>
        <p:blipFill>
          <a:blip r:embed="rId12" cstate="print"/>
          <a:stretch>
            <a:fillRect/>
          </a:stretch>
        </p:blipFill>
        <p:spPr>
          <a:xfrm>
            <a:off x="1981200" y="2362200"/>
            <a:ext cx="5520690" cy="382905"/>
          </a:xfrm>
          <a:prstGeom prst="rect">
            <a:avLst/>
          </a:prstGeom>
        </p:spPr>
      </p:pic>
      <p:sp>
        <p:nvSpPr>
          <p:cNvPr id="12" name="TextBox 11"/>
          <p:cNvSpPr txBox="1"/>
          <p:nvPr/>
        </p:nvSpPr>
        <p:spPr>
          <a:xfrm>
            <a:off x="457200" y="1752600"/>
            <a:ext cx="1219200" cy="369332"/>
          </a:xfrm>
          <a:prstGeom prst="rect">
            <a:avLst/>
          </a:prstGeom>
          <a:noFill/>
        </p:spPr>
        <p:txBody>
          <a:bodyPr wrap="square" rtlCol="0">
            <a:spAutoFit/>
          </a:bodyPr>
          <a:lstStyle/>
          <a:p>
            <a:r>
              <a:rPr lang="en-US" b="1" dirty="0"/>
              <a:t>Example</a:t>
            </a:r>
            <a:r>
              <a:rPr lang="en-US" dirty="0"/>
              <a:t>:</a:t>
            </a:r>
            <a:endParaRPr lang="en-US" dirty="0"/>
          </a:p>
        </p:txBody>
      </p:sp>
      <p:sp>
        <p:nvSpPr>
          <p:cNvPr id="13" name="TextBox 12"/>
          <p:cNvSpPr txBox="1"/>
          <p:nvPr/>
        </p:nvSpPr>
        <p:spPr>
          <a:xfrm>
            <a:off x="457200" y="2743200"/>
            <a:ext cx="1219200" cy="369332"/>
          </a:xfrm>
          <a:prstGeom prst="rect">
            <a:avLst/>
          </a:prstGeom>
          <a:noFill/>
        </p:spPr>
        <p:txBody>
          <a:bodyPr wrap="square" rtlCol="0">
            <a:spAutoFit/>
          </a:bodyPr>
          <a:lstStyle/>
          <a:p>
            <a:r>
              <a:rPr lang="en-US" b="1" dirty="0"/>
              <a:t>Solution</a:t>
            </a:r>
            <a:r>
              <a:rPr lang="en-US" dirty="0"/>
              <a:t>:</a:t>
            </a:r>
            <a:endParaRPr lang="en-US" dirty="0"/>
          </a:p>
        </p:txBody>
      </p:sp>
      <p:sp>
        <p:nvSpPr>
          <p:cNvPr id="14" name="TextBox 13"/>
          <p:cNvSpPr txBox="1"/>
          <p:nvPr/>
        </p:nvSpPr>
        <p:spPr>
          <a:xfrm>
            <a:off x="1676400" y="1752600"/>
            <a:ext cx="6705600" cy="646331"/>
          </a:xfrm>
          <a:prstGeom prst="rect">
            <a:avLst/>
          </a:prstGeom>
          <a:noFill/>
        </p:spPr>
        <p:txBody>
          <a:bodyPr wrap="square" rtlCol="0">
            <a:spAutoFit/>
          </a:bodyPr>
          <a:lstStyle/>
          <a:p>
            <a:r>
              <a:rPr lang="en-US" dirty="0"/>
              <a:t>Construct a membership table to show that the distributive law holds.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Sets</a:t>
            </a:r>
            <a:endParaRPr lang="en-US" dirty="0"/>
          </a:p>
        </p:txBody>
      </p:sp>
      <p:sp>
        <p:nvSpPr>
          <p:cNvPr id="3" name="Content Placeholder 2"/>
          <p:cNvSpPr>
            <a:spLocks noGrp="1"/>
          </p:cNvSpPr>
          <p:nvPr>
            <p:ph idx="1"/>
          </p:nvPr>
        </p:nvSpPr>
        <p:spPr/>
        <p:txBody>
          <a:bodyPr/>
          <a:lstStyle/>
          <a:p>
            <a:r>
              <a:rPr lang="en-US" dirty="0"/>
              <a:t>A </a:t>
            </a:r>
            <a:r>
              <a:rPr lang="en-US" i="1" dirty="0"/>
              <a:t>set</a:t>
            </a:r>
            <a:r>
              <a:rPr lang="en-US" dirty="0"/>
              <a:t> is an unordered collection of objects.</a:t>
            </a:r>
            <a:endParaRPr lang="en-US" dirty="0"/>
          </a:p>
          <a:p>
            <a:pPr lvl="1"/>
            <a:r>
              <a:rPr lang="en-US" dirty="0"/>
              <a:t> the students in this class</a:t>
            </a:r>
            <a:endParaRPr lang="en-US" dirty="0"/>
          </a:p>
          <a:p>
            <a:pPr lvl="1"/>
            <a:r>
              <a:rPr lang="en-US" dirty="0"/>
              <a:t> the chairs in this room</a:t>
            </a:r>
            <a:endParaRPr lang="en-US" dirty="0"/>
          </a:p>
          <a:p>
            <a:r>
              <a:rPr lang="en-US" dirty="0"/>
              <a:t>The objects in a set are called the </a:t>
            </a:r>
            <a:r>
              <a:rPr lang="en-US" i="1" dirty="0"/>
              <a:t>elements</a:t>
            </a:r>
            <a:r>
              <a:rPr lang="en-US" dirty="0"/>
              <a:t>, or </a:t>
            </a:r>
            <a:r>
              <a:rPr lang="en-US" i="1" dirty="0"/>
              <a:t>members</a:t>
            </a:r>
            <a:r>
              <a:rPr lang="en-US" dirty="0"/>
              <a:t> of the set. A set is said to </a:t>
            </a:r>
            <a:r>
              <a:rPr lang="en-US" i="1" dirty="0"/>
              <a:t>contain</a:t>
            </a:r>
            <a:r>
              <a:rPr lang="en-US" dirty="0"/>
              <a:t> its elements.</a:t>
            </a:r>
            <a:endParaRPr lang="en-US" dirty="0"/>
          </a:p>
          <a:p>
            <a:r>
              <a:rPr lang="en-US" dirty="0"/>
              <a:t>The notation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dirty="0"/>
              <a:t>denotes that </a:t>
            </a:r>
            <a:r>
              <a:rPr lang="en-US" i="1" dirty="0">
                <a:latin typeface="Cambria Math" panose="02040503050406030204" pitchFamily="18" charset="0"/>
                <a:ea typeface="Cambria Math" panose="02040503050406030204" pitchFamily="18" charset="0"/>
              </a:rPr>
              <a:t>a</a:t>
            </a:r>
            <a:r>
              <a:rPr lang="en-US" dirty="0"/>
              <a:t> is an element of the set </a:t>
            </a:r>
            <a:r>
              <a:rPr lang="en-US" i="1" dirty="0">
                <a:latin typeface="Cambria Math" panose="02040503050406030204" pitchFamily="18" charset="0"/>
                <a:ea typeface="Cambria Math" panose="02040503050406030204" pitchFamily="18" charset="0"/>
              </a:rPr>
              <a:t>A</a:t>
            </a:r>
            <a:r>
              <a:rPr lang="en-US" dirty="0"/>
              <a:t>.</a:t>
            </a:r>
            <a:endParaRPr lang="en-US" dirty="0"/>
          </a:p>
          <a:p>
            <a:r>
              <a:rPr lang="en-US" dirty="0"/>
              <a:t>If </a:t>
            </a:r>
            <a:r>
              <a:rPr lang="en-US" i="1" dirty="0">
                <a:latin typeface="Cambria Math" panose="02040503050406030204" pitchFamily="18" charset="0"/>
                <a:ea typeface="Cambria Math" panose="02040503050406030204" pitchFamily="18" charset="0"/>
              </a:rPr>
              <a:t>a</a:t>
            </a:r>
            <a:r>
              <a:rPr lang="en-US" dirty="0"/>
              <a:t> is not a member of </a:t>
            </a:r>
            <a:r>
              <a:rPr lang="en-US" i="1" dirty="0">
                <a:latin typeface="Cambria Math" panose="02040503050406030204" pitchFamily="18" charset="0"/>
                <a:ea typeface="Cambria Math" panose="02040503050406030204" pitchFamily="18" charset="0"/>
              </a:rPr>
              <a:t>A</a:t>
            </a:r>
            <a:r>
              <a:rPr lang="en-US" dirty="0"/>
              <a:t>, write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rPr>
              <a:t>∉</a:t>
            </a:r>
            <a:r>
              <a:rPr lang="en-US"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Generalized Unions and Intersections</a:t>
            </a:r>
            <a:endParaRPr lang="en-US" dirty="0"/>
          </a:p>
        </p:txBody>
      </p:sp>
      <p:sp>
        <p:nvSpPr>
          <p:cNvPr id="3" name="Content Placeholder 2"/>
          <p:cNvSpPr>
            <a:spLocks noGrp="1"/>
          </p:cNvSpPr>
          <p:nvPr>
            <p:ph idx="1"/>
          </p:nvPr>
        </p:nvSpPr>
        <p:spPr/>
        <p:txBody>
          <a:bodyPr>
            <a:normAutofit lnSpcReduction="10000"/>
          </a:bodyPr>
          <a:lstStyle/>
          <a:p>
            <a:r>
              <a:rPr lang="en-US" dirty="0"/>
              <a:t>Let </a:t>
            </a:r>
            <a:r>
              <a:rPr lang="en-US" i="1" dirty="0"/>
              <a:t>A</a:t>
            </a:r>
            <a:r>
              <a:rPr lang="en-US" baseline="-25000" dirty="0"/>
              <a:t>1</a:t>
            </a:r>
            <a:r>
              <a:rPr lang="en-US" dirty="0"/>
              <a:t>, </a:t>
            </a:r>
            <a:r>
              <a:rPr lang="en-US" i="1" dirty="0"/>
              <a:t>A</a:t>
            </a:r>
            <a:r>
              <a:rPr lang="en-US" baseline="-25000" dirty="0"/>
              <a:t>2</a:t>
            </a:r>
            <a:r>
              <a:rPr lang="en-US" dirty="0"/>
              <a:t> ,…, </a:t>
            </a:r>
            <a:r>
              <a:rPr lang="en-US" i="1" dirty="0"/>
              <a:t>A</a:t>
            </a:r>
            <a:r>
              <a:rPr lang="en-US" i="1" baseline="-25000" dirty="0"/>
              <a:t>n</a:t>
            </a:r>
            <a:r>
              <a:rPr lang="en-US" dirty="0"/>
              <a:t> be an indexed collection of sets.</a:t>
            </a:r>
            <a:endParaRPr lang="en-US" dirty="0"/>
          </a:p>
          <a:p>
            <a:pPr>
              <a:buNone/>
            </a:pPr>
            <a:r>
              <a:rPr lang="en-US" dirty="0"/>
              <a:t>    We define:</a:t>
            </a:r>
            <a:endParaRPr lang="en-US" dirty="0"/>
          </a:p>
          <a:p>
            <a:pPr>
              <a:buNone/>
            </a:pPr>
            <a:endParaRPr lang="en-US" dirty="0"/>
          </a:p>
          <a:p>
            <a:pPr>
              <a:buNone/>
            </a:pPr>
            <a:r>
              <a:rPr lang="en-US" dirty="0"/>
              <a:t>   </a:t>
            </a:r>
            <a:endParaRPr lang="en-US" dirty="0"/>
          </a:p>
          <a:p>
            <a:pPr>
              <a:buNone/>
            </a:pPr>
            <a:r>
              <a:rPr lang="en-US" dirty="0"/>
              <a:t>   These are well defined, since union and intersection are associative.</a:t>
            </a:r>
            <a:endParaRPr lang="en-US" dirty="0"/>
          </a:p>
          <a:p>
            <a:r>
              <a:rPr lang="en-US" dirty="0"/>
              <a:t>For </a:t>
            </a:r>
            <a:r>
              <a:rPr lang="en-US" i="1" dirty="0"/>
              <a:t>i</a:t>
            </a:r>
            <a:r>
              <a:rPr lang="en-US" dirty="0"/>
              <a:t> = </a:t>
            </a:r>
            <a:r>
              <a:rPr lang="en-US" dirty="0">
                <a:latin typeface="Cambria Math" panose="02040503050406030204" pitchFamily="18" charset="0"/>
                <a:ea typeface="Cambria Math" panose="02040503050406030204" pitchFamily="18" charset="0"/>
              </a:rPr>
              <a:t>1</a:t>
            </a:r>
            <a:r>
              <a:rPr lang="en-US" dirty="0"/>
              <a:t>,</a:t>
            </a:r>
            <a:r>
              <a:rPr lang="en-US" dirty="0">
                <a:latin typeface="Cambria Math" panose="02040503050406030204" pitchFamily="18" charset="0"/>
                <a:ea typeface="Cambria Math" panose="02040503050406030204" pitchFamily="18" charset="0"/>
              </a:rPr>
              <a:t>2</a:t>
            </a:r>
            <a:r>
              <a:rPr lang="en-US" dirty="0"/>
              <a:t>,…, let </a:t>
            </a:r>
            <a:r>
              <a:rPr lang="en-US" i="1" dirty="0"/>
              <a:t>A</a:t>
            </a:r>
            <a:r>
              <a:rPr lang="en-US" baseline="-25000" dirty="0"/>
              <a:t>i </a:t>
            </a:r>
            <a:r>
              <a:rPr lang="en-US" dirty="0"/>
              <a:t> = {</a:t>
            </a:r>
            <a:r>
              <a:rPr lang="en-US" i="1" dirty="0" err="1"/>
              <a:t>i</a:t>
            </a:r>
            <a:r>
              <a:rPr lang="en-US" dirty="0"/>
              <a:t>, </a:t>
            </a:r>
            <a:r>
              <a:rPr lang="en-US" i="1" dirty="0"/>
              <a:t>i</a:t>
            </a:r>
            <a:r>
              <a:rPr lang="en-US" dirty="0"/>
              <a:t> + </a:t>
            </a:r>
            <a:r>
              <a:rPr lang="en-US" dirty="0">
                <a:latin typeface="Cambria Math" panose="02040503050406030204" pitchFamily="18" charset="0"/>
                <a:ea typeface="Cambria Math" panose="02040503050406030204" pitchFamily="18" charset="0"/>
              </a:rPr>
              <a:t>1</a:t>
            </a:r>
            <a:r>
              <a:rPr lang="en-US" dirty="0"/>
              <a:t>, </a:t>
            </a:r>
            <a:r>
              <a:rPr lang="en-US" i="1" dirty="0" err="1"/>
              <a:t>i</a:t>
            </a:r>
            <a:r>
              <a:rPr lang="en-US" dirty="0"/>
              <a:t> + </a:t>
            </a:r>
            <a:r>
              <a:rPr lang="en-US" dirty="0">
                <a:latin typeface="Cambria Math" panose="02040503050406030204" pitchFamily="18" charset="0"/>
                <a:ea typeface="Cambria Math" panose="02040503050406030204" pitchFamily="18" charset="0"/>
              </a:rPr>
              <a:t>2</a:t>
            </a:r>
            <a:r>
              <a:rPr lang="en-US" dirty="0"/>
              <a:t>, ….}. Then,</a:t>
            </a:r>
            <a:endParaRPr lang="en-US" dirty="0"/>
          </a:p>
          <a:p>
            <a:pPr>
              <a:buNone/>
            </a:pPr>
            <a:endParaRPr lang="en-US" dirty="0"/>
          </a:p>
          <a:p>
            <a:pPr>
              <a:buNone/>
            </a:pPr>
            <a:endParaRPr lang="en-US" dirty="0"/>
          </a:p>
          <a:p>
            <a:pPr>
              <a:buNone/>
            </a:pPr>
            <a:r>
              <a:rPr lang="en-US" dirty="0"/>
              <a:t> </a:t>
            </a:r>
            <a:endParaRPr lang="en-US" dirty="0"/>
          </a:p>
        </p:txBody>
      </p:sp>
      <p:pic>
        <p:nvPicPr>
          <p:cNvPr id="19" name="Picture 18" descr="addin_tmp.png"/>
          <p:cNvPicPr>
            <a:picLocks noChangeAspect="1"/>
          </p:cNvPicPr>
          <p:nvPr>
            <p:custDataLst>
              <p:tags r:id="rId1"/>
            </p:custDataLst>
          </p:nvPr>
        </p:nvPicPr>
        <p:blipFill>
          <a:blip r:embed="rId2" cstate="print"/>
          <a:stretch>
            <a:fillRect/>
          </a:stretch>
        </p:blipFill>
        <p:spPr>
          <a:xfrm>
            <a:off x="2895600" y="2514600"/>
            <a:ext cx="2271713" cy="521494"/>
          </a:xfrm>
          <a:prstGeom prst="rect">
            <a:avLst/>
          </a:prstGeom>
        </p:spPr>
      </p:pic>
      <p:pic>
        <p:nvPicPr>
          <p:cNvPr id="20" name="Picture 19" descr="addin_tmp.png"/>
          <p:cNvPicPr>
            <a:picLocks noChangeAspect="1"/>
          </p:cNvPicPr>
          <p:nvPr>
            <p:custDataLst>
              <p:tags r:id="rId3"/>
            </p:custDataLst>
          </p:nvPr>
        </p:nvPicPr>
        <p:blipFill>
          <a:blip r:embed="rId4" cstate="print"/>
          <a:stretch>
            <a:fillRect/>
          </a:stretch>
        </p:blipFill>
        <p:spPr>
          <a:xfrm>
            <a:off x="2895600" y="3124200"/>
            <a:ext cx="2271713" cy="521494"/>
          </a:xfrm>
          <a:prstGeom prst="rect">
            <a:avLst/>
          </a:prstGeom>
        </p:spPr>
      </p:pic>
      <p:pic>
        <p:nvPicPr>
          <p:cNvPr id="13" name="Picture 12" descr="addin_tmp.png"/>
          <p:cNvPicPr>
            <a:picLocks noChangeAspect="1"/>
          </p:cNvPicPr>
          <p:nvPr>
            <p:custDataLst>
              <p:tags r:id="rId5"/>
            </p:custDataLst>
          </p:nvPr>
        </p:nvPicPr>
        <p:blipFill>
          <a:blip r:embed="rId6" cstate="print"/>
          <a:stretch>
            <a:fillRect/>
          </a:stretch>
        </p:blipFill>
        <p:spPr>
          <a:xfrm>
            <a:off x="2286000" y="4953000"/>
            <a:ext cx="3553301" cy="521494"/>
          </a:xfrm>
          <a:prstGeom prst="rect">
            <a:avLst/>
          </a:prstGeom>
        </p:spPr>
      </p:pic>
      <p:pic>
        <p:nvPicPr>
          <p:cNvPr id="16" name="Picture 15" descr="addin_tmp.png"/>
          <p:cNvPicPr>
            <a:picLocks noChangeAspect="1"/>
          </p:cNvPicPr>
          <p:nvPr>
            <p:custDataLst>
              <p:tags r:id="rId7"/>
            </p:custDataLst>
          </p:nvPr>
        </p:nvPicPr>
        <p:blipFill>
          <a:blip r:embed="rId8" cstate="print"/>
          <a:stretch>
            <a:fillRect/>
          </a:stretch>
        </p:blipFill>
        <p:spPr>
          <a:xfrm>
            <a:off x="2286000" y="5715000"/>
            <a:ext cx="4869180" cy="52149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endParaRPr lang="en-IN" dirty="0"/>
          </a:p>
        </p:txBody>
      </p:sp>
      <p:pic>
        <p:nvPicPr>
          <p:cNvPr id="4" name="Picture 3"/>
          <p:cNvPicPr>
            <a:picLocks noChangeAspect="1"/>
          </p:cNvPicPr>
          <p:nvPr/>
        </p:nvPicPr>
        <p:blipFill>
          <a:blip r:embed="rId1"/>
          <a:stretch>
            <a:fillRect/>
          </a:stretch>
        </p:blipFill>
        <p:spPr>
          <a:xfrm>
            <a:off x="23327" y="2209800"/>
            <a:ext cx="9144000" cy="806302"/>
          </a:xfrm>
          <a:prstGeom prst="rect">
            <a:avLst/>
          </a:prstGeom>
        </p:spPr>
      </p:pic>
      <p:pic>
        <p:nvPicPr>
          <p:cNvPr id="5" name="Picture 4"/>
          <p:cNvPicPr>
            <a:picLocks noChangeAspect="1"/>
          </p:cNvPicPr>
          <p:nvPr/>
        </p:nvPicPr>
        <p:blipFill>
          <a:blip r:embed="rId2"/>
          <a:stretch>
            <a:fillRect/>
          </a:stretch>
        </p:blipFill>
        <p:spPr>
          <a:xfrm>
            <a:off x="27992" y="3733007"/>
            <a:ext cx="8763000" cy="2419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fontScale="90000"/>
          </a:bodyPr>
          <a:lstStyle/>
          <a:p>
            <a:r>
              <a:rPr lang="en-US" dirty="0"/>
              <a:t>Computer Representation of Sets</a:t>
            </a:r>
            <a:endParaRPr lang="en-US" dirty="0"/>
          </a:p>
        </p:txBody>
      </p:sp>
      <p:sp>
        <p:nvSpPr>
          <p:cNvPr id="3" name="Content Placeholder 2"/>
          <p:cNvSpPr>
            <a:spLocks noGrp="1"/>
          </p:cNvSpPr>
          <p:nvPr>
            <p:ph idx="1"/>
          </p:nvPr>
        </p:nvSpPr>
        <p:spPr/>
        <p:txBody>
          <a:bodyPr>
            <a:normAutofit fontScale="40000" lnSpcReduction="20000"/>
          </a:bodyPr>
          <a:lstStyle/>
          <a:p>
            <a:r>
              <a:rPr lang="en-US" sz="4900" dirty="0"/>
              <a:t>Assume the universal set  </a:t>
            </a:r>
            <a:r>
              <a:rPr lang="en-US" sz="4900" i="1" dirty="0"/>
              <a:t>U</a:t>
            </a:r>
            <a:r>
              <a:rPr lang="en-US" sz="4900" dirty="0"/>
              <a:t> is finite (not larger than the memory size of the computer being used)</a:t>
            </a:r>
            <a:endParaRPr lang="en-US" sz="4900" dirty="0"/>
          </a:p>
          <a:p>
            <a:r>
              <a:rPr lang="en-US" sz="4900" dirty="0"/>
              <a:t>First specify an arbitrary ordering  of the elements in </a:t>
            </a:r>
            <a:r>
              <a:rPr lang="en-US" sz="4900" i="1" dirty="0"/>
              <a:t>U</a:t>
            </a:r>
            <a:r>
              <a:rPr lang="en-US" sz="4900" dirty="0"/>
              <a:t>, for instance </a:t>
            </a:r>
            <a:r>
              <a:rPr lang="en-US" sz="4900" i="1" dirty="0"/>
              <a:t>a</a:t>
            </a:r>
            <a:r>
              <a:rPr lang="en-US" sz="3400" i="1" dirty="0"/>
              <a:t>1</a:t>
            </a:r>
            <a:r>
              <a:rPr lang="en-US" sz="4900" i="1" dirty="0"/>
              <a:t>, a</a:t>
            </a:r>
            <a:r>
              <a:rPr lang="en-US" sz="3400" i="1" dirty="0"/>
              <a:t>2</a:t>
            </a:r>
            <a:r>
              <a:rPr lang="en-US" sz="4900" i="1" dirty="0"/>
              <a:t>,…, a</a:t>
            </a:r>
            <a:r>
              <a:rPr lang="en-US" sz="3400" i="1" dirty="0"/>
              <a:t>n</a:t>
            </a:r>
            <a:endParaRPr lang="en-US" sz="4300" i="1" dirty="0"/>
          </a:p>
          <a:p>
            <a:r>
              <a:rPr lang="en-US" sz="4900" dirty="0"/>
              <a:t>Represent a subset </a:t>
            </a:r>
            <a:r>
              <a:rPr lang="en-US" sz="4900" i="1" dirty="0"/>
              <a:t>A</a:t>
            </a:r>
            <a:r>
              <a:rPr lang="en-US" sz="4900" dirty="0"/>
              <a:t> of </a:t>
            </a:r>
            <a:r>
              <a:rPr lang="en-US" sz="4900" i="1" dirty="0"/>
              <a:t>U</a:t>
            </a:r>
            <a:r>
              <a:rPr lang="en-US" sz="4900" dirty="0"/>
              <a:t> with the bit string of length </a:t>
            </a:r>
            <a:r>
              <a:rPr lang="en-US" sz="4900" i="1" dirty="0"/>
              <a:t>n</a:t>
            </a:r>
            <a:r>
              <a:rPr lang="en-US" sz="4900" dirty="0"/>
              <a:t>, where the </a:t>
            </a:r>
            <a:r>
              <a:rPr lang="en-US" sz="4900" i="1" dirty="0" err="1"/>
              <a:t>i</a:t>
            </a:r>
            <a:r>
              <a:rPr lang="en-US" sz="4900" dirty="0" err="1"/>
              <a:t>th</a:t>
            </a:r>
            <a:r>
              <a:rPr lang="en-US" sz="4900" dirty="0"/>
              <a:t> bit is </a:t>
            </a:r>
            <a:r>
              <a:rPr lang="en-US" sz="4900" i="1" dirty="0"/>
              <a:t>1</a:t>
            </a:r>
            <a:r>
              <a:rPr lang="en-US" sz="4900" dirty="0"/>
              <a:t> if </a:t>
            </a:r>
            <a:r>
              <a:rPr lang="en-US" sz="4900" i="1" dirty="0" err="1"/>
              <a:t>a</a:t>
            </a:r>
            <a:r>
              <a:rPr lang="en-US" sz="3400" i="1" dirty="0" err="1"/>
              <a:t>i</a:t>
            </a:r>
            <a:r>
              <a:rPr lang="en-US" sz="4900" dirty="0"/>
              <a:t> belongs to </a:t>
            </a:r>
            <a:r>
              <a:rPr lang="en-US" sz="4900" i="1" dirty="0"/>
              <a:t>A</a:t>
            </a:r>
            <a:r>
              <a:rPr lang="en-US" sz="4900" dirty="0"/>
              <a:t> and is </a:t>
            </a:r>
            <a:r>
              <a:rPr lang="en-US" sz="4900" i="1" dirty="0"/>
              <a:t>0</a:t>
            </a:r>
            <a:r>
              <a:rPr lang="en-US" sz="4900" dirty="0"/>
              <a:t> if </a:t>
            </a:r>
            <a:r>
              <a:rPr lang="en-US" sz="4900" i="1" dirty="0" err="1"/>
              <a:t>a</a:t>
            </a:r>
            <a:r>
              <a:rPr lang="en-US" sz="3400" i="1" dirty="0" err="1"/>
              <a:t>i</a:t>
            </a:r>
            <a:r>
              <a:rPr lang="en-US" sz="4900" dirty="0"/>
              <a:t> does not belong to </a:t>
            </a:r>
            <a:r>
              <a:rPr lang="en-US" sz="4900" i="1" dirty="0"/>
              <a:t>A</a:t>
            </a:r>
            <a:endParaRPr lang="en-US" sz="4900" i="1" dirty="0"/>
          </a:p>
          <a:p>
            <a:r>
              <a:rPr lang="en-US" sz="4900" i="1" u="sng" dirty="0"/>
              <a:t>Example</a:t>
            </a:r>
            <a:r>
              <a:rPr lang="en-US" sz="4900" dirty="0"/>
              <a:t>: Let </a:t>
            </a:r>
            <a:r>
              <a:rPr lang="en-US" sz="4900" i="1" dirty="0"/>
              <a:t>U ={1, 2, 3, 4, 5, 6, 7, 8, 9, 10}, </a:t>
            </a:r>
            <a:r>
              <a:rPr lang="en-US" sz="4900" dirty="0"/>
              <a:t>and the ordering of </a:t>
            </a:r>
            <a:r>
              <a:rPr lang="en-US" sz="4900" i="1" dirty="0"/>
              <a:t>U</a:t>
            </a:r>
            <a:r>
              <a:rPr lang="en-US" sz="4900" dirty="0"/>
              <a:t> has the elements  in the increasing order.</a:t>
            </a:r>
            <a:endParaRPr lang="en-US" sz="4900" dirty="0"/>
          </a:p>
          <a:p>
            <a:pPr>
              <a:buNone/>
            </a:pPr>
            <a:r>
              <a:rPr lang="en-US" sz="4000" dirty="0"/>
              <a:t>     </a:t>
            </a:r>
            <a:r>
              <a:rPr lang="en-US" sz="4500" dirty="0"/>
              <a:t>What bit strings represent the subset of all odd integers?</a:t>
            </a:r>
            <a:endParaRPr lang="en-US" sz="4500" dirty="0"/>
          </a:p>
          <a:p>
            <a:pPr>
              <a:buNone/>
            </a:pPr>
            <a:r>
              <a:rPr lang="en-US" sz="4500" dirty="0"/>
              <a:t>     What bit string represents the set of all even integers?</a:t>
            </a:r>
            <a:endParaRPr lang="en-US" sz="4500" dirty="0"/>
          </a:p>
          <a:p>
            <a:pPr>
              <a:buNone/>
            </a:pPr>
            <a:r>
              <a:rPr lang="en-US" sz="4500" dirty="0"/>
              <a:t>     What bit string represents the subset of integers not exceeding </a:t>
            </a:r>
            <a:r>
              <a:rPr lang="en-US" sz="4500" i="1" dirty="0"/>
              <a:t>5</a:t>
            </a:r>
            <a:r>
              <a:rPr lang="en-US" sz="4500" dirty="0"/>
              <a:t> in </a:t>
            </a:r>
            <a:r>
              <a:rPr lang="en-US" sz="4500" i="1" dirty="0"/>
              <a:t>U</a:t>
            </a:r>
            <a:r>
              <a:rPr lang="en-US" sz="4500" dirty="0"/>
              <a:t>?</a:t>
            </a:r>
            <a:endParaRPr lang="en-US" sz="4500" dirty="0"/>
          </a:p>
          <a:p>
            <a:pPr>
              <a:buNone/>
            </a:pPr>
            <a:endParaRPr lang="en-US" sz="4500" dirty="0"/>
          </a:p>
          <a:p>
            <a:pPr>
              <a:buNone/>
            </a:pPr>
            <a:r>
              <a:rPr lang="en-US" sz="4500" dirty="0"/>
              <a:t>      What is the bit string that represents the complement of a subset?</a:t>
            </a:r>
            <a:endParaRPr lang="en-US" sz="4500" dirty="0"/>
          </a:p>
          <a:p>
            <a:pPr>
              <a:buNone/>
            </a:pPr>
            <a:r>
              <a:rPr lang="en-US" sz="4500" dirty="0"/>
              <a:t>      What is the bit string that  represents the union of two subsets?</a:t>
            </a:r>
            <a:endParaRPr lang="en-US" sz="4500" dirty="0"/>
          </a:p>
          <a:p>
            <a:pPr>
              <a:buNone/>
            </a:pPr>
            <a:r>
              <a:rPr lang="en-US" sz="4500" dirty="0"/>
              <a:t>      What is the bit string that represents the intersection of two subsets?</a:t>
            </a:r>
            <a:endParaRPr lang="en-US" sz="4500" dirty="0"/>
          </a:p>
          <a:p>
            <a:pPr>
              <a:buNone/>
            </a:pPr>
            <a:r>
              <a:rPr lang="en-US" sz="4000" dirty="0"/>
              <a:t>   </a:t>
            </a:r>
            <a:endParaRPr lang="en-US" sz="4000" dirty="0"/>
          </a:p>
          <a:p>
            <a:pPr>
              <a:buNone/>
            </a:pPr>
            <a:endParaRPr lang="en-US" dirty="0"/>
          </a:p>
          <a:p>
            <a:pPr>
              <a:buNone/>
            </a:pPr>
            <a:endParaRPr lang="en-US" dirty="0"/>
          </a:p>
          <a:p>
            <a:pPr>
              <a:buNone/>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a:t>
            </a:r>
            <a:endParaRPr lang="en-IN" dirty="0"/>
          </a:p>
        </p:txBody>
      </p:sp>
      <p:pic>
        <p:nvPicPr>
          <p:cNvPr id="4" name="Picture 3"/>
          <p:cNvPicPr>
            <a:picLocks noChangeAspect="1"/>
          </p:cNvPicPr>
          <p:nvPr/>
        </p:nvPicPr>
        <p:blipFill>
          <a:blip r:embed="rId1"/>
          <a:stretch>
            <a:fillRect/>
          </a:stretch>
        </p:blipFill>
        <p:spPr>
          <a:xfrm>
            <a:off x="10886" y="1857974"/>
            <a:ext cx="9144000" cy="396934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Functions</a:t>
            </a:r>
            <a:endParaRPr lang="en-US" dirty="0"/>
          </a:p>
        </p:txBody>
      </p:sp>
      <p:sp>
        <p:nvSpPr>
          <p:cNvPr id="3" name="Subtitle 2"/>
          <p:cNvSpPr>
            <a:spLocks noGrp="1"/>
          </p:cNvSpPr>
          <p:nvPr>
            <p:ph type="subTitle" idx="1"/>
          </p:nvPr>
        </p:nvSpPr>
        <p:spPr/>
        <p:txBody>
          <a:bodyPr/>
          <a:lstStyle/>
          <a:p>
            <a:r>
              <a:rPr lang="en-US" dirty="0"/>
              <a:t>Section 2.3</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endParaRPr lang="en-US" dirty="0"/>
          </a:p>
        </p:txBody>
      </p:sp>
      <p:sp>
        <p:nvSpPr>
          <p:cNvPr id="3" name="Content Placeholder 2"/>
          <p:cNvSpPr>
            <a:spLocks noGrp="1"/>
          </p:cNvSpPr>
          <p:nvPr>
            <p:ph idx="1"/>
          </p:nvPr>
        </p:nvSpPr>
        <p:spPr/>
        <p:txBody>
          <a:bodyPr>
            <a:normAutofit/>
          </a:bodyPr>
          <a:lstStyle/>
          <a:p>
            <a:r>
              <a:rPr lang="en-US" dirty="0"/>
              <a:t>Definition of a Function.</a:t>
            </a:r>
            <a:endParaRPr lang="en-US" dirty="0"/>
          </a:p>
          <a:p>
            <a:pPr lvl="1"/>
            <a:r>
              <a:rPr lang="en-US" dirty="0"/>
              <a:t>Domain, </a:t>
            </a:r>
            <a:r>
              <a:rPr lang="en-US" dirty="0" err="1"/>
              <a:t>Codomain</a:t>
            </a:r>
            <a:endParaRPr lang="en-US" dirty="0"/>
          </a:p>
          <a:p>
            <a:pPr lvl="1"/>
            <a:r>
              <a:rPr lang="en-US" dirty="0"/>
              <a:t>Image, </a:t>
            </a:r>
            <a:r>
              <a:rPr lang="en-US" dirty="0" err="1"/>
              <a:t>Preimage</a:t>
            </a:r>
            <a:endParaRPr lang="en-US" dirty="0"/>
          </a:p>
          <a:p>
            <a:r>
              <a:rPr lang="en-US" dirty="0"/>
              <a:t>Injection, Surjection, </a:t>
            </a:r>
            <a:r>
              <a:rPr lang="en-US" dirty="0" err="1"/>
              <a:t>Bijection</a:t>
            </a:r>
            <a:endParaRPr lang="en-US" dirty="0"/>
          </a:p>
          <a:p>
            <a:r>
              <a:rPr lang="en-US" dirty="0"/>
              <a:t>Inverse Function</a:t>
            </a:r>
            <a:endParaRPr lang="en-US" dirty="0"/>
          </a:p>
          <a:p>
            <a:r>
              <a:rPr lang="en-US" dirty="0"/>
              <a:t>Function Composition</a:t>
            </a:r>
            <a:endParaRPr lang="en-US" dirty="0"/>
          </a:p>
          <a:p>
            <a:r>
              <a:rPr lang="en-US" dirty="0"/>
              <a:t>Graphing Functions</a:t>
            </a:r>
            <a:endParaRPr lang="en-US" dirty="0"/>
          </a:p>
          <a:p>
            <a:r>
              <a:rPr lang="en-US" dirty="0"/>
              <a:t>Floor, Ceiling</a:t>
            </a:r>
            <a:r>
              <a:rPr lang="en-US"/>
              <a:t>, Factorial</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and Sets</a:t>
            </a:r>
            <a:endParaRPr lang="en-IN" dirty="0"/>
          </a:p>
        </p:txBody>
      </p:sp>
      <p:sp>
        <p:nvSpPr>
          <p:cNvPr id="3" name="Content Placeholder 2"/>
          <p:cNvSpPr>
            <a:spLocks noGrp="1"/>
          </p:cNvSpPr>
          <p:nvPr>
            <p:ph idx="1"/>
          </p:nvPr>
        </p:nvSpPr>
        <p:spPr>
          <a:xfrm>
            <a:off x="152400" y="1935480"/>
            <a:ext cx="8534400" cy="4389120"/>
          </a:xfrm>
        </p:spPr>
        <p:txBody>
          <a:bodyPr>
            <a:normAutofit/>
          </a:bodyPr>
          <a:lstStyle/>
          <a:p>
            <a:r>
              <a:rPr lang="en-US" dirty="0"/>
              <a:t>A </a:t>
            </a:r>
            <a:r>
              <a:rPr lang="en-US" b="1" dirty="0"/>
              <a:t>function </a:t>
            </a:r>
            <a:r>
              <a:rPr lang="en-US" b="1" i="1" dirty="0"/>
              <a:t>f </a:t>
            </a:r>
            <a:r>
              <a:rPr lang="en-US" b="1" dirty="0"/>
              <a:t>from a set </a:t>
            </a:r>
            <a:r>
              <a:rPr lang="en-US" b="1" i="1" dirty="0"/>
              <a:t>X </a:t>
            </a:r>
            <a:r>
              <a:rPr lang="en-US" b="1" dirty="0"/>
              <a:t>to a set </a:t>
            </a:r>
            <a:r>
              <a:rPr lang="en-US" b="1" i="1" dirty="0"/>
              <a:t>Y</a:t>
            </a:r>
            <a:r>
              <a:rPr lang="en-US" dirty="0"/>
              <a:t>, denoted </a:t>
            </a:r>
            <a:r>
              <a:rPr lang="en-US" i="1" dirty="0"/>
              <a:t>f </a:t>
            </a:r>
            <a:r>
              <a:rPr lang="en-US" dirty="0"/>
              <a:t>: </a:t>
            </a:r>
            <a:r>
              <a:rPr lang="en-US" i="1" dirty="0"/>
              <a:t>X </a:t>
            </a:r>
            <a:r>
              <a:rPr lang="en-US" dirty="0"/>
              <a:t>→ </a:t>
            </a:r>
            <a:r>
              <a:rPr lang="en-US" i="1" dirty="0"/>
              <a:t>Y </a:t>
            </a:r>
            <a:r>
              <a:rPr lang="en-US" dirty="0"/>
              <a:t>, is a relation from </a:t>
            </a:r>
            <a:r>
              <a:rPr lang="en-US" i="1" dirty="0"/>
              <a:t>X</a:t>
            </a:r>
            <a:r>
              <a:rPr lang="en-US" dirty="0"/>
              <a:t>, the </a:t>
            </a:r>
            <a:r>
              <a:rPr lang="en-US" b="1" dirty="0"/>
              <a:t>domain</a:t>
            </a:r>
            <a:r>
              <a:rPr lang="en-US" dirty="0"/>
              <a:t>, to </a:t>
            </a:r>
            <a:r>
              <a:rPr lang="en-US" i="1" dirty="0"/>
              <a:t>Y </a:t>
            </a:r>
            <a:r>
              <a:rPr lang="en-US" dirty="0"/>
              <a:t>, the </a:t>
            </a:r>
            <a:r>
              <a:rPr lang="en-US" b="1" dirty="0"/>
              <a:t>co-domain</a:t>
            </a:r>
            <a:r>
              <a:rPr lang="en-US" dirty="0"/>
              <a:t>, that satisfies two properties: </a:t>
            </a:r>
            <a:r>
              <a:rPr lang="en-US" dirty="0">
                <a:solidFill>
                  <a:srgbClr val="FF0000"/>
                </a:solidFill>
              </a:rPr>
              <a:t>(1)</a:t>
            </a:r>
            <a:r>
              <a:rPr lang="en-US" dirty="0"/>
              <a:t> every element in </a:t>
            </a:r>
            <a:r>
              <a:rPr lang="en-US" i="1" dirty="0"/>
              <a:t>X </a:t>
            </a:r>
            <a:r>
              <a:rPr lang="en-US" dirty="0"/>
              <a:t>is related to some element in </a:t>
            </a:r>
            <a:r>
              <a:rPr lang="en-US" i="1" dirty="0"/>
              <a:t>Y </a:t>
            </a:r>
            <a:r>
              <a:rPr lang="en-US" dirty="0"/>
              <a:t>, and </a:t>
            </a:r>
            <a:r>
              <a:rPr lang="en-US" dirty="0">
                <a:solidFill>
                  <a:srgbClr val="FF0000"/>
                </a:solidFill>
              </a:rPr>
              <a:t>(2) </a:t>
            </a:r>
            <a:r>
              <a:rPr lang="en-US" dirty="0"/>
              <a:t>no element in </a:t>
            </a:r>
            <a:r>
              <a:rPr lang="en-US" i="1" dirty="0"/>
              <a:t>X </a:t>
            </a:r>
            <a:r>
              <a:rPr lang="en-US" dirty="0"/>
              <a:t>is related to more than one </a:t>
            </a:r>
            <a:r>
              <a:rPr lang="en-IN" dirty="0"/>
              <a:t>element in </a:t>
            </a:r>
            <a:r>
              <a:rPr lang="en-IN" i="1" dirty="0"/>
              <a:t>Y </a:t>
            </a:r>
            <a:r>
              <a:rPr lang="en-IN" dirty="0"/>
              <a:t>.</a:t>
            </a:r>
            <a:endParaRPr lang="en-IN" dirty="0"/>
          </a:p>
          <a:p>
            <a:endParaRPr lang="en-IN" dirty="0"/>
          </a:p>
          <a:p>
            <a:r>
              <a:rPr lang="en-US" dirty="0"/>
              <a:t>“ </a:t>
            </a:r>
            <a:r>
              <a:rPr lang="en-US" i="1" dirty="0"/>
              <a:t>f </a:t>
            </a:r>
            <a:r>
              <a:rPr lang="en-US" dirty="0"/>
              <a:t>maps </a:t>
            </a:r>
            <a:r>
              <a:rPr lang="en-US" i="1" dirty="0"/>
              <a:t>x </a:t>
            </a:r>
            <a:r>
              <a:rPr lang="en-US" dirty="0"/>
              <a:t>to </a:t>
            </a:r>
            <a:r>
              <a:rPr lang="en-US" i="1" dirty="0"/>
              <a:t>y</a:t>
            </a:r>
            <a:r>
              <a:rPr lang="en-US" dirty="0"/>
              <a:t>” and write </a:t>
            </a:r>
            <a:r>
              <a:rPr lang="en-US" i="1" dirty="0"/>
              <a:t>x </a:t>
            </a:r>
            <a:r>
              <a:rPr lang="en-IN" dirty="0"/>
              <a:t>→</a:t>
            </a:r>
            <a:r>
              <a:rPr lang="en-US" i="1" dirty="0"/>
              <a:t>y </a:t>
            </a:r>
            <a:r>
              <a:rPr lang="en-US" dirty="0"/>
              <a:t>or </a:t>
            </a:r>
            <a:r>
              <a:rPr lang="en-US" i="1" dirty="0"/>
              <a:t>f </a:t>
            </a:r>
            <a:r>
              <a:rPr lang="en-US" dirty="0"/>
              <a:t>: </a:t>
            </a:r>
            <a:r>
              <a:rPr lang="en-US" i="1" dirty="0"/>
              <a:t>x </a:t>
            </a:r>
            <a:r>
              <a:rPr lang="en-US" dirty="0"/>
              <a:t>→ </a:t>
            </a:r>
            <a:r>
              <a:rPr lang="en-US" i="1" dirty="0"/>
              <a:t>y</a:t>
            </a:r>
            <a:r>
              <a:rPr lang="en-US" dirty="0"/>
              <a:t>. The unique element to which </a:t>
            </a:r>
            <a:r>
              <a:rPr lang="en-US" i="1" dirty="0"/>
              <a:t>f </a:t>
            </a:r>
            <a:r>
              <a:rPr lang="en-US" dirty="0"/>
              <a:t>sends </a:t>
            </a:r>
            <a:r>
              <a:rPr lang="en-IN" i="1" dirty="0"/>
              <a:t>x </a:t>
            </a:r>
            <a:r>
              <a:rPr lang="en-IN" dirty="0"/>
              <a:t>is denoted</a:t>
            </a:r>
            <a:endParaRPr lang="en-I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04088"/>
            <a:ext cx="8229600" cy="1143000"/>
          </a:xfrm>
        </p:spPr>
        <p:txBody>
          <a:bodyPr/>
          <a:lstStyle/>
          <a:p>
            <a:r>
              <a:rPr lang="en-IN" dirty="0"/>
              <a:t>Functions and Sets</a:t>
            </a:r>
            <a:endParaRPr lang="en-IN" dirty="0"/>
          </a:p>
        </p:txBody>
      </p:sp>
      <p:pic>
        <p:nvPicPr>
          <p:cNvPr id="5" name="Picture 4"/>
          <p:cNvPicPr>
            <a:picLocks noChangeAspect="1"/>
          </p:cNvPicPr>
          <p:nvPr/>
        </p:nvPicPr>
        <p:blipFill>
          <a:blip r:embed="rId1"/>
          <a:stretch>
            <a:fillRect/>
          </a:stretch>
        </p:blipFill>
        <p:spPr>
          <a:xfrm>
            <a:off x="609600" y="2057400"/>
            <a:ext cx="5686425" cy="1200150"/>
          </a:xfrm>
          <a:prstGeom prst="rect">
            <a:avLst/>
          </a:prstGeom>
        </p:spPr>
      </p:pic>
      <p:pic>
        <p:nvPicPr>
          <p:cNvPr id="6" name="Picture 5"/>
          <p:cNvPicPr>
            <a:picLocks noChangeAspect="1"/>
          </p:cNvPicPr>
          <p:nvPr/>
        </p:nvPicPr>
        <p:blipFill>
          <a:blip r:embed="rId2"/>
          <a:stretch>
            <a:fillRect/>
          </a:stretch>
        </p:blipFill>
        <p:spPr>
          <a:xfrm>
            <a:off x="628261" y="3600451"/>
            <a:ext cx="6677025" cy="438150"/>
          </a:xfrm>
          <a:prstGeom prst="rect">
            <a:avLst/>
          </a:prstGeom>
        </p:spPr>
      </p:pic>
      <p:pic>
        <p:nvPicPr>
          <p:cNvPr id="7" name="Picture 6"/>
          <p:cNvPicPr>
            <a:picLocks noChangeAspect="1"/>
          </p:cNvPicPr>
          <p:nvPr/>
        </p:nvPicPr>
        <p:blipFill>
          <a:blip r:embed="rId3"/>
          <a:stretch>
            <a:fillRect/>
          </a:stretch>
        </p:blipFill>
        <p:spPr>
          <a:xfrm>
            <a:off x="483637" y="4724400"/>
            <a:ext cx="7467600" cy="1276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lstStyle/>
          <a:p>
            <a:r>
              <a:rPr lang="en-IN" b="1" i="1" dirty="0"/>
              <a:t>Arrow Diagrams</a:t>
            </a:r>
            <a:endParaRPr lang="en-IN" dirty="0"/>
          </a:p>
        </p:txBody>
      </p:sp>
      <p:sp>
        <p:nvSpPr>
          <p:cNvPr id="3" name="Content Placeholder 2"/>
          <p:cNvSpPr>
            <a:spLocks noGrp="1"/>
          </p:cNvSpPr>
          <p:nvPr>
            <p:ph idx="1"/>
          </p:nvPr>
        </p:nvSpPr>
        <p:spPr>
          <a:xfrm>
            <a:off x="152400" y="1935480"/>
            <a:ext cx="8534400" cy="4389120"/>
          </a:xfrm>
        </p:spPr>
        <p:txBody>
          <a:bodyPr/>
          <a:lstStyle/>
          <a:p>
            <a:r>
              <a:rPr lang="en-US" dirty="0"/>
              <a:t>If </a:t>
            </a:r>
            <a:r>
              <a:rPr lang="en-US" i="1" dirty="0"/>
              <a:t>X </a:t>
            </a:r>
            <a:r>
              <a:rPr lang="en-US" dirty="0"/>
              <a:t>and </a:t>
            </a:r>
            <a:r>
              <a:rPr lang="en-US" i="1" dirty="0"/>
              <a:t>Y </a:t>
            </a:r>
            <a:r>
              <a:rPr lang="en-US" dirty="0"/>
              <a:t>are finite sets, you can define a function </a:t>
            </a:r>
            <a:r>
              <a:rPr lang="en-US" i="1" dirty="0"/>
              <a:t>f </a:t>
            </a:r>
            <a:r>
              <a:rPr lang="en-US" dirty="0"/>
              <a:t>from </a:t>
            </a:r>
            <a:r>
              <a:rPr lang="en-US" i="1" dirty="0"/>
              <a:t>X </a:t>
            </a:r>
            <a:r>
              <a:rPr lang="en-US" dirty="0"/>
              <a:t>to </a:t>
            </a:r>
            <a:r>
              <a:rPr lang="en-US" i="1" dirty="0"/>
              <a:t>Y </a:t>
            </a:r>
            <a:r>
              <a:rPr lang="en-US" dirty="0"/>
              <a:t>by drawing an arrow diagram. You make a list of elements in </a:t>
            </a:r>
            <a:r>
              <a:rPr lang="en-US" i="1" dirty="0"/>
              <a:t>X </a:t>
            </a:r>
            <a:r>
              <a:rPr lang="en-US" dirty="0"/>
              <a:t>and a list of elements in </a:t>
            </a:r>
            <a:r>
              <a:rPr lang="en-US" i="1" dirty="0"/>
              <a:t>Y </a:t>
            </a:r>
            <a:r>
              <a:rPr lang="en-US" dirty="0"/>
              <a:t>, and draw an arrow from each element in </a:t>
            </a:r>
            <a:r>
              <a:rPr lang="en-US" i="1" dirty="0"/>
              <a:t>X </a:t>
            </a:r>
            <a:r>
              <a:rPr lang="en-US" dirty="0"/>
              <a:t>to the corresponding element in </a:t>
            </a:r>
            <a:r>
              <a:rPr lang="en-US" i="1" dirty="0"/>
              <a:t>Y. </a:t>
            </a:r>
            <a:endParaRPr lang="en-IN" dirty="0"/>
          </a:p>
        </p:txBody>
      </p:sp>
      <p:pic>
        <p:nvPicPr>
          <p:cNvPr id="4" name="Picture 3"/>
          <p:cNvPicPr>
            <a:picLocks noChangeAspect="1"/>
          </p:cNvPicPr>
          <p:nvPr/>
        </p:nvPicPr>
        <p:blipFill>
          <a:blip r:embed="rId1"/>
          <a:stretch>
            <a:fillRect/>
          </a:stretch>
        </p:blipFill>
        <p:spPr>
          <a:xfrm>
            <a:off x="5715000" y="4191000"/>
            <a:ext cx="3086100" cy="1885950"/>
          </a:xfrm>
          <a:prstGeom prst="rect">
            <a:avLst/>
          </a:prstGeom>
        </p:spPr>
      </p:pic>
      <p:pic>
        <p:nvPicPr>
          <p:cNvPr id="5" name="Picture 4"/>
          <p:cNvPicPr>
            <a:picLocks noChangeAspect="1"/>
          </p:cNvPicPr>
          <p:nvPr/>
        </p:nvPicPr>
        <p:blipFill>
          <a:blip r:embed="rId2"/>
          <a:stretch>
            <a:fillRect/>
          </a:stretch>
        </p:blipFill>
        <p:spPr>
          <a:xfrm>
            <a:off x="24493" y="4705350"/>
            <a:ext cx="5657850" cy="1619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143000"/>
          </a:xfrm>
        </p:spPr>
        <p:txBody>
          <a:bodyPr/>
          <a:lstStyle/>
          <a:p>
            <a:r>
              <a:rPr lang="en-IN" dirty="0"/>
              <a:t>Example</a:t>
            </a:r>
            <a:endParaRPr lang="en-IN" dirty="0"/>
          </a:p>
        </p:txBody>
      </p:sp>
      <p:pic>
        <p:nvPicPr>
          <p:cNvPr id="5" name="Picture 4"/>
          <p:cNvPicPr>
            <a:picLocks noChangeAspect="1"/>
          </p:cNvPicPr>
          <p:nvPr/>
        </p:nvPicPr>
        <p:blipFill>
          <a:blip r:embed="rId1"/>
          <a:stretch>
            <a:fillRect/>
          </a:stretch>
        </p:blipFill>
        <p:spPr>
          <a:xfrm>
            <a:off x="152400" y="1455576"/>
            <a:ext cx="7724775" cy="2419350"/>
          </a:xfrm>
          <a:prstGeom prst="rect">
            <a:avLst/>
          </a:prstGeom>
        </p:spPr>
      </p:pic>
      <p:pic>
        <p:nvPicPr>
          <p:cNvPr id="6" name="Picture 5"/>
          <p:cNvPicPr>
            <a:picLocks noChangeAspect="1"/>
          </p:cNvPicPr>
          <p:nvPr/>
        </p:nvPicPr>
        <p:blipFill>
          <a:blip r:embed="rId2"/>
          <a:stretch>
            <a:fillRect/>
          </a:stretch>
        </p:blipFill>
        <p:spPr>
          <a:xfrm>
            <a:off x="685800" y="4135599"/>
            <a:ext cx="7915275" cy="1266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Describing a Set: Roster Method</a:t>
            </a:r>
            <a:endParaRPr lang="en-US" dirty="0"/>
          </a:p>
        </p:txBody>
      </p:sp>
      <p:sp>
        <p:nvSpPr>
          <p:cNvPr id="3" name="Content Placeholder 2"/>
          <p:cNvSpPr>
            <a:spLocks noGrp="1"/>
          </p:cNvSpPr>
          <p:nvPr>
            <p:ph idx="1"/>
          </p:nvPr>
        </p:nvSpPr>
        <p:spPr/>
        <p:txBody>
          <a:bodyPr/>
          <a:lstStyle/>
          <a:p>
            <a:r>
              <a:rPr lang="en-US" i="1" dirty="0">
                <a:latin typeface="Cambria Math" panose="02040503050406030204" pitchFamily="18" charset="0"/>
                <a:ea typeface="Cambria Math" panose="02040503050406030204" pitchFamily="18" charset="0"/>
              </a:rPr>
              <a:t>S</a:t>
            </a:r>
            <a:r>
              <a:rPr lang="en-US"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a,b,c,d</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r>
              <a:rPr lang="en-US" dirty="0"/>
              <a:t>Order not important </a:t>
            </a:r>
            <a:endParaRPr lang="en-US" dirty="0"/>
          </a:p>
          <a:p>
            <a:pPr>
              <a:buNone/>
            </a:pPr>
            <a:r>
              <a:rPr lang="en-US" dirty="0"/>
              <a:t>         </a:t>
            </a:r>
            <a:r>
              <a:rPr lang="en-US" i="1" dirty="0">
                <a:latin typeface="Cambria Math" panose="02040503050406030204" pitchFamily="18" charset="0"/>
                <a:ea typeface="Cambria Math" panose="02040503050406030204" pitchFamily="18" charset="0"/>
              </a:rPr>
              <a:t>S</a:t>
            </a:r>
            <a:r>
              <a:rPr lang="en-US"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a,b,c,d</a:t>
            </a:r>
            <a:r>
              <a:rPr lang="en-US"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b,c,a,d</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r>
              <a:rPr lang="en-US" dirty="0"/>
              <a:t>Each distinct object is either a member or not; listing more than once does not change the set.</a:t>
            </a:r>
            <a:endParaRPr lang="en-US" dirty="0"/>
          </a:p>
          <a:p>
            <a:pPr>
              <a:buNone/>
            </a:pPr>
            <a:r>
              <a:rPr lang="en-US"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S</a:t>
            </a:r>
            <a:r>
              <a:rPr lang="en-US" b="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 {</a:t>
            </a:r>
            <a:r>
              <a:rPr lang="en-US" i="1" dirty="0" err="1">
                <a:latin typeface="Cambria Math" panose="02040503050406030204" pitchFamily="18" charset="0"/>
                <a:ea typeface="Cambria Math" panose="02040503050406030204" pitchFamily="18" charset="0"/>
              </a:rPr>
              <a:t>a,b,c,d</a:t>
            </a:r>
            <a:r>
              <a:rPr lang="en-US"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a,b,c,b,c,d</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r>
              <a:rPr lang="en-US" dirty="0" err="1">
                <a:latin typeface="Cambria Math" panose="02040503050406030204" pitchFamily="18" charset="0"/>
                <a:ea typeface="Cambria Math" panose="02040503050406030204" pitchFamily="18" charset="0"/>
              </a:rPr>
              <a:t>Elipses</a:t>
            </a:r>
            <a:r>
              <a:rPr lang="en-US" dirty="0">
                <a:latin typeface="Cambria Math" panose="02040503050406030204" pitchFamily="18" charset="0"/>
                <a:ea typeface="Cambria Math" panose="02040503050406030204" pitchFamily="18" charset="0"/>
              </a:rPr>
              <a:t> (…) may be used to describe a set without listing all of the members when the pattern is clear.</a:t>
            </a:r>
            <a:endParaRPr lang="en-US"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S</a:t>
            </a:r>
            <a:r>
              <a:rPr lang="en-US" b="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 {</a:t>
            </a:r>
            <a:r>
              <a:rPr lang="en-US" i="1" dirty="0" err="1">
                <a:latin typeface="Cambria Math" panose="02040503050406030204" pitchFamily="18" charset="0"/>
                <a:ea typeface="Cambria Math" panose="02040503050406030204" pitchFamily="18" charset="0"/>
              </a:rPr>
              <a:t>a,b,c,d</a:t>
            </a:r>
            <a:r>
              <a:rPr lang="en-US" i="1" dirty="0">
                <a:latin typeface="Cambria Math" panose="02040503050406030204" pitchFamily="18" charset="0"/>
                <a:ea typeface="Cambria Math" panose="02040503050406030204" pitchFamily="18" charset="0"/>
              </a:rPr>
              <a:t>, ……,z </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pPr>
              <a:buNone/>
            </a:pPr>
            <a:endParaRPr lang="en-US" dirty="0">
              <a:latin typeface="Cambria Math" panose="02040503050406030204" pitchFamily="18" charset="0"/>
              <a:ea typeface="Cambria Math" panose="020405030504060302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1143000"/>
          </a:xfrm>
        </p:spPr>
        <p:txBody>
          <a:bodyPr/>
          <a:lstStyle/>
          <a:p>
            <a:r>
              <a:rPr lang="en-IN" dirty="0"/>
              <a:t>Example</a:t>
            </a:r>
            <a:endParaRPr lang="en-IN" dirty="0"/>
          </a:p>
        </p:txBody>
      </p:sp>
      <p:pic>
        <p:nvPicPr>
          <p:cNvPr id="5" name="Picture 4"/>
          <p:cNvPicPr>
            <a:picLocks noChangeAspect="1"/>
          </p:cNvPicPr>
          <p:nvPr/>
        </p:nvPicPr>
        <p:blipFill>
          <a:blip r:embed="rId1"/>
          <a:stretch>
            <a:fillRect/>
          </a:stretch>
        </p:blipFill>
        <p:spPr>
          <a:xfrm>
            <a:off x="3505200" y="3981450"/>
            <a:ext cx="5543550" cy="2876550"/>
          </a:xfrm>
          <a:prstGeom prst="rect">
            <a:avLst/>
          </a:prstGeom>
        </p:spPr>
      </p:pic>
      <p:pic>
        <p:nvPicPr>
          <p:cNvPr id="3" name="Picture 2"/>
          <p:cNvPicPr>
            <a:picLocks noChangeAspect="1"/>
          </p:cNvPicPr>
          <p:nvPr/>
        </p:nvPicPr>
        <p:blipFill>
          <a:blip r:embed="rId2"/>
          <a:stretch>
            <a:fillRect/>
          </a:stretch>
        </p:blipFill>
        <p:spPr>
          <a:xfrm>
            <a:off x="152400" y="762000"/>
            <a:ext cx="7934325" cy="295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lstStyle/>
          <a:p>
            <a:r>
              <a:rPr lang="en-IN" b="1" dirty="0"/>
              <a:t>Test for Function Equality</a:t>
            </a:r>
            <a:endParaRPr lang="en-IN" dirty="0"/>
          </a:p>
        </p:txBody>
      </p:sp>
      <p:pic>
        <p:nvPicPr>
          <p:cNvPr id="4" name="Picture 3"/>
          <p:cNvPicPr>
            <a:picLocks noChangeAspect="1"/>
          </p:cNvPicPr>
          <p:nvPr/>
        </p:nvPicPr>
        <p:blipFill>
          <a:blip r:embed="rId1"/>
          <a:stretch>
            <a:fillRect/>
          </a:stretch>
        </p:blipFill>
        <p:spPr>
          <a:xfrm>
            <a:off x="381000" y="2133600"/>
            <a:ext cx="7381875" cy="581025"/>
          </a:xfrm>
          <a:prstGeom prst="rect">
            <a:avLst/>
          </a:prstGeom>
        </p:spPr>
      </p:pic>
      <p:pic>
        <p:nvPicPr>
          <p:cNvPr id="5" name="Picture 4"/>
          <p:cNvPicPr>
            <a:picLocks noChangeAspect="1"/>
          </p:cNvPicPr>
          <p:nvPr/>
        </p:nvPicPr>
        <p:blipFill>
          <a:blip r:embed="rId2"/>
          <a:stretch>
            <a:fillRect/>
          </a:stretch>
        </p:blipFill>
        <p:spPr>
          <a:xfrm>
            <a:off x="609600" y="3276600"/>
            <a:ext cx="7305675" cy="1066800"/>
          </a:xfrm>
          <a:prstGeom prst="rect">
            <a:avLst/>
          </a:prstGeom>
        </p:spPr>
      </p:pic>
      <p:pic>
        <p:nvPicPr>
          <p:cNvPr id="6" name="Picture 5"/>
          <p:cNvPicPr>
            <a:picLocks noChangeAspect="1"/>
          </p:cNvPicPr>
          <p:nvPr/>
        </p:nvPicPr>
        <p:blipFill>
          <a:blip r:embed="rId3"/>
          <a:stretch>
            <a:fillRect/>
          </a:stretch>
        </p:blipFill>
        <p:spPr>
          <a:xfrm>
            <a:off x="504824" y="4660058"/>
            <a:ext cx="7515225" cy="1628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Equality of Functions</a:t>
            </a:r>
            <a:endParaRPr lang="en-IN" dirty="0"/>
          </a:p>
        </p:txBody>
      </p:sp>
      <p:pic>
        <p:nvPicPr>
          <p:cNvPr id="4" name="Picture 3"/>
          <p:cNvPicPr>
            <a:picLocks noChangeAspect="1"/>
          </p:cNvPicPr>
          <p:nvPr/>
        </p:nvPicPr>
        <p:blipFill>
          <a:blip r:embed="rId1"/>
          <a:stretch>
            <a:fillRect/>
          </a:stretch>
        </p:blipFill>
        <p:spPr>
          <a:xfrm>
            <a:off x="76200" y="2514600"/>
            <a:ext cx="8705850" cy="29718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 </a:t>
            </a:r>
            <a:endParaRPr lang="en-IN" dirty="0"/>
          </a:p>
        </p:txBody>
      </p:sp>
      <p:pic>
        <p:nvPicPr>
          <p:cNvPr id="4" name="Picture 3"/>
          <p:cNvPicPr>
            <a:picLocks noChangeAspect="1"/>
          </p:cNvPicPr>
          <p:nvPr/>
        </p:nvPicPr>
        <p:blipFill>
          <a:blip r:embed="rId1"/>
          <a:stretch>
            <a:fillRect/>
          </a:stretch>
        </p:blipFill>
        <p:spPr>
          <a:xfrm>
            <a:off x="223837" y="2524125"/>
            <a:ext cx="8696325" cy="1809750"/>
          </a:xfrm>
          <a:prstGeom prst="rect">
            <a:avLst/>
          </a:prstGeom>
        </p:spPr>
      </p:pic>
      <p:pic>
        <p:nvPicPr>
          <p:cNvPr id="5" name="Picture 4"/>
          <p:cNvPicPr>
            <a:picLocks noChangeAspect="1"/>
          </p:cNvPicPr>
          <p:nvPr/>
        </p:nvPicPr>
        <p:blipFill>
          <a:blip r:embed="rId2"/>
          <a:stretch>
            <a:fillRect/>
          </a:stretch>
        </p:blipFill>
        <p:spPr>
          <a:xfrm>
            <a:off x="304800" y="4495800"/>
            <a:ext cx="7534275" cy="1895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Functions Defined on a Cartesian Product</a:t>
            </a:r>
            <a:endParaRPr lang="en-IN" dirty="0"/>
          </a:p>
        </p:txBody>
      </p:sp>
      <p:pic>
        <p:nvPicPr>
          <p:cNvPr id="4" name="Picture 3"/>
          <p:cNvPicPr>
            <a:picLocks noChangeAspect="1"/>
          </p:cNvPicPr>
          <p:nvPr/>
        </p:nvPicPr>
        <p:blipFill>
          <a:blip r:embed="rId1"/>
          <a:stretch>
            <a:fillRect/>
          </a:stretch>
        </p:blipFill>
        <p:spPr>
          <a:xfrm>
            <a:off x="304800" y="2514600"/>
            <a:ext cx="8096250" cy="1095375"/>
          </a:xfrm>
          <a:prstGeom prst="rect">
            <a:avLst/>
          </a:prstGeom>
        </p:spPr>
      </p:pic>
      <p:pic>
        <p:nvPicPr>
          <p:cNvPr id="5" name="Picture 4"/>
          <p:cNvPicPr>
            <a:picLocks noChangeAspect="1"/>
          </p:cNvPicPr>
          <p:nvPr/>
        </p:nvPicPr>
        <p:blipFill>
          <a:blip r:embed="rId2"/>
          <a:stretch>
            <a:fillRect/>
          </a:stretch>
        </p:blipFill>
        <p:spPr>
          <a:xfrm>
            <a:off x="228600" y="3886200"/>
            <a:ext cx="7019925" cy="1076325"/>
          </a:xfrm>
          <a:prstGeom prst="rect">
            <a:avLst/>
          </a:prstGeom>
        </p:spPr>
      </p:pic>
      <p:pic>
        <p:nvPicPr>
          <p:cNvPr id="6" name="Picture 5"/>
          <p:cNvPicPr>
            <a:picLocks noChangeAspect="1"/>
          </p:cNvPicPr>
          <p:nvPr/>
        </p:nvPicPr>
        <p:blipFill>
          <a:blip r:embed="rId3"/>
          <a:stretch>
            <a:fillRect/>
          </a:stretch>
        </p:blipFill>
        <p:spPr>
          <a:xfrm>
            <a:off x="204787" y="5238750"/>
            <a:ext cx="8296275" cy="1200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1143000"/>
          </a:xfrm>
        </p:spPr>
        <p:txBody>
          <a:bodyPr/>
          <a:lstStyle/>
          <a:p>
            <a:r>
              <a:rPr lang="en-IN" b="1" i="1" dirty="0"/>
              <a:t>Boolean Functions</a:t>
            </a:r>
            <a:endParaRPr lang="en-IN" dirty="0"/>
          </a:p>
        </p:txBody>
      </p:sp>
      <p:pic>
        <p:nvPicPr>
          <p:cNvPr id="4" name="Picture 3"/>
          <p:cNvPicPr>
            <a:picLocks noChangeAspect="1"/>
          </p:cNvPicPr>
          <p:nvPr/>
        </p:nvPicPr>
        <p:blipFill>
          <a:blip r:embed="rId1"/>
          <a:stretch>
            <a:fillRect/>
          </a:stretch>
        </p:blipFill>
        <p:spPr>
          <a:xfrm>
            <a:off x="381000" y="1600200"/>
            <a:ext cx="7381875" cy="1114425"/>
          </a:xfrm>
          <a:prstGeom prst="rect">
            <a:avLst/>
          </a:prstGeom>
        </p:spPr>
      </p:pic>
      <p:pic>
        <p:nvPicPr>
          <p:cNvPr id="5" name="Picture 4"/>
          <p:cNvPicPr>
            <a:picLocks noChangeAspect="1"/>
          </p:cNvPicPr>
          <p:nvPr/>
        </p:nvPicPr>
        <p:blipFill>
          <a:blip r:embed="rId2"/>
          <a:stretch>
            <a:fillRect/>
          </a:stretch>
        </p:blipFill>
        <p:spPr>
          <a:xfrm>
            <a:off x="381000" y="3084934"/>
            <a:ext cx="3019425" cy="3524250"/>
          </a:xfrm>
          <a:prstGeom prst="rect">
            <a:avLst/>
          </a:prstGeom>
        </p:spPr>
      </p:pic>
      <p:pic>
        <p:nvPicPr>
          <p:cNvPr id="6" name="Picture 5"/>
          <p:cNvPicPr>
            <a:picLocks noChangeAspect="1"/>
          </p:cNvPicPr>
          <p:nvPr/>
        </p:nvPicPr>
        <p:blipFill>
          <a:blip r:embed="rId3"/>
          <a:stretch>
            <a:fillRect/>
          </a:stretch>
        </p:blipFill>
        <p:spPr>
          <a:xfrm>
            <a:off x="4268755" y="2943225"/>
            <a:ext cx="3495675" cy="29337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lstStyle/>
          <a:p>
            <a:r>
              <a:rPr lang="en-IN" dirty="0"/>
              <a:t>Example</a:t>
            </a:r>
            <a:endParaRPr lang="en-IN" dirty="0"/>
          </a:p>
        </p:txBody>
      </p:sp>
      <p:pic>
        <p:nvPicPr>
          <p:cNvPr id="4" name="Picture 3"/>
          <p:cNvPicPr>
            <a:picLocks noChangeAspect="1"/>
          </p:cNvPicPr>
          <p:nvPr/>
        </p:nvPicPr>
        <p:blipFill>
          <a:blip r:embed="rId1"/>
          <a:stretch>
            <a:fillRect/>
          </a:stretch>
        </p:blipFill>
        <p:spPr>
          <a:xfrm>
            <a:off x="152400" y="1403868"/>
            <a:ext cx="7962900" cy="1485900"/>
          </a:xfrm>
          <a:prstGeom prst="rect">
            <a:avLst/>
          </a:prstGeom>
        </p:spPr>
      </p:pic>
      <p:pic>
        <p:nvPicPr>
          <p:cNvPr id="5" name="Picture 4"/>
          <p:cNvPicPr>
            <a:picLocks noChangeAspect="1"/>
          </p:cNvPicPr>
          <p:nvPr/>
        </p:nvPicPr>
        <p:blipFill rotWithShape="1">
          <a:blip r:embed="rId2"/>
          <a:srcRect t="5882"/>
          <a:stretch>
            <a:fillRect/>
          </a:stretch>
        </p:blipFill>
        <p:spPr>
          <a:xfrm>
            <a:off x="838200" y="3184414"/>
            <a:ext cx="6048000" cy="36689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229600" cy="1143000"/>
          </a:xfrm>
        </p:spPr>
        <p:txBody>
          <a:bodyPr/>
          <a:lstStyle/>
          <a:p>
            <a:r>
              <a:rPr lang="en-IN" b="1" i="1" dirty="0"/>
              <a:t>Functions Acting on Sets</a:t>
            </a:r>
            <a:endParaRPr lang="en-IN" dirty="0"/>
          </a:p>
        </p:txBody>
      </p:sp>
      <p:pic>
        <p:nvPicPr>
          <p:cNvPr id="4" name="Picture 3"/>
          <p:cNvPicPr>
            <a:picLocks noChangeAspect="1"/>
          </p:cNvPicPr>
          <p:nvPr/>
        </p:nvPicPr>
        <p:blipFill>
          <a:blip r:embed="rId1"/>
          <a:stretch>
            <a:fillRect/>
          </a:stretch>
        </p:blipFill>
        <p:spPr>
          <a:xfrm>
            <a:off x="304800" y="1676400"/>
            <a:ext cx="6838950" cy="1552575"/>
          </a:xfrm>
          <a:prstGeom prst="rect">
            <a:avLst/>
          </a:prstGeom>
        </p:spPr>
      </p:pic>
      <p:pic>
        <p:nvPicPr>
          <p:cNvPr id="5" name="Picture 4"/>
          <p:cNvPicPr>
            <a:picLocks noChangeAspect="1"/>
          </p:cNvPicPr>
          <p:nvPr/>
        </p:nvPicPr>
        <p:blipFill>
          <a:blip r:embed="rId2"/>
          <a:stretch>
            <a:fillRect/>
          </a:stretch>
        </p:blipFill>
        <p:spPr>
          <a:xfrm>
            <a:off x="301690" y="3429000"/>
            <a:ext cx="8201025" cy="2619375"/>
          </a:xfrm>
          <a:prstGeom prst="rect">
            <a:avLst/>
          </a:prstGeom>
        </p:spPr>
      </p:pic>
      <p:pic>
        <p:nvPicPr>
          <p:cNvPr id="6" name="Picture 5"/>
          <p:cNvPicPr>
            <a:picLocks noChangeAspect="1"/>
          </p:cNvPicPr>
          <p:nvPr/>
        </p:nvPicPr>
        <p:blipFill>
          <a:blip r:embed="rId3"/>
          <a:stretch>
            <a:fillRect/>
          </a:stretch>
        </p:blipFill>
        <p:spPr>
          <a:xfrm>
            <a:off x="685800" y="6248400"/>
            <a:ext cx="6353175" cy="571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A</a:t>
            </a:r>
            <a:r>
              <a:rPr lang="en-US" dirty="0"/>
              <a:t> and </a:t>
            </a:r>
            <a:r>
              <a:rPr lang="en-US" i="1" dirty="0"/>
              <a:t>B </a:t>
            </a:r>
            <a:r>
              <a:rPr lang="en-US" dirty="0"/>
              <a:t>be nonempty sets. A </a:t>
            </a:r>
            <a:r>
              <a:rPr lang="en-US" i="1" dirty="0"/>
              <a:t>function</a:t>
            </a:r>
            <a:r>
              <a:rPr lang="en-US" dirty="0"/>
              <a:t> </a:t>
            </a:r>
            <a:r>
              <a:rPr lang="en-US" sz="2000" dirty="0">
                <a:latin typeface="Lucida Calligraphy" panose="03010101010101010101"/>
              </a:rPr>
              <a:t>f</a:t>
            </a:r>
            <a:r>
              <a:rPr lang="en-US" dirty="0">
                <a:latin typeface="Lucida Calligraphy" panose="03010101010101010101"/>
              </a:rPr>
              <a:t>  </a:t>
            </a:r>
            <a:r>
              <a:rPr lang="en-US" dirty="0"/>
              <a:t>from </a:t>
            </a:r>
            <a:r>
              <a:rPr lang="en-US" i="1" dirty="0"/>
              <a:t>A</a:t>
            </a:r>
            <a:r>
              <a:rPr lang="en-US" dirty="0"/>
              <a:t> to </a:t>
            </a:r>
            <a:r>
              <a:rPr lang="en-US" i="1" dirty="0"/>
              <a:t>B</a:t>
            </a:r>
            <a:r>
              <a:rPr lang="en-US" dirty="0"/>
              <a:t>, denoted </a:t>
            </a:r>
            <a:r>
              <a:rPr lang="en-US" dirty="0">
                <a:latin typeface="Lucida Calligraphy" panose="03010101010101010101" pitchFamily="66" charset="0"/>
              </a:rPr>
              <a:t> </a:t>
            </a:r>
            <a:r>
              <a:rPr lang="en-US" sz="2000" dirty="0">
                <a:latin typeface="Lucida Calligraphy" panose="03010101010101010101"/>
              </a:rPr>
              <a:t>f</a:t>
            </a: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sym typeface="Wingdings" panose="05000000000000000000" pitchFamily="2" charset="2"/>
              </a:rPr>
              <a:t>→</a:t>
            </a:r>
            <a:r>
              <a:rPr lang="en-US" dirty="0">
                <a:latin typeface="Cambria Math" panose="02040503050406030204" pitchFamily="18" charset="0"/>
                <a:ea typeface="Cambria Math" panose="02040503050406030204" pitchFamily="18" charset="0"/>
                <a:sym typeface="Wingdings" panose="05000000000000000000" pitchFamily="2" charset="2"/>
              </a:rPr>
              <a:t> </a:t>
            </a:r>
            <a:r>
              <a:rPr lang="en-US" i="1" dirty="0">
                <a:ea typeface="Cambria Math" panose="02040503050406030204" pitchFamily="18" charset="0"/>
                <a:sym typeface="Wingdings" panose="05000000000000000000" pitchFamily="2" charset="2"/>
              </a:rPr>
              <a:t>B</a:t>
            </a:r>
            <a:r>
              <a:rPr lang="en-US" b="1" dirty="0">
                <a:latin typeface="Cambria Math" panose="02040503050406030204" pitchFamily="18" charset="0"/>
                <a:ea typeface="Cambria Math" panose="02040503050406030204" pitchFamily="18" charset="0"/>
                <a:sym typeface="Wingdings" panose="05000000000000000000" pitchFamily="2" charset="2"/>
              </a:rPr>
              <a:t> </a:t>
            </a:r>
            <a:r>
              <a:rPr lang="en-US" dirty="0">
                <a:latin typeface="Cambria Math" panose="02040503050406030204" pitchFamily="18" charset="0"/>
                <a:ea typeface="Cambria Math" panose="02040503050406030204" pitchFamily="18" charset="0"/>
                <a:sym typeface="Wingdings" panose="05000000000000000000" pitchFamily="2" charset="2"/>
              </a:rPr>
              <a:t>is an assignment of each element of </a:t>
            </a:r>
            <a:r>
              <a:rPr lang="en-US" i="1" dirty="0">
                <a:ea typeface="Cambria Math" panose="02040503050406030204" pitchFamily="18" charset="0"/>
                <a:sym typeface="Wingdings" panose="05000000000000000000" pitchFamily="2" charset="2"/>
              </a:rPr>
              <a:t>A</a:t>
            </a:r>
            <a:r>
              <a:rPr lang="en-US" dirty="0">
                <a:latin typeface="Cambria Math" panose="02040503050406030204" pitchFamily="18" charset="0"/>
                <a:ea typeface="Cambria Math" panose="02040503050406030204" pitchFamily="18" charset="0"/>
                <a:sym typeface="Wingdings" panose="05000000000000000000" pitchFamily="2" charset="2"/>
              </a:rPr>
              <a:t> to exactly one element of </a:t>
            </a:r>
            <a:r>
              <a:rPr lang="en-US" i="1" dirty="0">
                <a:ea typeface="Cambria Math" panose="02040503050406030204" pitchFamily="18" charset="0"/>
                <a:sym typeface="Wingdings" panose="05000000000000000000" pitchFamily="2" charset="2"/>
              </a:rPr>
              <a:t>B</a:t>
            </a:r>
            <a:r>
              <a:rPr lang="en-US" dirty="0">
                <a:latin typeface="Cambria Math" panose="02040503050406030204" pitchFamily="18" charset="0"/>
                <a:ea typeface="Cambria Math" panose="02040503050406030204" pitchFamily="18" charset="0"/>
                <a:sym typeface="Wingdings" panose="05000000000000000000" pitchFamily="2" charset="2"/>
              </a:rPr>
              <a:t>.  We write</a:t>
            </a:r>
            <a:r>
              <a:rPr lang="en-US" dirty="0">
                <a:sym typeface="Wingdings" panose="05000000000000000000" pitchFamily="2" charset="2"/>
              </a:rPr>
              <a:t>  </a:t>
            </a:r>
            <a:r>
              <a:rPr lang="en-US" sz="2000" dirty="0">
                <a:latin typeface="Lucida Calligraphy" panose="03010101010101010101"/>
              </a:rPr>
              <a:t>f</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b</a:t>
            </a:r>
            <a:r>
              <a:rPr lang="en-US" b="1" dirty="0">
                <a:latin typeface="Cambria Math" panose="02040503050406030204" pitchFamily="18" charset="0"/>
                <a:ea typeface="Cambria Math" panose="02040503050406030204" pitchFamily="18" charset="0"/>
                <a:sym typeface="Wingdings" panose="05000000000000000000" pitchFamily="2" charset="2"/>
              </a:rPr>
              <a:t>  </a:t>
            </a:r>
            <a:r>
              <a:rPr lang="en-US" dirty="0">
                <a:latin typeface="Cambria Math" panose="02040503050406030204" pitchFamily="18" charset="0"/>
                <a:ea typeface="Cambria Math" panose="02040503050406030204" pitchFamily="18" charset="0"/>
                <a:sym typeface="Wingdings" panose="05000000000000000000" pitchFamily="2" charset="2"/>
              </a:rPr>
              <a:t>if </a:t>
            </a:r>
            <a:r>
              <a:rPr lang="en-US" i="1" dirty="0">
                <a:latin typeface="Cambria Math" panose="02040503050406030204" pitchFamily="18" charset="0"/>
                <a:ea typeface="Cambria Math" panose="02040503050406030204" pitchFamily="18" charset="0"/>
                <a:sym typeface="Wingdings" panose="05000000000000000000" pitchFamily="2" charset="2"/>
              </a:rPr>
              <a:t>b</a:t>
            </a:r>
            <a:r>
              <a:rPr lang="en-US" dirty="0">
                <a:latin typeface="Cambria Math" panose="02040503050406030204" pitchFamily="18" charset="0"/>
                <a:ea typeface="Cambria Math" panose="02040503050406030204" pitchFamily="18" charset="0"/>
                <a:sym typeface="Wingdings" panose="05000000000000000000" pitchFamily="2" charset="2"/>
              </a:rPr>
              <a:t> is the unique element of </a:t>
            </a:r>
            <a:r>
              <a:rPr lang="en-US" i="1" dirty="0">
                <a:ea typeface="Cambria Math" panose="02040503050406030204" pitchFamily="18" charset="0"/>
                <a:sym typeface="Wingdings" panose="05000000000000000000" pitchFamily="2" charset="2"/>
              </a:rPr>
              <a:t>B</a:t>
            </a:r>
            <a:r>
              <a:rPr lang="en-US" dirty="0">
                <a:latin typeface="Cambria Math" panose="02040503050406030204" pitchFamily="18" charset="0"/>
                <a:ea typeface="Cambria Math" panose="02040503050406030204" pitchFamily="18" charset="0"/>
                <a:sym typeface="Wingdings" panose="05000000000000000000" pitchFamily="2" charset="2"/>
              </a:rPr>
              <a:t> assigned by the function </a:t>
            </a:r>
            <a:r>
              <a:rPr lang="en-US" sz="2000" dirty="0">
                <a:latin typeface="Lucida Calligraphy" panose="03010101010101010101"/>
              </a:rPr>
              <a:t>f</a:t>
            </a:r>
            <a:r>
              <a:rPr lang="en-US" dirty="0">
                <a:latin typeface="Cambria Math" panose="02040503050406030204" pitchFamily="18" charset="0"/>
                <a:ea typeface="Cambria Math" panose="02040503050406030204" pitchFamily="18" charset="0"/>
                <a:sym typeface="Wingdings" panose="05000000000000000000" pitchFamily="2" charset="2"/>
              </a:rPr>
              <a:t> to the element </a:t>
            </a:r>
            <a:r>
              <a:rPr lang="en-US" i="1" dirty="0">
                <a:ea typeface="Cambria Math" panose="02040503050406030204" pitchFamily="18" charset="0"/>
                <a:sym typeface="Wingdings" panose="05000000000000000000" pitchFamily="2" charset="2"/>
              </a:rPr>
              <a:t>a</a:t>
            </a:r>
            <a:r>
              <a:rPr lang="en-US" dirty="0">
                <a:latin typeface="Cambria Math" panose="02040503050406030204" pitchFamily="18" charset="0"/>
                <a:ea typeface="Cambria Math" panose="02040503050406030204" pitchFamily="18" charset="0"/>
                <a:sym typeface="Wingdings" panose="05000000000000000000" pitchFamily="2" charset="2"/>
              </a:rPr>
              <a:t> of </a:t>
            </a:r>
            <a:r>
              <a:rPr lang="en-US" i="1" dirty="0">
                <a:ea typeface="Cambria Math" panose="02040503050406030204" pitchFamily="18" charset="0"/>
                <a:sym typeface="Wingdings" panose="05000000000000000000" pitchFamily="2" charset="2"/>
              </a:rPr>
              <a:t>A</a:t>
            </a:r>
            <a:r>
              <a:rPr lang="en-US" dirty="0">
                <a:latin typeface="Cambria Math" panose="02040503050406030204" pitchFamily="18" charset="0"/>
                <a:ea typeface="Cambria Math" panose="02040503050406030204" pitchFamily="18" charset="0"/>
                <a:sym typeface="Wingdings" panose="05000000000000000000" pitchFamily="2" charset="2"/>
              </a:rPr>
              <a:t>. </a:t>
            </a:r>
            <a:endParaRPr lang="en-US" dirty="0">
              <a:latin typeface="Cambria Math" panose="02040503050406030204" pitchFamily="18" charset="0"/>
              <a:ea typeface="Cambria Math" panose="02040503050406030204" pitchFamily="18" charset="0"/>
              <a:sym typeface="Wingdings" panose="05000000000000000000" pitchFamily="2" charset="2"/>
            </a:endParaRPr>
          </a:p>
          <a:p>
            <a:r>
              <a:rPr lang="en-US" dirty="0">
                <a:latin typeface="Cambria Math" panose="02040503050406030204" pitchFamily="18" charset="0"/>
                <a:ea typeface="Cambria Math" panose="02040503050406030204" pitchFamily="18" charset="0"/>
                <a:sym typeface="Wingdings" panose="05000000000000000000" pitchFamily="2" charset="2"/>
              </a:rPr>
              <a:t>Functions are sometimes</a:t>
            </a:r>
            <a:endParaRPr lang="en-US" dirty="0">
              <a:latin typeface="Cambria Math" panose="02040503050406030204" pitchFamily="18" charset="0"/>
              <a:ea typeface="Cambria Math" panose="02040503050406030204" pitchFamily="18" charset="0"/>
              <a:sym typeface="Wingdings" panose="05000000000000000000" pitchFamily="2" charset="2"/>
            </a:endParaRPr>
          </a:p>
          <a:p>
            <a:pPr>
              <a:buNone/>
            </a:pPr>
            <a:r>
              <a:rPr lang="en-US" dirty="0">
                <a:latin typeface="Cambria Math" panose="02040503050406030204" pitchFamily="18" charset="0"/>
                <a:ea typeface="Cambria Math" panose="02040503050406030204" pitchFamily="18" charset="0"/>
                <a:sym typeface="Wingdings" panose="05000000000000000000" pitchFamily="2" charset="2"/>
              </a:rPr>
              <a:t>     called </a:t>
            </a:r>
            <a:r>
              <a:rPr lang="en-US" i="1" dirty="0">
                <a:ea typeface="Cambria Math" panose="02040503050406030204" pitchFamily="18" charset="0"/>
                <a:sym typeface="Wingdings" panose="05000000000000000000" pitchFamily="2" charset="2"/>
              </a:rPr>
              <a:t>mappings</a:t>
            </a:r>
            <a:r>
              <a:rPr lang="en-US" dirty="0">
                <a:latin typeface="Cambria Math" panose="02040503050406030204" pitchFamily="18" charset="0"/>
                <a:ea typeface="Cambria Math" panose="02040503050406030204" pitchFamily="18" charset="0"/>
                <a:sym typeface="Wingdings" panose="05000000000000000000" pitchFamily="2" charset="2"/>
              </a:rPr>
              <a:t> or </a:t>
            </a:r>
            <a:endParaRPr lang="en-US" dirty="0">
              <a:latin typeface="Cambria Math" panose="02040503050406030204" pitchFamily="18" charset="0"/>
              <a:ea typeface="Cambria Math" panose="02040503050406030204" pitchFamily="18" charset="0"/>
              <a:sym typeface="Wingdings" panose="05000000000000000000" pitchFamily="2" charset="2"/>
            </a:endParaRPr>
          </a:p>
          <a:p>
            <a:pPr>
              <a:buNone/>
            </a:pPr>
            <a:r>
              <a:rPr lang="en-US" dirty="0">
                <a:latin typeface="Cambria Math" panose="02040503050406030204" pitchFamily="18" charset="0"/>
                <a:ea typeface="Cambria Math" panose="02040503050406030204" pitchFamily="18" charset="0"/>
                <a:sym typeface="Wingdings" panose="05000000000000000000" pitchFamily="2" charset="2"/>
              </a:rPr>
              <a:t>     </a:t>
            </a:r>
            <a:r>
              <a:rPr lang="en-US" i="1" dirty="0">
                <a:ea typeface="Cambria Math" panose="02040503050406030204" pitchFamily="18" charset="0"/>
                <a:sym typeface="Wingdings" panose="05000000000000000000" pitchFamily="2" charset="2"/>
              </a:rPr>
              <a:t>transformations</a:t>
            </a:r>
            <a:r>
              <a:rPr lang="en-US" dirty="0">
                <a:latin typeface="Cambria Math" panose="02040503050406030204" pitchFamily="18" charset="0"/>
                <a:ea typeface="Cambria Math" panose="02040503050406030204" pitchFamily="18" charset="0"/>
                <a:sym typeface="Wingdings" panose="05000000000000000000" pitchFamily="2" charset="2"/>
              </a:rPr>
              <a:t>.</a:t>
            </a:r>
            <a:endParaRPr lang="en-US" b="1" dirty="0">
              <a:latin typeface="Cambria Math" panose="02040503050406030204" pitchFamily="18" charset="0"/>
              <a:ea typeface="Cambria Math" panose="02040503050406030204" pitchFamily="18" charset="0"/>
              <a:sym typeface="Wingdings" panose="05000000000000000000" pitchFamily="2" charset="2"/>
            </a:endParaRPr>
          </a:p>
          <a:p>
            <a:pPr>
              <a:buNone/>
            </a:pPr>
            <a:r>
              <a:rPr lang="en-US" dirty="0">
                <a:latin typeface="Cambria Math" panose="02040503050406030204" pitchFamily="18" charset="0"/>
                <a:ea typeface="Cambria Math" panose="02040503050406030204" pitchFamily="18" charset="0"/>
                <a:sym typeface="Wingdings" panose="05000000000000000000" pitchFamily="2" charset="2"/>
              </a:rPr>
              <a:t> </a:t>
            </a:r>
            <a:endParaRPr lang="en-US" dirty="0">
              <a:latin typeface="Cambria Math" panose="02040503050406030204" pitchFamily="18" charset="0"/>
              <a:ea typeface="Cambria Math" panose="02040503050406030204" pitchFamily="18" charset="0"/>
              <a:sym typeface="Wingdings" panose="05000000000000000000" pitchFamily="2" charset="2"/>
            </a:endParaRPr>
          </a:p>
          <a:p>
            <a:pPr>
              <a:buNone/>
            </a:pPr>
            <a:endParaRPr lang="en-US" dirty="0">
              <a:latin typeface="Cambria Math" panose="02040503050406030204" pitchFamily="18" charset="0"/>
              <a:ea typeface="Cambria Math" panose="02040503050406030204" pitchFamily="18" charset="0"/>
              <a:sym typeface="Wingdings" panose="05000000000000000000"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458200" y="4114800"/>
            <a:ext cx="203200" cy="369332"/>
          </a:xfrm>
          <a:prstGeom prst="rect">
            <a:avLst/>
          </a:prstGeom>
          <a:noFill/>
        </p:spPr>
        <p:txBody>
          <a:bodyPr wrap="square" rtlCol="0">
            <a:spAutoFit/>
          </a:bodyPr>
          <a:lstStyle/>
          <a:p>
            <a:r>
              <a:rPr lang="en-US" dirty="0"/>
              <a:t>A</a:t>
            </a:r>
            <a:endParaRPr lang="en-US" dirty="0"/>
          </a:p>
        </p:txBody>
      </p:sp>
      <p:sp>
        <p:nvSpPr>
          <p:cNvPr id="18" name="TextBox 17"/>
          <p:cNvSpPr txBox="1"/>
          <p:nvPr/>
        </p:nvSpPr>
        <p:spPr>
          <a:xfrm>
            <a:off x="8458200" y="4648200"/>
            <a:ext cx="203200" cy="369332"/>
          </a:xfrm>
          <a:prstGeom prst="rect">
            <a:avLst/>
          </a:prstGeom>
          <a:noFill/>
        </p:spPr>
        <p:txBody>
          <a:bodyPr wrap="square" rtlCol="0">
            <a:spAutoFit/>
          </a:bodyPr>
          <a:lstStyle/>
          <a:p>
            <a:r>
              <a:rPr lang="en-US" dirty="0"/>
              <a:t>B</a:t>
            </a:r>
            <a:endParaRPr lang="en-US" dirty="0"/>
          </a:p>
        </p:txBody>
      </p:sp>
      <p:sp>
        <p:nvSpPr>
          <p:cNvPr id="19" name="TextBox 18"/>
          <p:cNvSpPr txBox="1"/>
          <p:nvPr/>
        </p:nvSpPr>
        <p:spPr>
          <a:xfrm>
            <a:off x="8534400" y="5181600"/>
            <a:ext cx="76200" cy="369332"/>
          </a:xfrm>
          <a:prstGeom prst="rect">
            <a:avLst/>
          </a:prstGeom>
          <a:noFill/>
        </p:spPr>
        <p:txBody>
          <a:bodyPr wrap="square" rtlCol="0">
            <a:spAutoFit/>
          </a:bodyPr>
          <a:lstStyle/>
          <a:p>
            <a:r>
              <a:rPr lang="en-US" dirty="0"/>
              <a:t>C</a:t>
            </a:r>
            <a:endParaRPr lang="en-US" dirty="0"/>
          </a:p>
        </p:txBody>
      </p:sp>
      <p:sp>
        <p:nvSpPr>
          <p:cNvPr id="24" name="TextBox 23"/>
          <p:cNvSpPr txBox="1"/>
          <p:nvPr/>
        </p:nvSpPr>
        <p:spPr>
          <a:xfrm>
            <a:off x="6248400" y="3733800"/>
            <a:ext cx="1600200" cy="369332"/>
          </a:xfrm>
          <a:prstGeom prst="rect">
            <a:avLst/>
          </a:prstGeom>
          <a:noFill/>
        </p:spPr>
        <p:txBody>
          <a:bodyPr wrap="square" rtlCol="0">
            <a:spAutoFit/>
          </a:bodyPr>
          <a:lstStyle/>
          <a:p>
            <a:r>
              <a:rPr lang="en-US" b="1" dirty="0"/>
              <a:t>Students</a:t>
            </a:r>
            <a:endParaRPr lang="en-US" b="1" dirty="0"/>
          </a:p>
        </p:txBody>
      </p:sp>
      <p:sp>
        <p:nvSpPr>
          <p:cNvPr id="25" name="TextBox 24"/>
          <p:cNvSpPr txBox="1"/>
          <p:nvPr/>
        </p:nvSpPr>
        <p:spPr>
          <a:xfrm>
            <a:off x="7772400" y="3733800"/>
            <a:ext cx="1066800" cy="369332"/>
          </a:xfrm>
          <a:prstGeom prst="rect">
            <a:avLst/>
          </a:prstGeom>
          <a:noFill/>
        </p:spPr>
        <p:txBody>
          <a:bodyPr wrap="square" rtlCol="0">
            <a:spAutoFit/>
          </a:bodyPr>
          <a:lstStyle/>
          <a:p>
            <a:r>
              <a:rPr lang="en-US" b="1" dirty="0"/>
              <a:t>Grades</a:t>
            </a:r>
            <a:endParaRPr lang="en-US" b="1" dirty="0"/>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458200" y="5638800"/>
            <a:ext cx="203200" cy="369332"/>
          </a:xfrm>
          <a:prstGeom prst="rect">
            <a:avLst/>
          </a:prstGeom>
          <a:noFill/>
        </p:spPr>
        <p:txBody>
          <a:bodyPr wrap="square" rtlCol="0">
            <a:spAutoFit/>
          </a:bodyPr>
          <a:lstStyle/>
          <a:p>
            <a:r>
              <a:rPr lang="en-US" dirty="0"/>
              <a:t>D</a:t>
            </a:r>
            <a:endParaRPr lang="en-US" dirty="0"/>
          </a:p>
        </p:txBody>
      </p:sp>
      <p:sp>
        <p:nvSpPr>
          <p:cNvPr id="31" name="TextBox 30"/>
          <p:cNvSpPr txBox="1"/>
          <p:nvPr/>
        </p:nvSpPr>
        <p:spPr>
          <a:xfrm>
            <a:off x="8534400" y="6096000"/>
            <a:ext cx="228600" cy="369332"/>
          </a:xfrm>
          <a:prstGeom prst="rect">
            <a:avLst/>
          </a:prstGeom>
          <a:noFill/>
        </p:spPr>
        <p:txBody>
          <a:bodyPr wrap="square" rtlCol="0">
            <a:spAutoFit/>
          </a:bodyPr>
          <a:lstStyle/>
          <a:p>
            <a:r>
              <a:rPr lang="en-US" dirty="0"/>
              <a:t>F</a:t>
            </a:r>
            <a:endParaRPr lang="en-US" dirty="0"/>
          </a:p>
        </p:txBody>
      </p:sp>
      <p:sp>
        <p:nvSpPr>
          <p:cNvPr id="33" name="TextBox 32"/>
          <p:cNvSpPr txBox="1"/>
          <p:nvPr/>
        </p:nvSpPr>
        <p:spPr>
          <a:xfrm>
            <a:off x="4648200" y="6248400"/>
            <a:ext cx="1676400" cy="369332"/>
          </a:xfrm>
          <a:prstGeom prst="rect">
            <a:avLst/>
          </a:prstGeom>
          <a:noFill/>
        </p:spPr>
        <p:txBody>
          <a:bodyPr wrap="square" rtlCol="0">
            <a:spAutoFit/>
          </a:bodyPr>
          <a:lstStyle/>
          <a:p>
            <a:r>
              <a:rPr lang="en-US" dirty="0"/>
              <a:t>Kathy  Scott</a:t>
            </a:r>
            <a:endParaRPr lang="en-US" dirty="0"/>
          </a:p>
        </p:txBody>
      </p:sp>
      <p:sp>
        <p:nvSpPr>
          <p:cNvPr id="34" name="TextBox 33"/>
          <p:cNvSpPr txBox="1"/>
          <p:nvPr/>
        </p:nvSpPr>
        <p:spPr>
          <a:xfrm>
            <a:off x="4572000" y="5105400"/>
            <a:ext cx="1981200" cy="369332"/>
          </a:xfrm>
          <a:prstGeom prst="rect">
            <a:avLst/>
          </a:prstGeom>
          <a:noFill/>
        </p:spPr>
        <p:txBody>
          <a:bodyPr wrap="square" rtlCol="0">
            <a:spAutoFit/>
          </a:bodyPr>
          <a:lstStyle/>
          <a:p>
            <a:r>
              <a:rPr lang="en-US" dirty="0" err="1"/>
              <a:t>Sandeep</a:t>
            </a:r>
            <a:r>
              <a:rPr lang="en-US" dirty="0"/>
              <a:t> Patel</a:t>
            </a:r>
            <a:endParaRPr lang="en-US" dirty="0"/>
          </a:p>
        </p:txBody>
      </p:sp>
      <p:sp>
        <p:nvSpPr>
          <p:cNvPr id="35" name="TextBox 34"/>
          <p:cNvSpPr txBox="1"/>
          <p:nvPr/>
        </p:nvSpPr>
        <p:spPr>
          <a:xfrm>
            <a:off x="4495800" y="4419600"/>
            <a:ext cx="2362200" cy="369332"/>
          </a:xfrm>
          <a:prstGeom prst="rect">
            <a:avLst/>
          </a:prstGeom>
          <a:noFill/>
        </p:spPr>
        <p:txBody>
          <a:bodyPr wrap="square" rtlCol="0">
            <a:spAutoFit/>
          </a:bodyPr>
          <a:lstStyle/>
          <a:p>
            <a:r>
              <a:rPr lang="en-US" dirty="0"/>
              <a:t>Carlota Rodriguez</a:t>
            </a:r>
            <a:endParaRPr lang="en-US" dirty="0"/>
          </a:p>
        </p:txBody>
      </p:sp>
      <p:sp>
        <p:nvSpPr>
          <p:cNvPr id="36" name="TextBox 35"/>
          <p:cNvSpPr txBox="1"/>
          <p:nvPr/>
        </p:nvSpPr>
        <p:spPr>
          <a:xfrm>
            <a:off x="4648200" y="5638800"/>
            <a:ext cx="2362200" cy="369332"/>
          </a:xfrm>
          <a:prstGeom prst="rect">
            <a:avLst/>
          </a:prstGeom>
          <a:noFill/>
        </p:spPr>
        <p:txBody>
          <a:bodyPr wrap="square" rtlCol="0">
            <a:spAutoFit/>
          </a:bodyPr>
          <a:lstStyle/>
          <a:p>
            <a:r>
              <a:rPr lang="en-US" dirty="0" err="1"/>
              <a:t>Jalen</a:t>
            </a:r>
            <a:r>
              <a:rPr lang="en-US" dirty="0"/>
              <a:t> Williams</a:t>
            </a:r>
            <a:endParaRPr lang="en-US" dirty="0"/>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t>
            </a:r>
            <a:endParaRPr lang="en-US" dirty="0"/>
          </a:p>
        </p:txBody>
      </p:sp>
      <p:sp>
        <p:nvSpPr>
          <p:cNvPr id="3" name="Content Placeholder 2"/>
          <p:cNvSpPr>
            <a:spLocks noGrp="1"/>
          </p:cNvSpPr>
          <p:nvPr>
            <p:ph idx="1"/>
          </p:nvPr>
        </p:nvSpPr>
        <p:spPr/>
        <p:txBody>
          <a:bodyPr>
            <a:normAutofit/>
          </a:bodyPr>
          <a:lstStyle/>
          <a:p>
            <a:r>
              <a:rPr lang="en-US" dirty="0"/>
              <a:t>A function </a:t>
            </a:r>
            <a:r>
              <a:rPr lang="en-US" dirty="0">
                <a:latin typeface="Lucida Calligraphy" panose="03010101010101010101"/>
              </a:rPr>
              <a:t>f</a:t>
            </a:r>
            <a:r>
              <a:rPr lang="en-US" dirty="0">
                <a:latin typeface="Cambria Math" panose="02040503050406030204" pitchFamily="18" charset="0"/>
                <a:ea typeface="Cambria Math" panose="02040503050406030204" pitchFamily="18" charset="0"/>
              </a:rPr>
              <a:t>: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 </a:t>
            </a:r>
            <a:r>
              <a:rPr lang="en-US" dirty="0">
                <a:latin typeface="Cambria Math" panose="02040503050406030204"/>
                <a:ea typeface="Cambria Math" panose="02040503050406030204"/>
                <a:sym typeface="Wingdings" panose="05000000000000000000" pitchFamily="2" charset="2"/>
              </a:rPr>
              <a:t>→</a:t>
            </a:r>
            <a:r>
              <a:rPr lang="en-US" dirty="0">
                <a:latin typeface="Cambria Math" panose="02040503050406030204" pitchFamily="18" charset="0"/>
                <a:ea typeface="Cambria Math" panose="02040503050406030204" pitchFamily="18" charset="0"/>
                <a:sym typeface="Wingdings" panose="05000000000000000000" pitchFamily="2" charset="2"/>
              </a:rPr>
              <a:t> </a:t>
            </a:r>
            <a:r>
              <a:rPr lang="en-US" i="1" dirty="0">
                <a:ea typeface="Cambria Math" panose="02040503050406030204" pitchFamily="18" charset="0"/>
                <a:sym typeface="Wingdings" panose="05000000000000000000" pitchFamily="2" charset="2"/>
              </a:rPr>
              <a:t>B</a:t>
            </a:r>
            <a:r>
              <a:rPr lang="en-US" dirty="0">
                <a:latin typeface="Cambria Math" panose="02040503050406030204" pitchFamily="18" charset="0"/>
                <a:ea typeface="Cambria Math" panose="02040503050406030204" pitchFamily="18" charset="0"/>
              </a:rPr>
              <a:t>  </a:t>
            </a:r>
            <a:r>
              <a:rPr lang="en-US" dirty="0"/>
              <a:t>can also be defined as a subset of </a:t>
            </a:r>
            <a:r>
              <a:rPr lang="en-US" i="1" dirty="0">
                <a:ea typeface="Cambria Math" panose="02040503050406030204" pitchFamily="18" charset="0"/>
              </a:rPr>
              <a:t>A</a:t>
            </a:r>
            <a:r>
              <a:rPr lang="en-US" dirty="0">
                <a:latin typeface="Cambria Math" panose="02040503050406030204" pitchFamily="18" charset="0"/>
                <a:ea typeface="Cambria Math" panose="02040503050406030204" pitchFamily="18" charset="0"/>
              </a:rPr>
              <a:t>×</a:t>
            </a:r>
            <a:r>
              <a:rPr lang="en-US" i="1" dirty="0">
                <a:ea typeface="Cambria Math" panose="02040503050406030204" pitchFamily="18" charset="0"/>
              </a:rPr>
              <a:t>B</a:t>
            </a:r>
            <a:r>
              <a:rPr lang="en-US" dirty="0"/>
              <a:t> (a relation). This subset is restricted to be a relation where no two elements of the relation have the same first element. </a:t>
            </a:r>
            <a:endParaRPr lang="en-US" dirty="0"/>
          </a:p>
          <a:p>
            <a:r>
              <a:rPr lang="en-US" dirty="0"/>
              <a:t>Specifically, a function </a:t>
            </a:r>
            <a:r>
              <a:rPr lang="en-US" dirty="0">
                <a:latin typeface="Lucida Calligraphy" panose="03010101010101010101"/>
              </a:rPr>
              <a:t>f</a:t>
            </a:r>
            <a:r>
              <a:rPr lang="en-US" dirty="0"/>
              <a:t> from </a:t>
            </a:r>
            <a:r>
              <a:rPr lang="en-US" i="1" dirty="0"/>
              <a:t>A</a:t>
            </a:r>
            <a:r>
              <a:rPr lang="en-US" dirty="0"/>
              <a:t> to </a:t>
            </a:r>
            <a:r>
              <a:rPr lang="en-US" i="1" dirty="0"/>
              <a:t>B </a:t>
            </a:r>
            <a:r>
              <a:rPr lang="en-US" dirty="0"/>
              <a:t>contains one, and only one ordered pair (</a:t>
            </a:r>
            <a:r>
              <a:rPr lang="en-US" i="1" dirty="0">
                <a:ea typeface="Cambria Math" panose="02040503050406030204" pitchFamily="18" charset="0"/>
              </a:rPr>
              <a:t>a, b</a:t>
            </a:r>
            <a:r>
              <a:rPr lang="en-US" dirty="0"/>
              <a:t>) for every element </a:t>
            </a:r>
            <a:r>
              <a:rPr lang="en-US" i="1" dirty="0"/>
              <a:t>a</a:t>
            </a:r>
            <a:r>
              <a:rPr lang="en-US" dirty="0">
                <a:latin typeface="Cambria Math" panose="02040503050406030204"/>
                <a:ea typeface="Cambria Math" panose="02040503050406030204"/>
              </a:rPr>
              <a:t>∈</a:t>
            </a:r>
            <a:r>
              <a:rPr lang="en-US" dirty="0"/>
              <a:t> </a:t>
            </a:r>
            <a:r>
              <a:rPr lang="en-US" i="1" dirty="0"/>
              <a:t>A</a:t>
            </a:r>
            <a:r>
              <a:rPr lang="en-US" dirty="0"/>
              <a:t>. </a:t>
            </a:r>
            <a:endParaRPr lang="en-US" dirty="0"/>
          </a:p>
          <a:p>
            <a:endParaRPr lang="en-US" dirty="0"/>
          </a:p>
          <a:p>
            <a:pPr>
              <a:buNone/>
            </a:pPr>
            <a:r>
              <a:rPr lang="en-US" dirty="0"/>
              <a:t> and</a:t>
            </a:r>
            <a:endParaRPr lang="en-US" dirty="0"/>
          </a:p>
          <a:p>
            <a:pPr>
              <a:buNone/>
            </a:pPr>
            <a:endParaRPr lang="en-US" dirty="0"/>
          </a:p>
          <a:p>
            <a:pPr>
              <a:buNone/>
            </a:pPr>
            <a:endParaRPr lang="en-US" dirty="0"/>
          </a:p>
        </p:txBody>
      </p:sp>
      <p:pic>
        <p:nvPicPr>
          <p:cNvPr id="7" name="Picture 6" descr="addin_tmp.png"/>
          <p:cNvPicPr>
            <a:picLocks noChangeAspect="1"/>
          </p:cNvPicPr>
          <p:nvPr>
            <p:custDataLst>
              <p:tags r:id="rId1"/>
            </p:custDataLst>
          </p:nvPr>
        </p:nvPicPr>
        <p:blipFill>
          <a:blip r:embed="rId2" cstate="print"/>
          <a:stretch>
            <a:fillRect/>
          </a:stretch>
        </p:blipFill>
        <p:spPr>
          <a:xfrm>
            <a:off x="1574482" y="4648200"/>
            <a:ext cx="5740718" cy="382905"/>
          </a:xfrm>
          <a:prstGeom prst="rect">
            <a:avLst/>
          </a:prstGeom>
        </p:spPr>
      </p:pic>
      <p:pic>
        <p:nvPicPr>
          <p:cNvPr id="9" name="Picture 8" descr="addin_tmp.png"/>
          <p:cNvPicPr>
            <a:picLocks noChangeAspect="1"/>
          </p:cNvPicPr>
          <p:nvPr>
            <p:custDataLst>
              <p:tags r:id="rId3"/>
            </p:custDataLst>
          </p:nvPr>
        </p:nvPicPr>
        <p:blipFill>
          <a:blip r:embed="rId4" cstate="print"/>
          <a:stretch>
            <a:fillRect/>
          </a:stretch>
        </p:blipFill>
        <p:spPr>
          <a:xfrm>
            <a:off x="1447800" y="5638800"/>
            <a:ext cx="6855143" cy="3829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Roster Method</a:t>
            </a:r>
            <a:endParaRPr lang="en-US" dirty="0"/>
          </a:p>
        </p:txBody>
      </p:sp>
      <p:sp>
        <p:nvSpPr>
          <p:cNvPr id="3" name="Content Placeholder 2"/>
          <p:cNvSpPr>
            <a:spLocks noGrp="1"/>
          </p:cNvSpPr>
          <p:nvPr>
            <p:ph idx="1"/>
          </p:nvPr>
        </p:nvSpPr>
        <p:spPr/>
        <p:txBody>
          <a:bodyPr>
            <a:normAutofit/>
          </a:bodyPr>
          <a:lstStyle/>
          <a:p>
            <a:r>
              <a:rPr lang="en-US" dirty="0"/>
              <a:t>Set of all vowels in the English alphabet:</a:t>
            </a:r>
            <a:endParaRPr lang="en-US" dirty="0"/>
          </a:p>
          <a:p>
            <a:pPr>
              <a:buNone/>
            </a:pPr>
            <a:r>
              <a:rPr lang="en-US" dirty="0"/>
              <a:t>              </a:t>
            </a:r>
            <a:r>
              <a:rPr lang="en-US" i="1" dirty="0">
                <a:latin typeface="Cambria Math" panose="02040503050406030204" pitchFamily="18" charset="0"/>
                <a:ea typeface="Cambria Math" panose="02040503050406030204" pitchFamily="18" charset="0"/>
              </a:rPr>
              <a:t>V</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a,e,i,o,u</a:t>
            </a:r>
            <a:r>
              <a:rPr lang="en-US"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r>
              <a:rPr lang="en-US" dirty="0"/>
              <a:t>Set of all  odd positive integers less than </a:t>
            </a:r>
            <a:r>
              <a:rPr lang="en-US" dirty="0">
                <a:latin typeface="Cambria Math" panose="02040503050406030204" pitchFamily="18" charset="0"/>
                <a:ea typeface="Cambria Math" panose="02040503050406030204" pitchFamily="18" charset="0"/>
              </a:rPr>
              <a:t>10</a:t>
            </a:r>
            <a:r>
              <a:rPr lang="en-US" dirty="0"/>
              <a:t>:</a:t>
            </a:r>
            <a:endParaRPr lang="en-US" dirty="0"/>
          </a:p>
          <a:p>
            <a:pPr>
              <a:buNone/>
            </a:pPr>
            <a:r>
              <a:rPr lang="en-US" dirty="0"/>
              <a:t>             </a:t>
            </a:r>
            <a:r>
              <a:rPr lang="en-US" i="1" dirty="0">
                <a:latin typeface="Cambria Math" panose="02040503050406030204" pitchFamily="18" charset="0"/>
                <a:ea typeface="Cambria Math" panose="02040503050406030204" pitchFamily="18" charset="0"/>
              </a:rPr>
              <a:t>O</a:t>
            </a:r>
            <a:r>
              <a:rPr lang="en-US" dirty="0">
                <a:latin typeface="Cambria Math" panose="02040503050406030204" pitchFamily="18" charset="0"/>
                <a:ea typeface="Cambria Math" panose="02040503050406030204" pitchFamily="18" charset="0"/>
              </a:rPr>
              <a:t> = {1,3,5,7,9}</a:t>
            </a:r>
            <a:endParaRPr lang="en-US" dirty="0">
              <a:latin typeface="Cambria Math" panose="02040503050406030204" pitchFamily="18" charset="0"/>
              <a:ea typeface="Cambria Math" panose="02040503050406030204" pitchFamily="18" charset="0"/>
            </a:endParaRPr>
          </a:p>
          <a:p>
            <a:r>
              <a:rPr lang="en-US" dirty="0"/>
              <a:t>Set of all positive integers less than </a:t>
            </a:r>
            <a:r>
              <a:rPr lang="en-US" dirty="0">
                <a:latin typeface="Cambria Math" panose="02040503050406030204" pitchFamily="18" charset="0"/>
                <a:ea typeface="Cambria Math" panose="02040503050406030204" pitchFamily="18" charset="0"/>
              </a:rPr>
              <a:t>100</a:t>
            </a:r>
            <a:r>
              <a:rPr lang="en-US" dirty="0"/>
              <a:t>:</a:t>
            </a:r>
            <a:endParaRPr lang="en-US" dirty="0"/>
          </a:p>
          <a:p>
            <a:pPr>
              <a:buNone/>
            </a:pPr>
            <a:r>
              <a:rPr lang="en-US" dirty="0"/>
              <a:t>              </a:t>
            </a:r>
            <a:r>
              <a:rPr lang="en-US" i="1" dirty="0">
                <a:latin typeface="Cambria Math" panose="02040503050406030204" pitchFamily="18" charset="0"/>
                <a:ea typeface="Cambria Math" panose="02040503050406030204" pitchFamily="18" charset="0"/>
              </a:rPr>
              <a:t>S</a:t>
            </a:r>
            <a:r>
              <a:rPr lang="en-US" dirty="0">
                <a:latin typeface="Cambria Math" panose="02040503050406030204" pitchFamily="18" charset="0"/>
                <a:ea typeface="Cambria Math" panose="02040503050406030204" pitchFamily="18" charset="0"/>
              </a:rPr>
              <a:t> = {1,2,3,……..,99}</a:t>
            </a:r>
            <a:endParaRPr lang="en-US" dirty="0">
              <a:latin typeface="Cambria Math" panose="02040503050406030204" pitchFamily="18" charset="0"/>
              <a:ea typeface="Cambria Math" panose="02040503050406030204" pitchFamily="18" charset="0"/>
            </a:endParaRPr>
          </a:p>
          <a:p>
            <a:pPr marL="514350" indent="-514350"/>
            <a:r>
              <a:rPr lang="en-US" dirty="0">
                <a:latin typeface="Cambria Math" panose="02040503050406030204" pitchFamily="18" charset="0"/>
                <a:ea typeface="Cambria Math" panose="02040503050406030204" pitchFamily="18" charset="0"/>
              </a:rPr>
              <a:t>Set of all integers less than 0:</a:t>
            </a:r>
            <a:endParaRPr lang="en-US" dirty="0">
              <a:latin typeface="Cambria Math" panose="02040503050406030204" pitchFamily="18" charset="0"/>
              <a:ea typeface="Cambria Math" panose="02040503050406030204" pitchFamily="18" charset="0"/>
            </a:endParaRPr>
          </a:p>
          <a:p>
            <a:pPr>
              <a:buNone/>
            </a:pPr>
            <a:r>
              <a:rPr lang="en-US"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S</a:t>
            </a:r>
            <a:r>
              <a:rPr lang="en-US" dirty="0">
                <a:latin typeface="Cambria Math" panose="02040503050406030204" pitchFamily="18" charset="0"/>
                <a:ea typeface="Cambria Math" panose="02040503050406030204" pitchFamily="18" charset="0"/>
              </a:rPr>
              <a:t> = {…., -3,-2,-1}</a:t>
            </a:r>
            <a:endParaRPr lang="en-US" dirty="0">
              <a:latin typeface="Cambria Math" panose="02040503050406030204" pitchFamily="18" charset="0"/>
              <a:ea typeface="Cambria Math" panose="020405030504060302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sz="2800" dirty="0"/>
              <a:t>Given a function </a:t>
            </a:r>
            <a:r>
              <a:rPr lang="en-US" sz="2800" i="1" dirty="0"/>
              <a:t>f</a:t>
            </a:r>
            <a:r>
              <a:rPr lang="en-US" sz="2800" dirty="0">
                <a:latin typeface="Cambria Math" panose="02040503050406030204" pitchFamily="18" charset="0"/>
                <a:ea typeface="Cambria Math" panose="02040503050406030204" pitchFamily="18" charset="0"/>
              </a:rPr>
              <a:t>: </a:t>
            </a:r>
            <a:r>
              <a:rPr lang="en-US" sz="2800" i="1" dirty="0">
                <a:ea typeface="Cambria Math" panose="02040503050406030204" pitchFamily="18" charset="0"/>
              </a:rPr>
              <a:t>A</a:t>
            </a:r>
            <a:r>
              <a:rPr lang="en-US" sz="2800"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sym typeface="Wingdings" panose="05000000000000000000" pitchFamily="2" charset="2"/>
              </a:rPr>
              <a:t>→ </a:t>
            </a:r>
            <a:r>
              <a:rPr lang="en-US" sz="2800" i="1" dirty="0">
                <a:ea typeface="Cambria Math" panose="02040503050406030204" pitchFamily="18" charset="0"/>
                <a:sym typeface="Wingdings" panose="05000000000000000000" pitchFamily="2" charset="2"/>
              </a:rPr>
              <a:t>B</a:t>
            </a:r>
            <a:r>
              <a:rPr lang="en-US" sz="2800" b="1" dirty="0">
                <a:latin typeface="Cambria Math" panose="02040503050406030204" pitchFamily="18" charset="0"/>
                <a:ea typeface="Cambria Math" panose="02040503050406030204" pitchFamily="18" charset="0"/>
                <a:sym typeface="Wingdings" panose="05000000000000000000" pitchFamily="2" charset="2"/>
              </a:rPr>
              <a:t>:</a:t>
            </a:r>
            <a:r>
              <a:rPr lang="en-US" sz="2800" dirty="0"/>
              <a:t> </a:t>
            </a:r>
            <a:endParaRPr lang="en-US" sz="2800" dirty="0"/>
          </a:p>
          <a:p>
            <a:r>
              <a:rPr lang="en-US" sz="2800" dirty="0"/>
              <a:t>We say </a:t>
            </a:r>
            <a:r>
              <a:rPr lang="en-US" sz="2800" i="1" dirty="0"/>
              <a:t>f</a:t>
            </a:r>
            <a:r>
              <a:rPr lang="en-US" sz="2800" dirty="0">
                <a:latin typeface="Lucida Calligraphy" panose="03010101010101010101"/>
              </a:rPr>
              <a:t> </a:t>
            </a:r>
            <a:r>
              <a:rPr lang="en-US" sz="2800" i="1" dirty="0"/>
              <a:t>maps</a:t>
            </a:r>
            <a:r>
              <a:rPr lang="en-US" sz="2800" dirty="0"/>
              <a:t> </a:t>
            </a:r>
            <a:r>
              <a:rPr lang="en-US" sz="2800" i="1" dirty="0"/>
              <a:t>A</a:t>
            </a:r>
            <a:r>
              <a:rPr lang="en-US" sz="2800" dirty="0"/>
              <a:t> to </a:t>
            </a:r>
            <a:r>
              <a:rPr lang="en-US" sz="2800" i="1" dirty="0"/>
              <a:t>B or </a:t>
            </a:r>
            <a:endParaRPr lang="en-US" sz="2800" i="1" dirty="0"/>
          </a:p>
          <a:p>
            <a:pPr>
              <a:buNone/>
            </a:pPr>
            <a:r>
              <a:rPr lang="en-US" sz="2800" i="1" dirty="0"/>
              <a:t>        f </a:t>
            </a:r>
            <a:r>
              <a:rPr lang="en-US" sz="2800" dirty="0"/>
              <a:t>is a </a:t>
            </a:r>
            <a:r>
              <a:rPr lang="en-US" sz="2800" i="1" dirty="0"/>
              <a:t>mapping</a:t>
            </a:r>
            <a:r>
              <a:rPr lang="en-US" sz="2800" dirty="0"/>
              <a:t> from  </a:t>
            </a:r>
            <a:r>
              <a:rPr lang="en-US" sz="2800" i="1" dirty="0"/>
              <a:t>A</a:t>
            </a:r>
            <a:r>
              <a:rPr lang="en-US" sz="2800" dirty="0"/>
              <a:t> to </a:t>
            </a:r>
            <a:r>
              <a:rPr lang="en-US" sz="2800" i="1" dirty="0"/>
              <a:t>B</a:t>
            </a:r>
            <a:r>
              <a:rPr lang="en-US" sz="2800" dirty="0"/>
              <a:t>.</a:t>
            </a:r>
            <a:endParaRPr lang="en-US" sz="2800" dirty="0"/>
          </a:p>
          <a:p>
            <a:r>
              <a:rPr lang="en-US" sz="2800" i="1" dirty="0"/>
              <a:t>A</a:t>
            </a:r>
            <a:r>
              <a:rPr lang="en-US" sz="2800" dirty="0"/>
              <a:t> is called the </a:t>
            </a:r>
            <a:r>
              <a:rPr lang="en-US" sz="2800" i="1" dirty="0"/>
              <a:t>domain</a:t>
            </a:r>
            <a:r>
              <a:rPr lang="en-US" sz="2800" dirty="0"/>
              <a:t> of </a:t>
            </a:r>
            <a:r>
              <a:rPr lang="en-US" sz="2800" i="1" dirty="0"/>
              <a:t>f</a:t>
            </a:r>
            <a:r>
              <a:rPr lang="en-US" sz="2800" dirty="0"/>
              <a:t>.</a:t>
            </a:r>
            <a:endParaRPr lang="en-US" sz="2800" dirty="0"/>
          </a:p>
          <a:p>
            <a:r>
              <a:rPr lang="en-US" sz="2800" i="1" dirty="0"/>
              <a:t>B</a:t>
            </a:r>
            <a:r>
              <a:rPr lang="en-US" sz="2800" dirty="0"/>
              <a:t> is called the </a:t>
            </a:r>
            <a:r>
              <a:rPr lang="en-US" sz="2800" i="1" dirty="0" err="1"/>
              <a:t>codomain</a:t>
            </a:r>
            <a:r>
              <a:rPr lang="en-US" sz="2800" dirty="0"/>
              <a:t> of </a:t>
            </a:r>
            <a:r>
              <a:rPr lang="en-US" sz="2800" i="1" dirty="0"/>
              <a:t>f</a:t>
            </a:r>
            <a:r>
              <a:rPr lang="en-US" sz="2800" dirty="0"/>
              <a:t>.</a:t>
            </a:r>
            <a:endParaRPr lang="en-US" sz="2800" dirty="0"/>
          </a:p>
          <a:p>
            <a:r>
              <a:rPr lang="en-US" sz="2800" dirty="0"/>
              <a:t>If </a:t>
            </a:r>
            <a:r>
              <a:rPr lang="en-US" sz="2800" i="1" dirty="0"/>
              <a:t>f</a:t>
            </a:r>
            <a:r>
              <a:rPr lang="en-US" sz="2800" dirty="0"/>
              <a:t>(</a:t>
            </a:r>
            <a:r>
              <a:rPr lang="en-US" sz="2800" i="1" dirty="0">
                <a:ea typeface="Cambria Math" panose="02040503050406030204" pitchFamily="18" charset="0"/>
              </a:rPr>
              <a:t>a</a:t>
            </a:r>
            <a:r>
              <a:rPr lang="en-US" sz="2800" dirty="0"/>
              <a:t>)</a:t>
            </a:r>
            <a:r>
              <a:rPr lang="en-US" sz="2800" i="1" dirty="0"/>
              <a:t> = </a:t>
            </a:r>
            <a:r>
              <a:rPr lang="en-US" sz="2800" i="1" dirty="0">
                <a:ea typeface="Cambria Math" panose="02040503050406030204" pitchFamily="18" charset="0"/>
              </a:rPr>
              <a:t>b</a:t>
            </a:r>
            <a:r>
              <a:rPr lang="en-US" sz="2800" dirty="0"/>
              <a:t>, </a:t>
            </a:r>
            <a:endParaRPr lang="en-US" sz="2800" dirty="0"/>
          </a:p>
          <a:p>
            <a:pPr lvl="1"/>
            <a:r>
              <a:rPr lang="en-US" sz="2800" dirty="0"/>
              <a:t>then </a:t>
            </a:r>
            <a:r>
              <a:rPr lang="en-US" sz="2800" i="1" dirty="0">
                <a:ea typeface="Cambria Math" panose="02040503050406030204" pitchFamily="18" charset="0"/>
              </a:rPr>
              <a:t>b</a:t>
            </a:r>
            <a:r>
              <a:rPr lang="en-US" sz="2800" dirty="0">
                <a:latin typeface="Cambria Math" panose="02040503050406030204" pitchFamily="18" charset="0"/>
                <a:ea typeface="Cambria Math" panose="02040503050406030204" pitchFamily="18" charset="0"/>
              </a:rPr>
              <a:t> </a:t>
            </a:r>
            <a:r>
              <a:rPr lang="en-US" sz="2800" dirty="0"/>
              <a:t>is called the </a:t>
            </a:r>
            <a:r>
              <a:rPr lang="en-US" sz="2800" i="1" dirty="0"/>
              <a:t>image</a:t>
            </a:r>
            <a:r>
              <a:rPr lang="en-US" sz="2800" dirty="0"/>
              <a:t> of </a:t>
            </a:r>
            <a:r>
              <a:rPr lang="en-US" sz="2800" i="1" dirty="0">
                <a:ea typeface="Cambria Math" panose="02040503050406030204" pitchFamily="18" charset="0"/>
              </a:rPr>
              <a:t>a</a:t>
            </a:r>
            <a:r>
              <a:rPr lang="en-US" sz="2800" i="1" dirty="0">
                <a:latin typeface="Cambria Math" panose="02040503050406030204" pitchFamily="18" charset="0"/>
                <a:ea typeface="Cambria Math" panose="02040503050406030204" pitchFamily="18" charset="0"/>
              </a:rPr>
              <a:t> </a:t>
            </a:r>
            <a:r>
              <a:rPr lang="en-US" sz="2800" dirty="0"/>
              <a:t>under </a:t>
            </a:r>
            <a:r>
              <a:rPr lang="en-US" sz="2800" i="1" dirty="0"/>
              <a:t>f</a:t>
            </a:r>
            <a:r>
              <a:rPr lang="en-US" sz="2800" dirty="0"/>
              <a:t>.</a:t>
            </a:r>
            <a:endParaRPr lang="en-US" sz="2800" dirty="0"/>
          </a:p>
          <a:p>
            <a:pPr lvl="1"/>
            <a:r>
              <a:rPr lang="en-US" sz="2800" i="1" dirty="0">
                <a:ea typeface="Cambria Math" panose="02040503050406030204" pitchFamily="18" charset="0"/>
              </a:rPr>
              <a:t>a</a:t>
            </a:r>
            <a:r>
              <a:rPr lang="en-US" sz="2800" dirty="0"/>
              <a:t> is called the </a:t>
            </a:r>
            <a:r>
              <a:rPr lang="en-US" sz="2800" i="1" dirty="0" err="1"/>
              <a:t>preimage</a:t>
            </a:r>
            <a:r>
              <a:rPr lang="en-US" sz="2800" dirty="0"/>
              <a:t> of </a:t>
            </a:r>
            <a:r>
              <a:rPr lang="en-US" sz="2800" i="1" dirty="0">
                <a:latin typeface="Cambria Math" panose="02040503050406030204" pitchFamily="18" charset="0"/>
                <a:ea typeface="Cambria Math" panose="02040503050406030204" pitchFamily="18" charset="0"/>
              </a:rPr>
              <a:t>b.</a:t>
            </a:r>
            <a:endParaRPr lang="en-US" sz="2800" i="1" dirty="0">
              <a:latin typeface="Cambria Math" panose="02040503050406030204" pitchFamily="18" charset="0"/>
              <a:ea typeface="Cambria Math" panose="02040503050406030204" pitchFamily="18" charset="0"/>
            </a:endParaRPr>
          </a:p>
          <a:p>
            <a:r>
              <a:rPr lang="en-US" sz="2800" dirty="0"/>
              <a:t>The range of </a:t>
            </a:r>
            <a:r>
              <a:rPr lang="en-US" sz="2800" i="1" dirty="0">
                <a:latin typeface="Constantia" panose="02030602050306030303" charset="0"/>
              </a:rPr>
              <a:t>f</a:t>
            </a:r>
            <a:r>
              <a:rPr lang="en-US" sz="2800" dirty="0"/>
              <a:t> is the set of all images of points in </a:t>
            </a:r>
            <a:r>
              <a:rPr lang="en-US" sz="2800" b="1" dirty="0"/>
              <a:t>A</a:t>
            </a:r>
            <a:r>
              <a:rPr lang="en-US" sz="2800" dirty="0"/>
              <a:t> under </a:t>
            </a:r>
            <a:r>
              <a:rPr lang="en-US" sz="2800" i="1" dirty="0"/>
              <a:t>f</a:t>
            </a:r>
            <a:r>
              <a:rPr lang="en-US" sz="2800" dirty="0"/>
              <a:t>. We denote it by </a:t>
            </a:r>
            <a:r>
              <a:rPr lang="en-US" sz="2800" i="1" dirty="0"/>
              <a:t>f</a:t>
            </a:r>
            <a:r>
              <a:rPr lang="en-US" sz="2800" dirty="0"/>
              <a:t>(</a:t>
            </a:r>
            <a:r>
              <a:rPr lang="en-US" sz="2800" i="1" dirty="0"/>
              <a:t>A</a:t>
            </a:r>
            <a:r>
              <a:rPr lang="en-US" sz="2800" dirty="0"/>
              <a:t>).</a:t>
            </a:r>
            <a:endParaRPr lang="en-US" sz="2800" dirty="0"/>
          </a:p>
          <a:p>
            <a:r>
              <a:rPr lang="en-US" sz="2800" dirty="0"/>
              <a:t>Two functions are </a:t>
            </a:r>
            <a:r>
              <a:rPr lang="en-US" sz="2800" i="1" dirty="0"/>
              <a:t>equal </a:t>
            </a:r>
            <a:r>
              <a:rPr lang="en-US" sz="2800" dirty="0"/>
              <a:t>when they have the same domain, the same </a:t>
            </a:r>
            <a:r>
              <a:rPr lang="en-US" sz="2800" dirty="0" err="1"/>
              <a:t>codomain</a:t>
            </a:r>
            <a:r>
              <a:rPr lang="en-US" sz="2800" dirty="0"/>
              <a:t> and map each element of the domain to the same element of the </a:t>
            </a:r>
            <a:r>
              <a:rPr lang="en-US" sz="2800" dirty="0" err="1"/>
              <a:t>codomain</a:t>
            </a:r>
            <a:r>
              <a:rPr lang="en-US" sz="2800" dirty="0"/>
              <a:t>. </a:t>
            </a:r>
            <a:endParaRPr lang="en-US" sz="2800" dirty="0"/>
          </a:p>
          <a:p>
            <a:endParaRPr lang="en-US" sz="2800" dirty="0"/>
          </a:p>
          <a:p>
            <a:endParaRPr lang="en-US" dirty="0"/>
          </a:p>
          <a:p>
            <a:endParaRPr lang="en-US" dirty="0"/>
          </a:p>
          <a:p>
            <a:endParaRPr lang="en-US" dirty="0"/>
          </a:p>
        </p:txBody>
      </p:sp>
      <p:pic>
        <p:nvPicPr>
          <p:cNvPr id="6" name="Picture 5" descr="0213.jpg"/>
          <p:cNvPicPr>
            <a:picLocks noChangeAspect="1"/>
          </p:cNvPicPr>
          <p:nvPr/>
        </p:nvPicPr>
        <p:blipFill>
          <a:blip r:embed="rId1" cstate="print"/>
          <a:stretch>
            <a:fillRect/>
          </a:stretch>
        </p:blipFill>
        <p:spPr>
          <a:xfrm>
            <a:off x="5105400" y="1981200"/>
            <a:ext cx="2711196" cy="95707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Functions</a:t>
            </a:r>
            <a:endParaRPr lang="en-US" dirty="0"/>
          </a:p>
        </p:txBody>
      </p:sp>
      <p:sp>
        <p:nvSpPr>
          <p:cNvPr id="3" name="Content Placeholder 2"/>
          <p:cNvSpPr>
            <a:spLocks noGrp="1"/>
          </p:cNvSpPr>
          <p:nvPr>
            <p:ph idx="1"/>
          </p:nvPr>
        </p:nvSpPr>
        <p:spPr/>
        <p:txBody>
          <a:bodyPr/>
          <a:lstStyle/>
          <a:p>
            <a:r>
              <a:rPr lang="en-US" dirty="0"/>
              <a:t>Functions may be specified in different ways:</a:t>
            </a:r>
            <a:endParaRPr lang="en-US" dirty="0"/>
          </a:p>
          <a:p>
            <a:pPr lvl="1"/>
            <a:r>
              <a:rPr lang="en-US" dirty="0"/>
              <a:t>An explicit statement of the assignment.</a:t>
            </a:r>
            <a:endParaRPr lang="en-US" dirty="0"/>
          </a:p>
          <a:p>
            <a:pPr lvl="2">
              <a:buNone/>
            </a:pPr>
            <a:r>
              <a:rPr lang="en-US" dirty="0"/>
              <a:t>Students and grades example.</a:t>
            </a:r>
            <a:endParaRPr lang="en-US" dirty="0"/>
          </a:p>
          <a:p>
            <a:pPr lvl="1"/>
            <a:r>
              <a:rPr lang="en-US" dirty="0"/>
              <a:t>A formula. </a:t>
            </a:r>
            <a:endParaRPr lang="en-US" dirty="0"/>
          </a:p>
          <a:p>
            <a:pPr lvl="2">
              <a:buNone/>
            </a:pPr>
            <a:r>
              <a:rPr lang="en-US" i="1" dirty="0">
                <a:ea typeface="Cambria Math" panose="02040503050406030204" pitchFamily="18" charset="0"/>
              </a:rPr>
              <a:t>f</a:t>
            </a:r>
            <a:r>
              <a:rPr lang="en-US" dirty="0">
                <a:latin typeface="Cambria Math" panose="02040503050406030204" pitchFamily="18" charset="0"/>
                <a:ea typeface="Cambria Math" panose="02040503050406030204" pitchFamily="18" charset="0"/>
              </a:rPr>
              <a:t>(</a:t>
            </a:r>
            <a:r>
              <a:rPr lang="en-US" i="1" dirty="0">
                <a:ea typeface="Cambria Math" panose="02040503050406030204" pitchFamily="18" charset="0"/>
              </a:rPr>
              <a:t>x</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 = </a:t>
            </a:r>
            <a:r>
              <a:rPr lang="en-US" i="1" dirty="0">
                <a:ea typeface="Cambria Math" panose="02040503050406030204" pitchFamily="18" charset="0"/>
              </a:rPr>
              <a:t>x</a:t>
            </a:r>
            <a:r>
              <a:rPr lang="en-US"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+ 1</a:t>
            </a:r>
            <a:endParaRPr lang="en-US" dirty="0"/>
          </a:p>
          <a:p>
            <a:pPr lvl="1"/>
            <a:r>
              <a:rPr lang="en-US" dirty="0"/>
              <a:t>A computer program.</a:t>
            </a:r>
            <a:endParaRPr lang="en-US" dirty="0"/>
          </a:p>
          <a:p>
            <a:pPr lvl="2"/>
            <a:r>
              <a:rPr lang="en-US" dirty="0"/>
              <a:t>A Java program that when given an integer </a:t>
            </a:r>
            <a:r>
              <a:rPr lang="en-US" i="1" dirty="0"/>
              <a:t>n</a:t>
            </a:r>
            <a:r>
              <a:rPr lang="en-US" dirty="0"/>
              <a:t>, produces the </a:t>
            </a:r>
            <a:r>
              <a:rPr lang="en-US" i="1" dirty="0"/>
              <a:t>n</a:t>
            </a:r>
            <a:r>
              <a:rPr lang="en-US" dirty="0"/>
              <a:t>th Fibonacci Number (covered in the next section and also in Chapter </a:t>
            </a:r>
            <a:r>
              <a:rPr lang="en-US" dirty="0">
                <a:latin typeface="Cambria Math" panose="02040503050406030204" pitchFamily="18" charset="0"/>
                <a:ea typeface="Cambria Math" panose="02040503050406030204" pitchFamily="18" charset="0"/>
              </a:rPr>
              <a:t>5</a:t>
            </a:r>
            <a:r>
              <a:rPr lang="en-US" dirty="0"/>
              <a:t>).</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US" dirty="0"/>
          </a:p>
        </p:txBody>
      </p:sp>
      <p:sp>
        <p:nvSpPr>
          <p:cNvPr id="26" name="TextBox 25"/>
          <p:cNvSpPr txBox="1"/>
          <p:nvPr/>
        </p:nvSpPr>
        <p:spPr>
          <a:xfrm>
            <a:off x="457200" y="1905000"/>
            <a:ext cx="3886200" cy="584775"/>
          </a:xfrm>
          <a:prstGeom prst="rect">
            <a:avLst/>
          </a:prstGeom>
          <a:noFill/>
        </p:spPr>
        <p:txBody>
          <a:bodyPr wrap="square" rtlCol="0">
            <a:spAutoFit/>
          </a:bodyPr>
          <a:lstStyle/>
          <a:p>
            <a:r>
              <a:rPr lang="en-US" sz="3200" i="1" dirty="0"/>
              <a:t>f</a:t>
            </a:r>
            <a:r>
              <a:rPr lang="en-US" sz="3200" dirty="0"/>
              <a:t>(a) = ?</a:t>
            </a:r>
            <a:endParaRPr lang="en-US" sz="3200" dirty="0"/>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825867"/>
            </a:xfrm>
            <a:prstGeom prst="rect">
              <a:avLst/>
            </a:prstGeom>
            <a:noFill/>
          </p:spPr>
          <p:txBody>
            <a:bodyPr wrap="square" rtlCol="0">
              <a:spAutoFit/>
            </a:bodyPr>
            <a:lstStyle/>
            <a:p>
              <a:r>
                <a:rPr lang="en-US" sz="4000" i="1" dirty="0"/>
                <a:t>A</a:t>
              </a:r>
              <a:endParaRPr lang="en-US" sz="4000" i="1" dirty="0"/>
            </a:p>
          </p:txBody>
        </p:sp>
        <p:sp>
          <p:nvSpPr>
            <p:cNvPr id="18" name="TextBox 17"/>
            <p:cNvSpPr txBox="1"/>
            <p:nvPr/>
          </p:nvSpPr>
          <p:spPr>
            <a:xfrm>
              <a:off x="5638800" y="1219200"/>
              <a:ext cx="685800" cy="825867"/>
            </a:xfrm>
            <a:prstGeom prst="rect">
              <a:avLst/>
            </a:prstGeom>
            <a:noFill/>
          </p:spPr>
          <p:txBody>
            <a:bodyPr wrap="square" rtlCol="0">
              <a:spAutoFit/>
            </a:bodyPr>
            <a:lstStyle/>
            <a:p>
              <a:r>
                <a:rPr lang="en-US" sz="4000" i="1" dirty="0"/>
                <a:t>B</a:t>
              </a:r>
              <a:endParaRPr lang="en-US" sz="4000" i="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a:t>d</a:t>
              </a:r>
              <a:endParaRPr lang="en-US" dirty="0"/>
            </a:p>
          </p:txBody>
        </p:sp>
        <p:sp>
          <p:nvSpPr>
            <p:cNvPr id="23" name="TextBox 22"/>
            <p:cNvSpPr txBox="1"/>
            <p:nvPr/>
          </p:nvSpPr>
          <p:spPr>
            <a:xfrm>
              <a:off x="5791200" y="2514600"/>
              <a:ext cx="304800" cy="430887"/>
            </a:xfrm>
            <a:prstGeom prst="rect">
              <a:avLst/>
            </a:prstGeom>
            <a:noFill/>
          </p:spPr>
          <p:txBody>
            <a:bodyPr wrap="square" rtlCol="0">
              <a:spAutoFit/>
            </a:bodyPr>
            <a:lstStyle/>
            <a:p>
              <a:r>
                <a:rPr lang="en-US" dirty="0"/>
                <a:t>x</a:t>
              </a:r>
              <a:endParaRPr lang="en-US" dirty="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a:t>y</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152400" y="2590800"/>
            <a:ext cx="3886200" cy="584775"/>
          </a:xfrm>
          <a:prstGeom prst="rect">
            <a:avLst/>
          </a:prstGeom>
          <a:noFill/>
        </p:spPr>
        <p:txBody>
          <a:bodyPr wrap="square" rtlCol="0">
            <a:spAutoFit/>
          </a:bodyPr>
          <a:lstStyle/>
          <a:p>
            <a:r>
              <a:rPr lang="en-US" sz="3200" dirty="0"/>
              <a:t>The image of d is ?</a:t>
            </a:r>
            <a:endParaRPr lang="en-US" sz="3200" dirty="0"/>
          </a:p>
        </p:txBody>
      </p:sp>
      <p:sp>
        <p:nvSpPr>
          <p:cNvPr id="36" name="TextBox 35"/>
          <p:cNvSpPr txBox="1"/>
          <p:nvPr/>
        </p:nvSpPr>
        <p:spPr>
          <a:xfrm>
            <a:off x="304800" y="3352800"/>
            <a:ext cx="3886200" cy="584775"/>
          </a:xfrm>
          <a:prstGeom prst="rect">
            <a:avLst/>
          </a:prstGeom>
          <a:noFill/>
        </p:spPr>
        <p:txBody>
          <a:bodyPr wrap="square" rtlCol="0">
            <a:spAutoFit/>
          </a:bodyPr>
          <a:lstStyle/>
          <a:p>
            <a:r>
              <a:rPr lang="en-US" sz="3200" dirty="0"/>
              <a:t>The domain of f is ?</a:t>
            </a:r>
            <a:endParaRPr lang="en-US" sz="3200" dirty="0"/>
          </a:p>
        </p:txBody>
      </p:sp>
      <p:sp>
        <p:nvSpPr>
          <p:cNvPr id="39" name="TextBox 38"/>
          <p:cNvSpPr txBox="1"/>
          <p:nvPr/>
        </p:nvSpPr>
        <p:spPr>
          <a:xfrm>
            <a:off x="152400" y="4038600"/>
            <a:ext cx="4038600" cy="584775"/>
          </a:xfrm>
          <a:prstGeom prst="rect">
            <a:avLst/>
          </a:prstGeom>
          <a:noFill/>
        </p:spPr>
        <p:txBody>
          <a:bodyPr wrap="square" rtlCol="0">
            <a:spAutoFit/>
          </a:bodyPr>
          <a:lstStyle/>
          <a:p>
            <a:r>
              <a:rPr lang="en-US" sz="3200" dirty="0"/>
              <a:t>The </a:t>
            </a:r>
            <a:r>
              <a:rPr lang="en-US" sz="3200" dirty="0" err="1"/>
              <a:t>codomain</a:t>
            </a:r>
            <a:r>
              <a:rPr lang="en-US" sz="3200" dirty="0"/>
              <a:t> of f is ?</a:t>
            </a:r>
            <a:endParaRPr lang="en-US" sz="3200" dirty="0"/>
          </a:p>
        </p:txBody>
      </p:sp>
      <p:sp>
        <p:nvSpPr>
          <p:cNvPr id="41" name="TextBox 40"/>
          <p:cNvSpPr txBox="1"/>
          <p:nvPr/>
        </p:nvSpPr>
        <p:spPr>
          <a:xfrm>
            <a:off x="152400" y="4724400"/>
            <a:ext cx="4114800" cy="584775"/>
          </a:xfrm>
          <a:prstGeom prst="rect">
            <a:avLst/>
          </a:prstGeom>
          <a:noFill/>
        </p:spPr>
        <p:txBody>
          <a:bodyPr wrap="square" rtlCol="0">
            <a:spAutoFit/>
          </a:bodyPr>
          <a:lstStyle/>
          <a:p>
            <a:r>
              <a:rPr lang="en-US" sz="3200" dirty="0"/>
              <a:t>The </a:t>
            </a:r>
            <a:r>
              <a:rPr lang="en-US" sz="3200" dirty="0" err="1"/>
              <a:t>preimage</a:t>
            </a:r>
            <a:r>
              <a:rPr lang="en-US" sz="3200" dirty="0"/>
              <a:t> of y is ?</a:t>
            </a:r>
            <a:endParaRPr lang="en-US" sz="3200" dirty="0"/>
          </a:p>
        </p:txBody>
      </p:sp>
      <p:sp>
        <p:nvSpPr>
          <p:cNvPr id="43" name="TextBox 42"/>
          <p:cNvSpPr txBox="1"/>
          <p:nvPr/>
        </p:nvSpPr>
        <p:spPr>
          <a:xfrm>
            <a:off x="457200" y="5486400"/>
            <a:ext cx="1600200" cy="584775"/>
          </a:xfrm>
          <a:prstGeom prst="rect">
            <a:avLst/>
          </a:prstGeom>
          <a:noFill/>
        </p:spPr>
        <p:txBody>
          <a:bodyPr wrap="square" rtlCol="0">
            <a:spAutoFit/>
          </a:bodyPr>
          <a:lstStyle/>
          <a:p>
            <a:r>
              <a:rPr lang="en-US" sz="3200" i="1" dirty="0"/>
              <a:t>f</a:t>
            </a:r>
            <a:r>
              <a:rPr lang="en-US" sz="3200" dirty="0"/>
              <a:t>(</a:t>
            </a:r>
            <a:r>
              <a:rPr lang="en-US" sz="3200" i="1" dirty="0"/>
              <a:t>A</a:t>
            </a:r>
            <a:r>
              <a:rPr lang="en-US" sz="3200" dirty="0"/>
              <a:t>) = ?</a:t>
            </a:r>
            <a:endParaRPr lang="en-US" sz="3200" dirty="0"/>
          </a:p>
        </p:txBody>
      </p:sp>
      <p:sp>
        <p:nvSpPr>
          <p:cNvPr id="45" name="TextBox 44"/>
          <p:cNvSpPr txBox="1"/>
          <p:nvPr/>
        </p:nvSpPr>
        <p:spPr>
          <a:xfrm>
            <a:off x="304800" y="6096000"/>
            <a:ext cx="6019800" cy="584775"/>
          </a:xfrm>
          <a:prstGeom prst="rect">
            <a:avLst/>
          </a:prstGeom>
          <a:noFill/>
        </p:spPr>
        <p:txBody>
          <a:bodyPr wrap="square" rtlCol="0">
            <a:spAutoFit/>
          </a:bodyPr>
          <a:lstStyle/>
          <a:p>
            <a:r>
              <a:rPr lang="en-US" sz="3200" dirty="0"/>
              <a:t>The </a:t>
            </a:r>
            <a:r>
              <a:rPr lang="en-US" sz="3200" dirty="0" err="1"/>
              <a:t>preimage</a:t>
            </a:r>
            <a:r>
              <a:rPr lang="en-US" sz="3200" dirty="0"/>
              <a:t>(s) of z is (are) ?</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9" grpId="0"/>
      <p:bldP spid="41" grpId="0"/>
      <p:bldP spid="43" grpId="0"/>
      <p:bldP spid="4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US" dirty="0"/>
          </a:p>
        </p:txBody>
      </p:sp>
      <p:sp>
        <p:nvSpPr>
          <p:cNvPr id="26" name="TextBox 25"/>
          <p:cNvSpPr txBox="1"/>
          <p:nvPr/>
        </p:nvSpPr>
        <p:spPr>
          <a:xfrm>
            <a:off x="457200" y="1905000"/>
            <a:ext cx="3886200" cy="584775"/>
          </a:xfrm>
          <a:prstGeom prst="rect">
            <a:avLst/>
          </a:prstGeom>
          <a:noFill/>
        </p:spPr>
        <p:txBody>
          <a:bodyPr wrap="square" rtlCol="0">
            <a:spAutoFit/>
          </a:bodyPr>
          <a:lstStyle/>
          <a:p>
            <a:r>
              <a:rPr lang="en-US" sz="3200" i="1" dirty="0"/>
              <a:t>f</a:t>
            </a:r>
            <a:r>
              <a:rPr lang="en-US" sz="3200" dirty="0"/>
              <a:t>(a) = ?</a:t>
            </a:r>
            <a:endParaRPr lang="en-US" sz="3200" dirty="0"/>
          </a:p>
        </p:txBody>
      </p:sp>
      <p:grpSp>
        <p:nvGrpSpPr>
          <p:cNvPr id="3"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825867"/>
            </a:xfrm>
            <a:prstGeom prst="rect">
              <a:avLst/>
            </a:prstGeom>
            <a:noFill/>
          </p:spPr>
          <p:txBody>
            <a:bodyPr wrap="square" rtlCol="0">
              <a:spAutoFit/>
            </a:bodyPr>
            <a:lstStyle/>
            <a:p>
              <a:r>
                <a:rPr lang="en-US" sz="4000" i="1" dirty="0"/>
                <a:t>A</a:t>
              </a:r>
              <a:endParaRPr lang="en-US" sz="4000" i="1" dirty="0"/>
            </a:p>
          </p:txBody>
        </p:sp>
        <p:sp>
          <p:nvSpPr>
            <p:cNvPr id="18" name="TextBox 17"/>
            <p:cNvSpPr txBox="1"/>
            <p:nvPr/>
          </p:nvSpPr>
          <p:spPr>
            <a:xfrm>
              <a:off x="5638800" y="1219200"/>
              <a:ext cx="685800" cy="825867"/>
            </a:xfrm>
            <a:prstGeom prst="rect">
              <a:avLst/>
            </a:prstGeom>
            <a:noFill/>
          </p:spPr>
          <p:txBody>
            <a:bodyPr wrap="square" rtlCol="0">
              <a:spAutoFit/>
            </a:bodyPr>
            <a:lstStyle/>
            <a:p>
              <a:r>
                <a:rPr lang="en-US" sz="4000" i="1" dirty="0"/>
                <a:t>B</a:t>
              </a:r>
              <a:endParaRPr lang="en-US" sz="4000" i="1" dirty="0"/>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a:t>a</a:t>
              </a:r>
              <a:endParaRPr lang="en-US" dirty="0"/>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a:t>b</a:t>
              </a:r>
              <a:endParaRPr lang="en-US" dirty="0"/>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a:t>c</a:t>
              </a:r>
              <a:endParaRPr lang="en-US" dirty="0"/>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a:t>d</a:t>
              </a:r>
              <a:endParaRPr lang="en-US" dirty="0"/>
            </a:p>
          </p:txBody>
        </p:sp>
        <p:sp>
          <p:nvSpPr>
            <p:cNvPr id="23" name="TextBox 22"/>
            <p:cNvSpPr txBox="1"/>
            <p:nvPr/>
          </p:nvSpPr>
          <p:spPr>
            <a:xfrm>
              <a:off x="5791200" y="2514600"/>
              <a:ext cx="304800" cy="430887"/>
            </a:xfrm>
            <a:prstGeom prst="rect">
              <a:avLst/>
            </a:prstGeom>
            <a:noFill/>
          </p:spPr>
          <p:txBody>
            <a:bodyPr wrap="square" rtlCol="0">
              <a:spAutoFit/>
            </a:bodyPr>
            <a:lstStyle/>
            <a:p>
              <a:r>
                <a:rPr lang="en-US" dirty="0"/>
                <a:t>x</a:t>
              </a:r>
              <a:endParaRPr lang="en-US" dirty="0"/>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a:t>y</a:t>
              </a:r>
              <a:endParaRPr lang="en-US" dirty="0"/>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a:t>z</a:t>
              </a:r>
              <a:endParaRPr lang="en-US" dirty="0"/>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r>
              <a:rPr lang="en-US" sz="3200" dirty="0"/>
              <a:t>z</a:t>
            </a:r>
            <a:endParaRPr lang="en-US" sz="3200" dirty="0"/>
          </a:p>
        </p:txBody>
      </p:sp>
      <p:sp>
        <p:nvSpPr>
          <p:cNvPr id="33" name="TextBox 32"/>
          <p:cNvSpPr txBox="1"/>
          <p:nvPr/>
        </p:nvSpPr>
        <p:spPr>
          <a:xfrm>
            <a:off x="152400" y="2590800"/>
            <a:ext cx="3886200" cy="584775"/>
          </a:xfrm>
          <a:prstGeom prst="rect">
            <a:avLst/>
          </a:prstGeom>
          <a:noFill/>
        </p:spPr>
        <p:txBody>
          <a:bodyPr wrap="square" rtlCol="0">
            <a:spAutoFit/>
          </a:bodyPr>
          <a:lstStyle/>
          <a:p>
            <a:r>
              <a:rPr lang="en-US" sz="3200" dirty="0"/>
              <a:t>The image of d is ?</a:t>
            </a:r>
            <a:endParaRPr lang="en-US" sz="3200" dirty="0"/>
          </a:p>
        </p:txBody>
      </p:sp>
      <p:sp>
        <p:nvSpPr>
          <p:cNvPr id="35" name="TextBox 34"/>
          <p:cNvSpPr txBox="1"/>
          <p:nvPr/>
        </p:nvSpPr>
        <p:spPr>
          <a:xfrm>
            <a:off x="3733800" y="2590800"/>
            <a:ext cx="685800" cy="584775"/>
          </a:xfrm>
          <a:prstGeom prst="rect">
            <a:avLst/>
          </a:prstGeom>
          <a:noFill/>
        </p:spPr>
        <p:txBody>
          <a:bodyPr wrap="square" rtlCol="0">
            <a:spAutoFit/>
          </a:bodyPr>
          <a:lstStyle/>
          <a:p>
            <a:r>
              <a:rPr lang="en-US" sz="3200" dirty="0"/>
              <a:t>z</a:t>
            </a:r>
            <a:endParaRPr lang="en-US" sz="3200" dirty="0"/>
          </a:p>
        </p:txBody>
      </p:sp>
      <p:sp>
        <p:nvSpPr>
          <p:cNvPr id="36" name="TextBox 35"/>
          <p:cNvSpPr txBox="1"/>
          <p:nvPr/>
        </p:nvSpPr>
        <p:spPr>
          <a:xfrm>
            <a:off x="304800" y="3352800"/>
            <a:ext cx="3886200" cy="584775"/>
          </a:xfrm>
          <a:prstGeom prst="rect">
            <a:avLst/>
          </a:prstGeom>
          <a:noFill/>
        </p:spPr>
        <p:txBody>
          <a:bodyPr wrap="square" rtlCol="0">
            <a:spAutoFit/>
          </a:bodyPr>
          <a:lstStyle/>
          <a:p>
            <a:r>
              <a:rPr lang="en-US" sz="3200" dirty="0"/>
              <a:t>The domain of f is ?</a:t>
            </a:r>
            <a:endParaRPr lang="en-US" sz="3200" dirty="0"/>
          </a:p>
        </p:txBody>
      </p:sp>
      <p:sp>
        <p:nvSpPr>
          <p:cNvPr id="38" name="TextBox 37"/>
          <p:cNvSpPr txBox="1"/>
          <p:nvPr/>
        </p:nvSpPr>
        <p:spPr>
          <a:xfrm>
            <a:off x="3962400" y="3352800"/>
            <a:ext cx="609600" cy="584775"/>
          </a:xfrm>
          <a:prstGeom prst="rect">
            <a:avLst/>
          </a:prstGeom>
          <a:noFill/>
        </p:spPr>
        <p:txBody>
          <a:bodyPr wrap="square" rtlCol="0">
            <a:spAutoFit/>
          </a:bodyPr>
          <a:lstStyle/>
          <a:p>
            <a:r>
              <a:rPr lang="en-US" sz="3200" i="1" dirty="0"/>
              <a:t>A</a:t>
            </a:r>
            <a:endParaRPr lang="en-US" sz="3200" i="1" dirty="0"/>
          </a:p>
        </p:txBody>
      </p:sp>
      <p:sp>
        <p:nvSpPr>
          <p:cNvPr id="39" name="TextBox 38"/>
          <p:cNvSpPr txBox="1"/>
          <p:nvPr/>
        </p:nvSpPr>
        <p:spPr>
          <a:xfrm>
            <a:off x="152400" y="4038600"/>
            <a:ext cx="4038600" cy="584775"/>
          </a:xfrm>
          <a:prstGeom prst="rect">
            <a:avLst/>
          </a:prstGeom>
          <a:noFill/>
        </p:spPr>
        <p:txBody>
          <a:bodyPr wrap="square" rtlCol="0">
            <a:spAutoFit/>
          </a:bodyPr>
          <a:lstStyle/>
          <a:p>
            <a:r>
              <a:rPr lang="en-US" sz="3200" dirty="0"/>
              <a:t>The </a:t>
            </a:r>
            <a:r>
              <a:rPr lang="en-US" sz="3200" dirty="0" err="1"/>
              <a:t>codomain</a:t>
            </a:r>
            <a:r>
              <a:rPr lang="en-US" sz="3200" dirty="0"/>
              <a:t> of f is ?</a:t>
            </a:r>
            <a:endParaRPr lang="en-US" sz="3200" dirty="0"/>
          </a:p>
        </p:txBody>
      </p:sp>
      <p:sp>
        <p:nvSpPr>
          <p:cNvPr id="40" name="TextBox 39"/>
          <p:cNvSpPr txBox="1"/>
          <p:nvPr/>
        </p:nvSpPr>
        <p:spPr>
          <a:xfrm>
            <a:off x="4267200" y="4038600"/>
            <a:ext cx="381000" cy="584775"/>
          </a:xfrm>
          <a:prstGeom prst="rect">
            <a:avLst/>
          </a:prstGeom>
          <a:noFill/>
        </p:spPr>
        <p:txBody>
          <a:bodyPr wrap="square" rtlCol="0">
            <a:spAutoFit/>
          </a:bodyPr>
          <a:lstStyle/>
          <a:p>
            <a:r>
              <a:rPr lang="en-US" sz="3200" i="1" dirty="0"/>
              <a:t>B</a:t>
            </a:r>
            <a:endParaRPr lang="en-US" sz="3200" i="1" dirty="0"/>
          </a:p>
        </p:txBody>
      </p:sp>
      <p:sp>
        <p:nvSpPr>
          <p:cNvPr id="41" name="TextBox 40"/>
          <p:cNvSpPr txBox="1"/>
          <p:nvPr/>
        </p:nvSpPr>
        <p:spPr>
          <a:xfrm>
            <a:off x="152400" y="4724400"/>
            <a:ext cx="4114800" cy="584775"/>
          </a:xfrm>
          <a:prstGeom prst="rect">
            <a:avLst/>
          </a:prstGeom>
          <a:noFill/>
        </p:spPr>
        <p:txBody>
          <a:bodyPr wrap="square" rtlCol="0">
            <a:spAutoFit/>
          </a:bodyPr>
          <a:lstStyle/>
          <a:p>
            <a:r>
              <a:rPr lang="en-US" sz="3200" dirty="0"/>
              <a:t>The </a:t>
            </a:r>
            <a:r>
              <a:rPr lang="en-US" sz="3200" dirty="0" err="1"/>
              <a:t>preimage</a:t>
            </a:r>
            <a:r>
              <a:rPr lang="en-US" sz="3200" dirty="0"/>
              <a:t> of y is ?</a:t>
            </a:r>
            <a:endParaRPr lang="en-US" sz="3200" dirty="0"/>
          </a:p>
        </p:txBody>
      </p:sp>
      <p:sp>
        <p:nvSpPr>
          <p:cNvPr id="42" name="TextBox 41"/>
          <p:cNvSpPr txBox="1"/>
          <p:nvPr/>
        </p:nvSpPr>
        <p:spPr>
          <a:xfrm>
            <a:off x="4114800" y="4724400"/>
            <a:ext cx="457200" cy="584775"/>
          </a:xfrm>
          <a:prstGeom prst="rect">
            <a:avLst/>
          </a:prstGeom>
          <a:noFill/>
        </p:spPr>
        <p:txBody>
          <a:bodyPr wrap="square" rtlCol="0">
            <a:spAutoFit/>
          </a:bodyPr>
          <a:lstStyle/>
          <a:p>
            <a:r>
              <a:rPr lang="en-US" sz="3200" dirty="0"/>
              <a:t>b</a:t>
            </a:r>
            <a:endParaRPr lang="en-US" sz="3200" dirty="0"/>
          </a:p>
        </p:txBody>
      </p:sp>
      <p:sp>
        <p:nvSpPr>
          <p:cNvPr id="43" name="TextBox 42"/>
          <p:cNvSpPr txBox="1"/>
          <p:nvPr/>
        </p:nvSpPr>
        <p:spPr>
          <a:xfrm>
            <a:off x="457200" y="5486400"/>
            <a:ext cx="3048000" cy="584775"/>
          </a:xfrm>
          <a:prstGeom prst="rect">
            <a:avLst/>
          </a:prstGeom>
          <a:noFill/>
        </p:spPr>
        <p:txBody>
          <a:bodyPr wrap="square" rtlCol="0">
            <a:spAutoFit/>
          </a:bodyPr>
          <a:lstStyle/>
          <a:p>
            <a:r>
              <a:rPr lang="en-US" sz="3200" i="1" dirty="0"/>
              <a:t>f</a:t>
            </a:r>
            <a:r>
              <a:rPr lang="en-US" sz="3200" dirty="0"/>
              <a:t>(</a:t>
            </a:r>
            <a:r>
              <a:rPr lang="en-US" sz="3200" i="1" dirty="0"/>
              <a:t>A</a:t>
            </a:r>
            <a:r>
              <a:rPr lang="en-US" sz="3200" dirty="0"/>
              <a:t>) = ?     {y, z}   </a:t>
            </a:r>
            <a:endParaRPr lang="en-US" sz="3200" dirty="0"/>
          </a:p>
        </p:txBody>
      </p:sp>
      <p:sp>
        <p:nvSpPr>
          <p:cNvPr id="45" name="TextBox 44"/>
          <p:cNvSpPr txBox="1"/>
          <p:nvPr/>
        </p:nvSpPr>
        <p:spPr>
          <a:xfrm>
            <a:off x="304800" y="6096000"/>
            <a:ext cx="6019800" cy="584775"/>
          </a:xfrm>
          <a:prstGeom prst="rect">
            <a:avLst/>
          </a:prstGeom>
          <a:noFill/>
        </p:spPr>
        <p:txBody>
          <a:bodyPr wrap="square" rtlCol="0">
            <a:spAutoFit/>
          </a:bodyPr>
          <a:lstStyle/>
          <a:p>
            <a:r>
              <a:rPr lang="en-US" sz="3200" dirty="0"/>
              <a:t>The </a:t>
            </a:r>
            <a:r>
              <a:rPr lang="en-US" sz="3200" dirty="0" err="1"/>
              <a:t>preimage</a:t>
            </a:r>
            <a:r>
              <a:rPr lang="en-US" sz="3200" dirty="0"/>
              <a:t>(s) of z is (are) ? </a:t>
            </a:r>
            <a:endParaRPr lang="en-US" sz="3200" dirty="0"/>
          </a:p>
        </p:txBody>
      </p:sp>
      <p:sp>
        <p:nvSpPr>
          <p:cNvPr id="37" name="TextBox 36"/>
          <p:cNvSpPr txBox="1"/>
          <p:nvPr/>
        </p:nvSpPr>
        <p:spPr>
          <a:xfrm>
            <a:off x="6477000" y="6019800"/>
            <a:ext cx="2667000" cy="584775"/>
          </a:xfrm>
          <a:prstGeom prst="rect">
            <a:avLst/>
          </a:prstGeom>
          <a:noFill/>
        </p:spPr>
        <p:txBody>
          <a:bodyPr wrap="square" rtlCol="0">
            <a:spAutoFit/>
          </a:bodyPr>
          <a:lstStyle/>
          <a:p>
            <a:r>
              <a:rPr lang="en-US" sz="3200" dirty="0"/>
              <a:t>{</a:t>
            </a:r>
            <a:r>
              <a:rPr lang="en-US" sz="3200" dirty="0" err="1"/>
              <a:t>a,c,d</a:t>
            </a:r>
            <a:r>
              <a:rPr lang="en-US" sz="3200" dirty="0"/>
              <a:t>}</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5" grpId="0"/>
      <p:bldP spid="3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on Functions and Sets </a:t>
            </a:r>
            <a:endParaRPr lang="en-US" dirty="0"/>
          </a:p>
        </p:txBody>
      </p:sp>
      <p:sp>
        <p:nvSpPr>
          <p:cNvPr id="3" name="Content Placeholder 2"/>
          <p:cNvSpPr>
            <a:spLocks noGrp="1"/>
          </p:cNvSpPr>
          <p:nvPr>
            <p:ph idx="1"/>
          </p:nvPr>
        </p:nvSpPr>
        <p:spPr/>
        <p:txBody>
          <a:bodyPr/>
          <a:lstStyle/>
          <a:p>
            <a:r>
              <a:rPr lang="en-US" dirty="0"/>
              <a:t>If                         and  S is a subset of A, then </a:t>
            </a:r>
            <a:endParaRPr lang="en-US" dirty="0"/>
          </a:p>
          <a:p>
            <a:endParaRPr lang="en-US" dirty="0"/>
          </a:p>
          <a:p>
            <a:pPr>
              <a:buNone/>
            </a:pPr>
            <a:endParaRPr lang="en-US" dirty="0"/>
          </a:p>
        </p:txBody>
      </p:sp>
      <p:pic>
        <p:nvPicPr>
          <p:cNvPr id="4" name="Picture 3" descr="addin_tmp.png"/>
          <p:cNvPicPr>
            <a:picLocks noChangeAspect="1"/>
          </p:cNvPicPr>
          <p:nvPr>
            <p:custDataLst>
              <p:tags r:id="rId1"/>
            </p:custDataLst>
          </p:nvPr>
        </p:nvPicPr>
        <p:blipFill>
          <a:blip r:embed="rId2"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3"/>
            </p:custDataLst>
          </p:nvPr>
        </p:nvPicPr>
        <p:blipFill>
          <a:blip r:embed="rId4"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1219200"/>
              <a:ext cx="685800" cy="825867"/>
            </a:xfrm>
            <a:prstGeom prst="rect">
              <a:avLst/>
            </a:prstGeom>
            <a:noFill/>
          </p:spPr>
          <p:txBody>
            <a:bodyPr wrap="square" rtlCol="0">
              <a:spAutoFit/>
            </a:bodyPr>
            <a:lstStyle/>
            <a:p>
              <a:r>
                <a:rPr lang="en-US" sz="4000" i="1" dirty="0"/>
                <a:t>A</a:t>
              </a:r>
              <a:endParaRPr lang="en-US" sz="4000" i="1" dirty="0"/>
            </a:p>
          </p:txBody>
        </p:sp>
        <p:sp>
          <p:nvSpPr>
            <p:cNvPr id="15" name="TextBox 14"/>
            <p:cNvSpPr txBox="1"/>
            <p:nvPr/>
          </p:nvSpPr>
          <p:spPr>
            <a:xfrm>
              <a:off x="5638800" y="1219200"/>
              <a:ext cx="685800" cy="825867"/>
            </a:xfrm>
            <a:prstGeom prst="rect">
              <a:avLst/>
            </a:prstGeom>
            <a:noFill/>
          </p:spPr>
          <p:txBody>
            <a:bodyPr wrap="square" rtlCol="0">
              <a:spAutoFit/>
            </a:bodyPr>
            <a:lstStyle/>
            <a:p>
              <a:r>
                <a:rPr lang="en-US" sz="4000" i="1" dirty="0"/>
                <a:t>B</a:t>
              </a:r>
              <a:endParaRPr lang="en-US" sz="4000" i="1" dirty="0"/>
            </a:p>
          </p:txBody>
        </p:sp>
        <p:sp>
          <p:nvSpPr>
            <p:cNvPr id="16" name="TextBox 15"/>
            <p:cNvSpPr txBox="1"/>
            <p:nvPr/>
          </p:nvSpPr>
          <p:spPr>
            <a:xfrm>
              <a:off x="3200400" y="2133600"/>
              <a:ext cx="304800" cy="369332"/>
            </a:xfrm>
            <a:prstGeom prst="rect">
              <a:avLst/>
            </a:prstGeom>
            <a:noFill/>
          </p:spPr>
          <p:txBody>
            <a:bodyPr wrap="square" rtlCol="0">
              <a:spAutoFit/>
            </a:bodyPr>
            <a:lstStyle/>
            <a:p>
              <a:r>
                <a:rPr lang="en-US" dirty="0"/>
                <a:t>a</a:t>
              </a:r>
              <a:endParaRPr lang="en-US" dirty="0"/>
            </a:p>
          </p:txBody>
        </p:sp>
        <p:sp>
          <p:nvSpPr>
            <p:cNvPr id="17" name="TextBox 16"/>
            <p:cNvSpPr txBox="1"/>
            <p:nvPr/>
          </p:nvSpPr>
          <p:spPr>
            <a:xfrm>
              <a:off x="3200400" y="3048000"/>
              <a:ext cx="304800" cy="369332"/>
            </a:xfrm>
            <a:prstGeom prst="rect">
              <a:avLst/>
            </a:prstGeom>
            <a:noFill/>
          </p:spPr>
          <p:txBody>
            <a:bodyPr wrap="square" rtlCol="0">
              <a:spAutoFit/>
            </a:bodyPr>
            <a:lstStyle/>
            <a:p>
              <a:r>
                <a:rPr lang="en-US" dirty="0"/>
                <a:t>b</a:t>
              </a:r>
              <a:endParaRPr lang="en-US" dirty="0"/>
            </a:p>
          </p:txBody>
        </p:sp>
        <p:sp>
          <p:nvSpPr>
            <p:cNvPr id="18" name="TextBox 17"/>
            <p:cNvSpPr txBox="1"/>
            <p:nvPr/>
          </p:nvSpPr>
          <p:spPr>
            <a:xfrm>
              <a:off x="3200400" y="3810000"/>
              <a:ext cx="304800" cy="369332"/>
            </a:xfrm>
            <a:prstGeom prst="rect">
              <a:avLst/>
            </a:prstGeom>
            <a:noFill/>
          </p:spPr>
          <p:txBody>
            <a:bodyPr wrap="square" rtlCol="0">
              <a:spAutoFit/>
            </a:bodyPr>
            <a:lstStyle/>
            <a:p>
              <a:r>
                <a:rPr lang="en-US" dirty="0"/>
                <a:t>c</a:t>
              </a:r>
              <a:endParaRPr lang="en-US" dirty="0"/>
            </a:p>
          </p:txBody>
        </p:sp>
        <p:sp>
          <p:nvSpPr>
            <p:cNvPr id="19" name="TextBox 18"/>
            <p:cNvSpPr txBox="1"/>
            <p:nvPr/>
          </p:nvSpPr>
          <p:spPr>
            <a:xfrm>
              <a:off x="3200400" y="4495800"/>
              <a:ext cx="304800" cy="369332"/>
            </a:xfrm>
            <a:prstGeom prst="rect">
              <a:avLst/>
            </a:prstGeom>
            <a:noFill/>
          </p:spPr>
          <p:txBody>
            <a:bodyPr wrap="square" rtlCol="0">
              <a:spAutoFit/>
            </a:bodyPr>
            <a:lstStyle/>
            <a:p>
              <a:r>
                <a:rPr lang="en-US" dirty="0"/>
                <a:t>d</a:t>
              </a:r>
              <a:endParaRPr lang="en-US" dirty="0"/>
            </a:p>
          </p:txBody>
        </p:sp>
        <p:sp>
          <p:nvSpPr>
            <p:cNvPr id="20" name="TextBox 19"/>
            <p:cNvSpPr txBox="1"/>
            <p:nvPr/>
          </p:nvSpPr>
          <p:spPr>
            <a:xfrm>
              <a:off x="5791200" y="2514600"/>
              <a:ext cx="304800" cy="369332"/>
            </a:xfrm>
            <a:prstGeom prst="rect">
              <a:avLst/>
            </a:prstGeom>
            <a:noFill/>
          </p:spPr>
          <p:txBody>
            <a:bodyPr wrap="square" rtlCol="0">
              <a:spAutoFit/>
            </a:bodyPr>
            <a:lstStyle/>
            <a:p>
              <a:r>
                <a:rPr lang="en-US" dirty="0"/>
                <a:t>x</a:t>
              </a:r>
              <a:endParaRPr lang="en-US" dirty="0"/>
            </a:p>
          </p:txBody>
        </p:sp>
        <p:sp>
          <p:nvSpPr>
            <p:cNvPr id="21" name="TextBox 20"/>
            <p:cNvSpPr txBox="1"/>
            <p:nvPr/>
          </p:nvSpPr>
          <p:spPr>
            <a:xfrm>
              <a:off x="5791200" y="3352800"/>
              <a:ext cx="304800" cy="369332"/>
            </a:xfrm>
            <a:prstGeom prst="rect">
              <a:avLst/>
            </a:prstGeom>
            <a:noFill/>
          </p:spPr>
          <p:txBody>
            <a:bodyPr wrap="square" rtlCol="0">
              <a:spAutoFit/>
            </a:bodyPr>
            <a:lstStyle/>
            <a:p>
              <a:r>
                <a:rPr lang="en-US" dirty="0"/>
                <a:t>y</a:t>
              </a:r>
              <a:endParaRPr lang="en-US" dirty="0"/>
            </a:p>
          </p:txBody>
        </p:sp>
        <p:sp>
          <p:nvSpPr>
            <p:cNvPr id="22" name="TextBox 21"/>
            <p:cNvSpPr txBox="1"/>
            <p:nvPr/>
          </p:nvSpPr>
          <p:spPr>
            <a:xfrm>
              <a:off x="5791200" y="4419600"/>
              <a:ext cx="304800" cy="369332"/>
            </a:xfrm>
            <a:prstGeom prst="rect">
              <a:avLst/>
            </a:prstGeom>
            <a:noFill/>
          </p:spPr>
          <p:txBody>
            <a:bodyPr wrap="square" rtlCol="0">
              <a:spAutoFit/>
            </a:bodyPr>
            <a:lstStyle/>
            <a:p>
              <a:r>
                <a:rPr lang="en-US" dirty="0"/>
                <a:t>z</a:t>
              </a:r>
              <a:endParaRPr lang="en-US" dirty="0"/>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r>
              <a:rPr lang="en-US" sz="3200" i="1" dirty="0"/>
              <a:t>f </a:t>
            </a:r>
            <a:r>
              <a:rPr lang="en-US" sz="3200" dirty="0"/>
              <a:t>{</a:t>
            </a:r>
            <a:r>
              <a:rPr lang="en-US" sz="3200" dirty="0" err="1"/>
              <a:t>c,d</a:t>
            </a:r>
            <a:r>
              <a:rPr lang="en-US" sz="3200" dirty="0"/>
              <a:t>} is ?</a:t>
            </a:r>
            <a:endParaRPr lang="en-US" sz="3200" dirty="0"/>
          </a:p>
        </p:txBody>
      </p:sp>
      <p:sp>
        <p:nvSpPr>
          <p:cNvPr id="29" name="TextBox 28"/>
          <p:cNvSpPr txBox="1"/>
          <p:nvPr/>
        </p:nvSpPr>
        <p:spPr>
          <a:xfrm>
            <a:off x="1524000" y="3733800"/>
            <a:ext cx="2514600" cy="584775"/>
          </a:xfrm>
          <a:prstGeom prst="rect">
            <a:avLst/>
          </a:prstGeom>
          <a:noFill/>
        </p:spPr>
        <p:txBody>
          <a:bodyPr wrap="square" rtlCol="0">
            <a:spAutoFit/>
          </a:bodyPr>
          <a:lstStyle/>
          <a:p>
            <a:r>
              <a:rPr lang="en-US" sz="3200" i="1" dirty="0"/>
              <a:t>f </a:t>
            </a:r>
            <a:r>
              <a:rPr lang="en-US" sz="3200" dirty="0"/>
              <a:t>{</a:t>
            </a:r>
            <a:r>
              <a:rPr lang="en-US" sz="3200" dirty="0" err="1"/>
              <a:t>a,b,c</a:t>
            </a:r>
            <a:r>
              <a:rPr lang="en-US" sz="3200" dirty="0"/>
              <a:t>,} is ?</a:t>
            </a:r>
            <a:endParaRPr lang="en-US" sz="32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on Functions and Sets </a:t>
            </a:r>
            <a:endParaRPr lang="en-US" dirty="0"/>
          </a:p>
        </p:txBody>
      </p:sp>
      <p:sp>
        <p:nvSpPr>
          <p:cNvPr id="3" name="Content Placeholder 2"/>
          <p:cNvSpPr>
            <a:spLocks noGrp="1"/>
          </p:cNvSpPr>
          <p:nvPr>
            <p:ph idx="1"/>
          </p:nvPr>
        </p:nvSpPr>
        <p:spPr/>
        <p:txBody>
          <a:bodyPr/>
          <a:lstStyle/>
          <a:p>
            <a:r>
              <a:rPr lang="en-US" dirty="0"/>
              <a:t>If                         and  S is a subset of A, then </a:t>
            </a:r>
            <a:endParaRPr lang="en-US" dirty="0"/>
          </a:p>
          <a:p>
            <a:endParaRPr lang="en-US" dirty="0"/>
          </a:p>
          <a:p>
            <a:pPr>
              <a:buNone/>
            </a:pPr>
            <a:endParaRPr lang="en-US" dirty="0"/>
          </a:p>
        </p:txBody>
      </p:sp>
      <p:pic>
        <p:nvPicPr>
          <p:cNvPr id="4" name="Picture 3" descr="addin_tmp.png"/>
          <p:cNvPicPr>
            <a:picLocks noChangeAspect="1"/>
          </p:cNvPicPr>
          <p:nvPr>
            <p:custDataLst>
              <p:tags r:id="rId1"/>
            </p:custDataLst>
          </p:nvPr>
        </p:nvPicPr>
        <p:blipFill>
          <a:blip r:embed="rId2"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3"/>
            </p:custDataLst>
          </p:nvPr>
        </p:nvPicPr>
        <p:blipFill>
          <a:blip r:embed="rId4"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1219200"/>
              <a:ext cx="685800" cy="825867"/>
            </a:xfrm>
            <a:prstGeom prst="rect">
              <a:avLst/>
            </a:prstGeom>
            <a:noFill/>
          </p:spPr>
          <p:txBody>
            <a:bodyPr wrap="square" rtlCol="0">
              <a:spAutoFit/>
            </a:bodyPr>
            <a:lstStyle/>
            <a:p>
              <a:r>
                <a:rPr lang="en-US" sz="4000" i="1" dirty="0"/>
                <a:t>A</a:t>
              </a:r>
              <a:endParaRPr lang="en-US" sz="4000" i="1" dirty="0"/>
            </a:p>
          </p:txBody>
        </p:sp>
        <p:sp>
          <p:nvSpPr>
            <p:cNvPr id="15" name="TextBox 14"/>
            <p:cNvSpPr txBox="1"/>
            <p:nvPr/>
          </p:nvSpPr>
          <p:spPr>
            <a:xfrm>
              <a:off x="5638800" y="1219200"/>
              <a:ext cx="685800" cy="825867"/>
            </a:xfrm>
            <a:prstGeom prst="rect">
              <a:avLst/>
            </a:prstGeom>
            <a:noFill/>
          </p:spPr>
          <p:txBody>
            <a:bodyPr wrap="square" rtlCol="0">
              <a:spAutoFit/>
            </a:bodyPr>
            <a:lstStyle/>
            <a:p>
              <a:r>
                <a:rPr lang="en-US" sz="4000" i="1" dirty="0"/>
                <a:t>B</a:t>
              </a:r>
              <a:endParaRPr lang="en-US" sz="4000" i="1" dirty="0"/>
            </a:p>
          </p:txBody>
        </p:sp>
        <p:sp>
          <p:nvSpPr>
            <p:cNvPr id="16" name="TextBox 15"/>
            <p:cNvSpPr txBox="1"/>
            <p:nvPr/>
          </p:nvSpPr>
          <p:spPr>
            <a:xfrm>
              <a:off x="3200400" y="2133600"/>
              <a:ext cx="304800" cy="369332"/>
            </a:xfrm>
            <a:prstGeom prst="rect">
              <a:avLst/>
            </a:prstGeom>
            <a:noFill/>
          </p:spPr>
          <p:txBody>
            <a:bodyPr wrap="square" rtlCol="0">
              <a:spAutoFit/>
            </a:bodyPr>
            <a:lstStyle/>
            <a:p>
              <a:r>
                <a:rPr lang="en-US" dirty="0"/>
                <a:t>a</a:t>
              </a:r>
              <a:endParaRPr lang="en-US" dirty="0"/>
            </a:p>
          </p:txBody>
        </p:sp>
        <p:sp>
          <p:nvSpPr>
            <p:cNvPr id="17" name="TextBox 16"/>
            <p:cNvSpPr txBox="1"/>
            <p:nvPr/>
          </p:nvSpPr>
          <p:spPr>
            <a:xfrm>
              <a:off x="3200400" y="3048000"/>
              <a:ext cx="304800" cy="369332"/>
            </a:xfrm>
            <a:prstGeom prst="rect">
              <a:avLst/>
            </a:prstGeom>
            <a:noFill/>
          </p:spPr>
          <p:txBody>
            <a:bodyPr wrap="square" rtlCol="0">
              <a:spAutoFit/>
            </a:bodyPr>
            <a:lstStyle/>
            <a:p>
              <a:r>
                <a:rPr lang="en-US" dirty="0"/>
                <a:t>b</a:t>
              </a:r>
              <a:endParaRPr lang="en-US" dirty="0"/>
            </a:p>
          </p:txBody>
        </p:sp>
        <p:sp>
          <p:nvSpPr>
            <p:cNvPr id="18" name="TextBox 17"/>
            <p:cNvSpPr txBox="1"/>
            <p:nvPr/>
          </p:nvSpPr>
          <p:spPr>
            <a:xfrm>
              <a:off x="3200400" y="3810000"/>
              <a:ext cx="304800" cy="369332"/>
            </a:xfrm>
            <a:prstGeom prst="rect">
              <a:avLst/>
            </a:prstGeom>
            <a:noFill/>
          </p:spPr>
          <p:txBody>
            <a:bodyPr wrap="square" rtlCol="0">
              <a:spAutoFit/>
            </a:bodyPr>
            <a:lstStyle/>
            <a:p>
              <a:r>
                <a:rPr lang="en-US" dirty="0"/>
                <a:t>c</a:t>
              </a:r>
              <a:endParaRPr lang="en-US" dirty="0"/>
            </a:p>
          </p:txBody>
        </p:sp>
        <p:sp>
          <p:nvSpPr>
            <p:cNvPr id="19" name="TextBox 18"/>
            <p:cNvSpPr txBox="1"/>
            <p:nvPr/>
          </p:nvSpPr>
          <p:spPr>
            <a:xfrm>
              <a:off x="3200400" y="4495800"/>
              <a:ext cx="304800" cy="369332"/>
            </a:xfrm>
            <a:prstGeom prst="rect">
              <a:avLst/>
            </a:prstGeom>
            <a:noFill/>
          </p:spPr>
          <p:txBody>
            <a:bodyPr wrap="square" rtlCol="0">
              <a:spAutoFit/>
            </a:bodyPr>
            <a:lstStyle/>
            <a:p>
              <a:r>
                <a:rPr lang="en-US" dirty="0"/>
                <a:t>d</a:t>
              </a:r>
              <a:endParaRPr lang="en-US" dirty="0"/>
            </a:p>
          </p:txBody>
        </p:sp>
        <p:sp>
          <p:nvSpPr>
            <p:cNvPr id="20" name="TextBox 19"/>
            <p:cNvSpPr txBox="1"/>
            <p:nvPr/>
          </p:nvSpPr>
          <p:spPr>
            <a:xfrm>
              <a:off x="5791200" y="2514600"/>
              <a:ext cx="304800" cy="369332"/>
            </a:xfrm>
            <a:prstGeom prst="rect">
              <a:avLst/>
            </a:prstGeom>
            <a:noFill/>
          </p:spPr>
          <p:txBody>
            <a:bodyPr wrap="square" rtlCol="0">
              <a:spAutoFit/>
            </a:bodyPr>
            <a:lstStyle/>
            <a:p>
              <a:r>
                <a:rPr lang="en-US" dirty="0"/>
                <a:t>x</a:t>
              </a:r>
              <a:endParaRPr lang="en-US" dirty="0"/>
            </a:p>
          </p:txBody>
        </p:sp>
        <p:sp>
          <p:nvSpPr>
            <p:cNvPr id="21" name="TextBox 20"/>
            <p:cNvSpPr txBox="1"/>
            <p:nvPr/>
          </p:nvSpPr>
          <p:spPr>
            <a:xfrm>
              <a:off x="5791200" y="3352800"/>
              <a:ext cx="304800" cy="369332"/>
            </a:xfrm>
            <a:prstGeom prst="rect">
              <a:avLst/>
            </a:prstGeom>
            <a:noFill/>
          </p:spPr>
          <p:txBody>
            <a:bodyPr wrap="square" rtlCol="0">
              <a:spAutoFit/>
            </a:bodyPr>
            <a:lstStyle/>
            <a:p>
              <a:r>
                <a:rPr lang="en-US" dirty="0"/>
                <a:t>y</a:t>
              </a:r>
              <a:endParaRPr lang="en-US" dirty="0"/>
            </a:p>
          </p:txBody>
        </p:sp>
        <p:sp>
          <p:nvSpPr>
            <p:cNvPr id="22" name="TextBox 21"/>
            <p:cNvSpPr txBox="1"/>
            <p:nvPr/>
          </p:nvSpPr>
          <p:spPr>
            <a:xfrm>
              <a:off x="5791200" y="4419600"/>
              <a:ext cx="304800" cy="369332"/>
            </a:xfrm>
            <a:prstGeom prst="rect">
              <a:avLst/>
            </a:prstGeom>
            <a:noFill/>
          </p:spPr>
          <p:txBody>
            <a:bodyPr wrap="square" rtlCol="0">
              <a:spAutoFit/>
            </a:bodyPr>
            <a:lstStyle/>
            <a:p>
              <a:r>
                <a:rPr lang="en-US" dirty="0"/>
                <a:t>z</a:t>
              </a:r>
              <a:endParaRPr lang="en-US" dirty="0"/>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r>
              <a:rPr lang="en-US" sz="3200" i="1" dirty="0"/>
              <a:t>f </a:t>
            </a:r>
            <a:r>
              <a:rPr lang="en-US" sz="3200" dirty="0"/>
              <a:t>{</a:t>
            </a:r>
            <a:r>
              <a:rPr lang="en-US" sz="3200" dirty="0" err="1"/>
              <a:t>c,d</a:t>
            </a:r>
            <a:r>
              <a:rPr lang="en-US" sz="3200" dirty="0"/>
              <a:t>} is ?</a:t>
            </a:r>
            <a:endParaRPr lang="en-US" sz="3200" dirty="0"/>
          </a:p>
        </p:txBody>
      </p:sp>
      <p:sp>
        <p:nvSpPr>
          <p:cNvPr id="28" name="TextBox 27"/>
          <p:cNvSpPr txBox="1"/>
          <p:nvPr/>
        </p:nvSpPr>
        <p:spPr>
          <a:xfrm>
            <a:off x="3962400" y="3810000"/>
            <a:ext cx="1066800" cy="461665"/>
          </a:xfrm>
          <a:prstGeom prst="rect">
            <a:avLst/>
          </a:prstGeom>
          <a:noFill/>
        </p:spPr>
        <p:txBody>
          <a:bodyPr wrap="square" rtlCol="0">
            <a:spAutoFit/>
          </a:bodyPr>
          <a:lstStyle/>
          <a:p>
            <a:r>
              <a:rPr lang="en-US" sz="2400" dirty="0"/>
              <a:t>{</a:t>
            </a:r>
            <a:r>
              <a:rPr lang="en-US" sz="2400" dirty="0" err="1"/>
              <a:t>y,z</a:t>
            </a:r>
            <a:r>
              <a:rPr lang="en-US" sz="2400" dirty="0"/>
              <a:t>}</a:t>
            </a:r>
            <a:endParaRPr lang="en-US" sz="2400" dirty="0"/>
          </a:p>
        </p:txBody>
      </p:sp>
      <p:sp>
        <p:nvSpPr>
          <p:cNvPr id="29" name="TextBox 28"/>
          <p:cNvSpPr txBox="1"/>
          <p:nvPr/>
        </p:nvSpPr>
        <p:spPr>
          <a:xfrm>
            <a:off x="1524000" y="3733800"/>
            <a:ext cx="2514600" cy="584775"/>
          </a:xfrm>
          <a:prstGeom prst="rect">
            <a:avLst/>
          </a:prstGeom>
          <a:noFill/>
        </p:spPr>
        <p:txBody>
          <a:bodyPr wrap="square" rtlCol="0">
            <a:spAutoFit/>
          </a:bodyPr>
          <a:lstStyle/>
          <a:p>
            <a:r>
              <a:rPr lang="en-US" sz="3200" i="1" dirty="0"/>
              <a:t>f </a:t>
            </a:r>
            <a:r>
              <a:rPr lang="en-US" sz="3200" dirty="0"/>
              <a:t>{</a:t>
            </a:r>
            <a:r>
              <a:rPr lang="en-US" sz="3200" dirty="0" err="1"/>
              <a:t>a,b,c</a:t>
            </a:r>
            <a:r>
              <a:rPr lang="en-US" sz="3200" dirty="0"/>
              <a:t>,} is ?</a:t>
            </a:r>
            <a:endParaRPr lang="en-US" sz="3200" dirty="0"/>
          </a:p>
        </p:txBody>
      </p:sp>
      <p:sp>
        <p:nvSpPr>
          <p:cNvPr id="30" name="TextBox 29"/>
          <p:cNvSpPr txBox="1"/>
          <p:nvPr/>
        </p:nvSpPr>
        <p:spPr>
          <a:xfrm>
            <a:off x="4038600" y="4724400"/>
            <a:ext cx="609600" cy="461665"/>
          </a:xfrm>
          <a:prstGeom prst="rect">
            <a:avLst/>
          </a:prstGeom>
          <a:noFill/>
        </p:spPr>
        <p:txBody>
          <a:bodyPr wrap="square" rtlCol="0">
            <a:spAutoFit/>
          </a:bodyPr>
          <a:lstStyle/>
          <a:p>
            <a:r>
              <a:rPr lang="en-US" sz="2400" dirty="0"/>
              <a:t>{</a:t>
            </a:r>
            <a:r>
              <a:rPr lang="en-US" sz="2400" i="1" dirty="0"/>
              <a:t>z</a:t>
            </a:r>
            <a:r>
              <a:rPr lang="en-US" sz="2400" dirty="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One-to-One Functions</a:t>
            </a:r>
            <a:endParaRPr lang="en-IN" dirty="0"/>
          </a:p>
        </p:txBody>
      </p:sp>
      <p:pic>
        <p:nvPicPr>
          <p:cNvPr id="4" name="Picture 3"/>
          <p:cNvPicPr>
            <a:picLocks noChangeAspect="1"/>
          </p:cNvPicPr>
          <p:nvPr/>
        </p:nvPicPr>
        <p:blipFill>
          <a:blip r:embed="rId1"/>
          <a:stretch>
            <a:fillRect/>
          </a:stretch>
        </p:blipFill>
        <p:spPr>
          <a:xfrm>
            <a:off x="833437" y="2452381"/>
            <a:ext cx="7477125" cy="2533650"/>
          </a:xfrm>
          <a:prstGeom prst="rect">
            <a:avLst/>
          </a:prstGeom>
        </p:spPr>
      </p:pic>
      <p:pic>
        <p:nvPicPr>
          <p:cNvPr id="3" name="Picture 2"/>
          <p:cNvPicPr>
            <a:picLocks noChangeAspect="1"/>
          </p:cNvPicPr>
          <p:nvPr/>
        </p:nvPicPr>
        <p:blipFill>
          <a:blip r:embed="rId2"/>
          <a:stretch>
            <a:fillRect/>
          </a:stretch>
        </p:blipFill>
        <p:spPr>
          <a:xfrm>
            <a:off x="304800" y="5486400"/>
            <a:ext cx="8229600" cy="971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lstStyle/>
          <a:p>
            <a:r>
              <a:rPr lang="en-IN" dirty="0"/>
              <a:t>Graphical Illustration </a:t>
            </a:r>
            <a:endParaRPr lang="en-IN" dirty="0"/>
          </a:p>
        </p:txBody>
      </p:sp>
      <p:pic>
        <p:nvPicPr>
          <p:cNvPr id="4" name="Picture 3"/>
          <p:cNvPicPr>
            <a:picLocks noChangeAspect="1"/>
          </p:cNvPicPr>
          <p:nvPr/>
        </p:nvPicPr>
        <p:blipFill>
          <a:blip r:embed="rId1"/>
          <a:stretch>
            <a:fillRect/>
          </a:stretch>
        </p:blipFill>
        <p:spPr>
          <a:xfrm>
            <a:off x="990600" y="1447800"/>
            <a:ext cx="6962775" cy="49720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143000"/>
          </a:xfrm>
        </p:spPr>
        <p:txBody>
          <a:bodyPr>
            <a:normAutofit fontScale="90000"/>
          </a:bodyPr>
          <a:lstStyle/>
          <a:p>
            <a:r>
              <a:rPr lang="en-US" b="1" dirty="0"/>
              <a:t>Identifying One-to-One Functions Defined on Finite Sets</a:t>
            </a:r>
            <a:endParaRPr lang="en-IN" dirty="0"/>
          </a:p>
        </p:txBody>
      </p:sp>
      <p:pic>
        <p:nvPicPr>
          <p:cNvPr id="4" name="Picture 3"/>
          <p:cNvPicPr>
            <a:picLocks noChangeAspect="1"/>
          </p:cNvPicPr>
          <p:nvPr/>
        </p:nvPicPr>
        <p:blipFill>
          <a:blip r:embed="rId1"/>
          <a:stretch>
            <a:fillRect/>
          </a:stretch>
        </p:blipFill>
        <p:spPr>
          <a:xfrm>
            <a:off x="0" y="1828800"/>
            <a:ext cx="9144000" cy="410527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 </a:t>
            </a:r>
            <a:endParaRPr lang="en-IN" dirty="0"/>
          </a:p>
        </p:txBody>
      </p:sp>
      <p:pic>
        <p:nvPicPr>
          <p:cNvPr id="4" name="Picture 3"/>
          <p:cNvPicPr>
            <a:picLocks noChangeAspect="1"/>
          </p:cNvPicPr>
          <p:nvPr/>
        </p:nvPicPr>
        <p:blipFill>
          <a:blip r:embed="rId1"/>
          <a:stretch>
            <a:fillRect/>
          </a:stretch>
        </p:blipFill>
        <p:spPr>
          <a:xfrm>
            <a:off x="24882" y="2743200"/>
            <a:ext cx="9086850" cy="981075"/>
          </a:xfrm>
          <a:prstGeom prst="rect">
            <a:avLst/>
          </a:prstGeom>
        </p:spPr>
      </p:pic>
      <p:pic>
        <p:nvPicPr>
          <p:cNvPr id="5" name="Picture 4"/>
          <p:cNvPicPr>
            <a:picLocks noChangeAspect="1"/>
          </p:cNvPicPr>
          <p:nvPr/>
        </p:nvPicPr>
        <p:blipFill>
          <a:blip r:embed="rId2"/>
          <a:stretch>
            <a:fillRect/>
          </a:stretch>
        </p:blipFill>
        <p:spPr>
          <a:xfrm>
            <a:off x="-20216" y="4419600"/>
            <a:ext cx="9144000" cy="14308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Important Sets</a:t>
            </a:r>
            <a:endParaRPr lang="en-US" dirty="0"/>
          </a:p>
        </p:txBody>
      </p:sp>
      <p:sp>
        <p:nvSpPr>
          <p:cNvPr id="3" name="Content Placeholder 2"/>
          <p:cNvSpPr>
            <a:spLocks noGrp="1"/>
          </p:cNvSpPr>
          <p:nvPr>
            <p:ph idx="1"/>
          </p:nvPr>
        </p:nvSpPr>
        <p:spPr/>
        <p:txBody>
          <a:bodyPr/>
          <a:lstStyle/>
          <a:p>
            <a:pPr>
              <a:buNone/>
            </a:pPr>
            <a:r>
              <a:rPr lang="en-US" b="1" dirty="0">
                <a:latin typeface="Cambria Math" panose="02040503050406030204" pitchFamily="18" charset="0"/>
                <a:ea typeface="Cambria Math" panose="02040503050406030204" pitchFamily="18" charset="0"/>
              </a:rPr>
              <a:t>N</a:t>
            </a:r>
            <a:r>
              <a:rPr lang="en-US" dirty="0"/>
              <a:t> = </a:t>
            </a:r>
            <a:r>
              <a:rPr lang="en-US" i="1" dirty="0"/>
              <a:t>natural numbers </a:t>
            </a:r>
            <a:r>
              <a:rPr lang="en-US" dirty="0"/>
              <a:t>= </a:t>
            </a:r>
            <a:r>
              <a:rPr lang="en-US" dirty="0">
                <a:latin typeface="Cambria Math" panose="02040503050406030204" pitchFamily="18" charset="0"/>
                <a:ea typeface="Cambria Math" panose="02040503050406030204" pitchFamily="18" charset="0"/>
              </a:rPr>
              <a:t>{0,1,2,3….}</a:t>
            </a:r>
            <a:endParaRPr lang="en-US" dirty="0">
              <a:latin typeface="Cambria Math" panose="02040503050406030204" pitchFamily="18" charset="0"/>
              <a:ea typeface="Cambria Math" panose="02040503050406030204" pitchFamily="18" charset="0"/>
            </a:endParaRPr>
          </a:p>
          <a:p>
            <a:pPr>
              <a:buNone/>
            </a:pPr>
            <a:r>
              <a:rPr lang="en-US" b="1" dirty="0">
                <a:latin typeface="Cambria Math" panose="02040503050406030204" pitchFamily="18" charset="0"/>
                <a:ea typeface="Cambria Math" panose="02040503050406030204" pitchFamily="18" charset="0"/>
              </a:rPr>
              <a:t>Z</a:t>
            </a:r>
            <a:r>
              <a:rPr lang="en-US" dirty="0"/>
              <a:t> = </a:t>
            </a:r>
            <a:r>
              <a:rPr lang="en-US" i="1" dirty="0"/>
              <a:t>integers</a:t>
            </a:r>
            <a:r>
              <a:rPr lang="en-US" dirty="0"/>
              <a:t> = </a:t>
            </a:r>
            <a:r>
              <a:rPr lang="en-US" dirty="0">
                <a:latin typeface="Cambria Math" panose="02040503050406030204" pitchFamily="18" charset="0"/>
                <a:ea typeface="Cambria Math" panose="02040503050406030204" pitchFamily="18" charset="0"/>
              </a:rPr>
              <a:t>{…,-3,-2,-1,0,1,2,3,…}</a:t>
            </a:r>
            <a:endParaRPr lang="en-US" dirty="0">
              <a:latin typeface="Cambria Math" panose="02040503050406030204" pitchFamily="18" charset="0"/>
              <a:ea typeface="Cambria Math" panose="02040503050406030204" pitchFamily="18" charset="0"/>
            </a:endParaRPr>
          </a:p>
          <a:p>
            <a:pPr>
              <a:buNone/>
            </a:pPr>
            <a:r>
              <a:rPr lang="en-US" b="1" dirty="0">
                <a:latin typeface="Cambria Math" panose="02040503050406030204" pitchFamily="18" charset="0"/>
                <a:ea typeface="Cambria Math" panose="02040503050406030204" pitchFamily="18" charset="0"/>
              </a:rPr>
              <a:t>Z⁺</a:t>
            </a:r>
            <a:r>
              <a:rPr lang="en-US" dirty="0"/>
              <a:t> = </a:t>
            </a:r>
            <a:r>
              <a:rPr lang="en-US" i="1" dirty="0"/>
              <a:t>positive integers </a:t>
            </a:r>
            <a:r>
              <a:rPr lang="en-US" dirty="0"/>
              <a:t>= </a:t>
            </a:r>
            <a:r>
              <a:rPr lang="en-US" dirty="0">
                <a:latin typeface="Cambria Math" panose="02040503050406030204" pitchFamily="18" charset="0"/>
                <a:ea typeface="Cambria Math" panose="02040503050406030204" pitchFamily="18" charset="0"/>
              </a:rPr>
              <a:t>{1,2,3,…..}</a:t>
            </a:r>
            <a:endParaRPr lang="en-US" dirty="0">
              <a:latin typeface="Cambria Math" panose="02040503050406030204" pitchFamily="18" charset="0"/>
              <a:ea typeface="Cambria Math" panose="02040503050406030204" pitchFamily="18" charset="0"/>
            </a:endParaRPr>
          </a:p>
          <a:p>
            <a:pPr>
              <a:buNone/>
            </a:pPr>
            <a:r>
              <a:rPr lang="en-US" b="1" dirty="0">
                <a:latin typeface="Cambria Math" panose="02040503050406030204" pitchFamily="18" charset="0"/>
                <a:ea typeface="Cambria Math" panose="02040503050406030204" pitchFamily="18" charset="0"/>
              </a:rPr>
              <a:t>R</a:t>
            </a:r>
            <a:r>
              <a:rPr lang="en-US" dirty="0"/>
              <a:t> = set of </a:t>
            </a:r>
            <a:r>
              <a:rPr lang="en-US" i="1" dirty="0"/>
              <a:t>real numbers</a:t>
            </a:r>
            <a:endParaRPr lang="en-US" i="1" dirty="0"/>
          </a:p>
          <a:p>
            <a:pPr>
              <a:buNone/>
            </a:pPr>
            <a:r>
              <a:rPr lang="en-US" b="1" dirty="0">
                <a:latin typeface="Cambria Math" panose="02040503050406030204" pitchFamily="18" charset="0"/>
                <a:ea typeface="Cambria Math" panose="02040503050406030204" pitchFamily="18" charset="0"/>
              </a:rPr>
              <a:t>R</a:t>
            </a:r>
            <a:r>
              <a:rPr lang="en-US" b="1" baseline="30000" dirty="0">
                <a:latin typeface="Cambria Math" panose="02040503050406030204" pitchFamily="18" charset="0"/>
                <a:ea typeface="Cambria Math" panose="02040503050406030204" pitchFamily="18" charset="0"/>
              </a:rPr>
              <a:t>+</a:t>
            </a:r>
            <a:r>
              <a:rPr lang="en-US" dirty="0"/>
              <a:t> = set of </a:t>
            </a:r>
            <a:r>
              <a:rPr lang="en-US" i="1" dirty="0"/>
              <a:t>positive real numbers</a:t>
            </a:r>
            <a:endParaRPr lang="en-US" i="1" dirty="0"/>
          </a:p>
          <a:p>
            <a:pPr>
              <a:buNone/>
            </a:pPr>
            <a:r>
              <a:rPr lang="en-US" b="1" dirty="0">
                <a:latin typeface="Cambria Math" panose="02040503050406030204" pitchFamily="18" charset="0"/>
                <a:ea typeface="Cambria Math" panose="02040503050406030204" pitchFamily="18" charset="0"/>
              </a:rPr>
              <a:t>C</a:t>
            </a:r>
            <a:r>
              <a:rPr lang="en-US" dirty="0"/>
              <a:t> =  set of </a:t>
            </a:r>
            <a:r>
              <a:rPr lang="en-US" i="1" dirty="0"/>
              <a:t>complex numbers</a:t>
            </a:r>
            <a:r>
              <a:rPr lang="en-US" dirty="0"/>
              <a:t>.</a:t>
            </a:r>
            <a:endParaRPr lang="en-US" dirty="0"/>
          </a:p>
          <a:p>
            <a:pPr>
              <a:buNone/>
            </a:pPr>
            <a:r>
              <a:rPr lang="en-US" b="1" dirty="0"/>
              <a:t>Q</a:t>
            </a:r>
            <a:r>
              <a:rPr lang="en-US" dirty="0"/>
              <a:t> = set of rational numbers</a:t>
            </a:r>
            <a:endParaRPr lang="en-US" dirty="0"/>
          </a:p>
          <a:p>
            <a:endParaRPr lang="en-US" dirty="0">
              <a:latin typeface="Cambria Math" panose="02040503050406030204" pitchFamily="18" charset="0"/>
              <a:ea typeface="Cambria Math" panose="020405030504060302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Proving or Disproving That Functions Are One-to-One</a:t>
            </a:r>
            <a:endParaRPr lang="en-IN" dirty="0"/>
          </a:p>
        </p:txBody>
      </p:sp>
      <p:pic>
        <p:nvPicPr>
          <p:cNvPr id="4" name="Picture 3"/>
          <p:cNvPicPr>
            <a:picLocks noChangeAspect="1"/>
          </p:cNvPicPr>
          <p:nvPr/>
        </p:nvPicPr>
        <p:blipFill>
          <a:blip r:embed="rId1"/>
          <a:stretch>
            <a:fillRect/>
          </a:stretch>
        </p:blipFill>
        <p:spPr>
          <a:xfrm>
            <a:off x="762000" y="2438400"/>
            <a:ext cx="6867525" cy="26860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
            <a:ext cx="8229600" cy="1143000"/>
          </a:xfrm>
        </p:spPr>
        <p:txBody>
          <a:bodyPr/>
          <a:lstStyle/>
          <a:p>
            <a:r>
              <a:rPr lang="en-IN" dirty="0"/>
              <a:t>Solution </a:t>
            </a:r>
            <a:endParaRPr lang="en-IN" dirty="0"/>
          </a:p>
        </p:txBody>
      </p:sp>
      <p:pic>
        <p:nvPicPr>
          <p:cNvPr id="4" name="Picture 3"/>
          <p:cNvPicPr>
            <a:picLocks noChangeAspect="1"/>
          </p:cNvPicPr>
          <p:nvPr/>
        </p:nvPicPr>
        <p:blipFill>
          <a:blip r:embed="rId1"/>
          <a:stretch>
            <a:fillRect/>
          </a:stretch>
        </p:blipFill>
        <p:spPr>
          <a:xfrm>
            <a:off x="76200" y="1219200"/>
            <a:ext cx="7056000" cy="2841771"/>
          </a:xfrm>
          <a:prstGeom prst="rect">
            <a:avLst/>
          </a:prstGeom>
        </p:spPr>
      </p:pic>
      <p:pic>
        <p:nvPicPr>
          <p:cNvPr id="5" name="Picture 4"/>
          <p:cNvPicPr>
            <a:picLocks noChangeAspect="1"/>
          </p:cNvPicPr>
          <p:nvPr/>
        </p:nvPicPr>
        <p:blipFill>
          <a:blip r:embed="rId2"/>
          <a:stretch>
            <a:fillRect/>
          </a:stretch>
        </p:blipFill>
        <p:spPr>
          <a:xfrm>
            <a:off x="0" y="4343400"/>
            <a:ext cx="6638925" cy="2181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Onto Functions</a:t>
            </a:r>
            <a:endParaRPr lang="en-IN" dirty="0"/>
          </a:p>
        </p:txBody>
      </p:sp>
      <p:pic>
        <p:nvPicPr>
          <p:cNvPr id="4" name="Picture 3"/>
          <p:cNvPicPr>
            <a:picLocks noChangeAspect="1"/>
          </p:cNvPicPr>
          <p:nvPr/>
        </p:nvPicPr>
        <p:blipFill>
          <a:blip r:embed="rId1"/>
          <a:stretch>
            <a:fillRect/>
          </a:stretch>
        </p:blipFill>
        <p:spPr>
          <a:xfrm>
            <a:off x="152011" y="2133600"/>
            <a:ext cx="8553450" cy="1743075"/>
          </a:xfrm>
          <a:prstGeom prst="rect">
            <a:avLst/>
          </a:prstGeom>
        </p:spPr>
      </p:pic>
      <p:pic>
        <p:nvPicPr>
          <p:cNvPr id="5" name="Picture 4"/>
          <p:cNvPicPr>
            <a:picLocks noChangeAspect="1"/>
          </p:cNvPicPr>
          <p:nvPr/>
        </p:nvPicPr>
        <p:blipFill>
          <a:blip r:embed="rId2"/>
          <a:stretch>
            <a:fillRect/>
          </a:stretch>
        </p:blipFill>
        <p:spPr>
          <a:xfrm>
            <a:off x="57150" y="4338136"/>
            <a:ext cx="9029700" cy="1876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1143000"/>
          </a:xfrm>
        </p:spPr>
        <p:txBody>
          <a:bodyPr/>
          <a:lstStyle/>
          <a:p>
            <a:r>
              <a:rPr lang="en-IN" dirty="0"/>
              <a:t>Graphical Illustration </a:t>
            </a:r>
            <a:endParaRPr lang="en-IN" dirty="0"/>
          </a:p>
        </p:txBody>
      </p:sp>
      <p:pic>
        <p:nvPicPr>
          <p:cNvPr id="4" name="Picture 3"/>
          <p:cNvPicPr>
            <a:picLocks noChangeAspect="1"/>
          </p:cNvPicPr>
          <p:nvPr/>
        </p:nvPicPr>
        <p:blipFill>
          <a:blip r:embed="rId1"/>
          <a:stretch>
            <a:fillRect/>
          </a:stretch>
        </p:blipFill>
        <p:spPr>
          <a:xfrm>
            <a:off x="1309687" y="1447800"/>
            <a:ext cx="6524625" cy="509587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1143000"/>
          </a:xfrm>
        </p:spPr>
        <p:txBody>
          <a:bodyPr>
            <a:normAutofit fontScale="90000"/>
          </a:bodyPr>
          <a:lstStyle/>
          <a:p>
            <a:r>
              <a:rPr lang="en-US" b="1" dirty="0"/>
              <a:t>Identifying Onto Functions Defined on Finite Sets</a:t>
            </a:r>
            <a:endParaRPr lang="en-IN" dirty="0"/>
          </a:p>
        </p:txBody>
      </p:sp>
      <p:pic>
        <p:nvPicPr>
          <p:cNvPr id="4" name="Picture 3"/>
          <p:cNvPicPr>
            <a:picLocks noChangeAspect="1"/>
          </p:cNvPicPr>
          <p:nvPr/>
        </p:nvPicPr>
        <p:blipFill>
          <a:blip r:embed="rId1"/>
          <a:stretch>
            <a:fillRect/>
          </a:stretch>
        </p:blipFill>
        <p:spPr>
          <a:xfrm>
            <a:off x="476250" y="1828800"/>
            <a:ext cx="7734300" cy="2495550"/>
          </a:xfrm>
          <a:prstGeom prst="rect">
            <a:avLst/>
          </a:prstGeom>
        </p:spPr>
      </p:pic>
      <p:pic>
        <p:nvPicPr>
          <p:cNvPr id="5" name="Picture 4"/>
          <p:cNvPicPr>
            <a:picLocks noChangeAspect="1"/>
          </p:cNvPicPr>
          <p:nvPr/>
        </p:nvPicPr>
        <p:blipFill>
          <a:blip r:embed="rId2"/>
          <a:stretch>
            <a:fillRect/>
          </a:stretch>
        </p:blipFill>
        <p:spPr>
          <a:xfrm>
            <a:off x="0" y="4767510"/>
            <a:ext cx="9144000" cy="109989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 </a:t>
            </a:r>
            <a:endParaRPr lang="en-IN" dirty="0"/>
          </a:p>
        </p:txBody>
      </p:sp>
      <p:pic>
        <p:nvPicPr>
          <p:cNvPr id="4" name="Picture 3"/>
          <p:cNvPicPr>
            <a:picLocks noChangeAspect="1"/>
          </p:cNvPicPr>
          <p:nvPr/>
        </p:nvPicPr>
        <p:blipFill>
          <a:blip r:embed="rId1"/>
          <a:stretch>
            <a:fillRect/>
          </a:stretch>
        </p:blipFill>
        <p:spPr>
          <a:xfrm>
            <a:off x="104775" y="2590800"/>
            <a:ext cx="8934450" cy="695325"/>
          </a:xfrm>
          <a:prstGeom prst="rect">
            <a:avLst/>
          </a:prstGeom>
        </p:spPr>
      </p:pic>
      <p:pic>
        <p:nvPicPr>
          <p:cNvPr id="5" name="Picture 4"/>
          <p:cNvPicPr>
            <a:picLocks noChangeAspect="1"/>
          </p:cNvPicPr>
          <p:nvPr/>
        </p:nvPicPr>
        <p:blipFill>
          <a:blip r:embed="rId2"/>
          <a:stretch>
            <a:fillRect/>
          </a:stretch>
        </p:blipFill>
        <p:spPr>
          <a:xfrm>
            <a:off x="-3110" y="4029837"/>
            <a:ext cx="9144000" cy="13578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Proving or Disproving That Functions Are Onto</a:t>
            </a:r>
            <a:endParaRPr lang="en-IN" dirty="0"/>
          </a:p>
        </p:txBody>
      </p:sp>
      <p:pic>
        <p:nvPicPr>
          <p:cNvPr id="4" name="Picture 3"/>
          <p:cNvPicPr>
            <a:picLocks noChangeAspect="1"/>
          </p:cNvPicPr>
          <p:nvPr/>
        </p:nvPicPr>
        <p:blipFill>
          <a:blip r:embed="rId1"/>
          <a:stretch>
            <a:fillRect/>
          </a:stretch>
        </p:blipFill>
        <p:spPr>
          <a:xfrm>
            <a:off x="228600" y="2237612"/>
            <a:ext cx="7239000" cy="2057400"/>
          </a:xfrm>
          <a:prstGeom prst="rect">
            <a:avLst/>
          </a:prstGeom>
        </p:spPr>
      </p:pic>
      <p:pic>
        <p:nvPicPr>
          <p:cNvPr id="5" name="Picture 4"/>
          <p:cNvPicPr>
            <a:picLocks noChangeAspect="1"/>
          </p:cNvPicPr>
          <p:nvPr/>
        </p:nvPicPr>
        <p:blipFill>
          <a:blip r:embed="rId2"/>
          <a:stretch>
            <a:fillRect/>
          </a:stretch>
        </p:blipFill>
        <p:spPr>
          <a:xfrm>
            <a:off x="152400" y="4620388"/>
            <a:ext cx="8267700" cy="78105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lstStyle/>
          <a:p>
            <a:r>
              <a:rPr lang="en-IN" dirty="0"/>
              <a:t>Solution </a:t>
            </a:r>
            <a:endParaRPr lang="en-IN" dirty="0"/>
          </a:p>
        </p:txBody>
      </p:sp>
      <p:pic>
        <p:nvPicPr>
          <p:cNvPr id="4" name="Picture 3"/>
          <p:cNvPicPr>
            <a:picLocks noChangeAspect="1"/>
          </p:cNvPicPr>
          <p:nvPr/>
        </p:nvPicPr>
        <p:blipFill>
          <a:blip r:embed="rId1"/>
          <a:stretch>
            <a:fillRect/>
          </a:stretch>
        </p:blipFill>
        <p:spPr>
          <a:xfrm>
            <a:off x="251927" y="2047875"/>
            <a:ext cx="8248650" cy="276225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1143000"/>
          </a:xfrm>
        </p:spPr>
        <p:txBody>
          <a:bodyPr/>
          <a:lstStyle/>
          <a:p>
            <a:r>
              <a:rPr lang="en-IN" dirty="0"/>
              <a:t>Solution</a:t>
            </a:r>
            <a:endParaRPr lang="en-IN" dirty="0"/>
          </a:p>
        </p:txBody>
      </p:sp>
      <p:pic>
        <p:nvPicPr>
          <p:cNvPr id="4" name="Picture 3"/>
          <p:cNvPicPr>
            <a:picLocks noChangeAspect="1"/>
          </p:cNvPicPr>
          <p:nvPr/>
        </p:nvPicPr>
        <p:blipFill>
          <a:blip r:embed="rId1"/>
          <a:stretch>
            <a:fillRect/>
          </a:stretch>
        </p:blipFill>
        <p:spPr>
          <a:xfrm>
            <a:off x="152400" y="1524000"/>
            <a:ext cx="8229600" cy="790575"/>
          </a:xfrm>
          <a:prstGeom prst="rect">
            <a:avLst/>
          </a:prstGeom>
        </p:spPr>
      </p:pic>
      <p:pic>
        <p:nvPicPr>
          <p:cNvPr id="5" name="Picture 4"/>
          <p:cNvPicPr>
            <a:picLocks noChangeAspect="1"/>
          </p:cNvPicPr>
          <p:nvPr/>
        </p:nvPicPr>
        <p:blipFill>
          <a:blip r:embed="rId2"/>
          <a:stretch>
            <a:fillRect/>
          </a:stretch>
        </p:blipFill>
        <p:spPr>
          <a:xfrm>
            <a:off x="209550" y="2590800"/>
            <a:ext cx="8172450" cy="413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One-to-One Correspondences</a:t>
            </a:r>
            <a:endParaRPr lang="en-IN" dirty="0"/>
          </a:p>
        </p:txBody>
      </p:sp>
      <p:pic>
        <p:nvPicPr>
          <p:cNvPr id="4" name="Picture 3"/>
          <p:cNvPicPr>
            <a:picLocks noChangeAspect="1"/>
          </p:cNvPicPr>
          <p:nvPr/>
        </p:nvPicPr>
        <p:blipFill>
          <a:blip r:embed="rId1"/>
          <a:stretch>
            <a:fillRect/>
          </a:stretch>
        </p:blipFill>
        <p:spPr>
          <a:xfrm>
            <a:off x="1952625" y="2057400"/>
            <a:ext cx="5238750" cy="2457450"/>
          </a:xfrm>
          <a:prstGeom prst="rect">
            <a:avLst/>
          </a:prstGeom>
        </p:spPr>
      </p:pic>
      <p:pic>
        <p:nvPicPr>
          <p:cNvPr id="5" name="Picture 4"/>
          <p:cNvPicPr>
            <a:picLocks noChangeAspect="1"/>
          </p:cNvPicPr>
          <p:nvPr/>
        </p:nvPicPr>
        <p:blipFill>
          <a:blip r:embed="rId2"/>
          <a:stretch>
            <a:fillRect/>
          </a:stretch>
        </p:blipFill>
        <p:spPr>
          <a:xfrm>
            <a:off x="457200" y="5010913"/>
            <a:ext cx="8372475" cy="628650"/>
          </a:xfrm>
          <a:prstGeom prst="rect">
            <a:avLst/>
          </a:prstGeom>
        </p:spPr>
      </p:pic>
    </p:spTree>
  </p:cSld>
  <p:clrMapOvr>
    <a:masterClrMapping/>
  </p:clrMapOvr>
</p:sld>
</file>

<file path=ppt/tags/tag1.xml><?xml version="1.0" encoding="utf-8"?>
<p:tagLst xmlns:p="http://schemas.openxmlformats.org/presentationml/2006/main">
  <p:tag name="LATEXADDIN" val="\documentclass{article}&#10;\usepackage{amsmath}&#10;\pagestyle{empty}&#10;\begin{document}&#10;&#10;&#10;&#10;&#10;$\forall x ( x \in A \leftrightarrow x \in B)$&#10;\end{document}"/>
  <p:tag name="IGUANATEXSIZE" val="30"/>
</p:tagLst>
</file>

<file path=ppt/tags/tag10.xml><?xml version="1.0" encoding="utf-8"?>
<p:tagLst xmlns:p="http://schemas.openxmlformats.org/presentationml/2006/main">
  <p:tag name="LATEXADDIN" val="\documentclass{article}&#10;\usepackage{amsmath}&#10;\pagestyle{empty}&#10;\begin{document}&#10;&#10;&#10;$\{ x |  x\in A \wedge x \in B\}$&#10;&#10;\end{document}"/>
  <p:tag name="IGUANATEXSIZE" val="30"/>
</p:tagLst>
</file>

<file path=ppt/tags/tag100.xml><?xml version="1.0" encoding="utf-8"?>
<p:tagLst xmlns:p="http://schemas.openxmlformats.org/presentationml/2006/main">
  <p:tag name="LATEXADDIN" val="\documentclass{article}&#10;\usepackage{amsmath}&#10;\pagestyle{empty}&#10;\begin{document}&#10;&#10;&#10;$$\mbox{If}\; S = \{2,5,7,10\}\; \mbox{then}\;\sum_{j \in S} a_j =  a_2 + a_5 + a_7 + a_{10}$$&#10;\;&#10;\end{document}"/>
  <p:tag name="IGUANATEXSIZE" val="20"/>
</p:tagLst>
</file>

<file path=ppt/tags/tag101.xml><?xml version="1.0" encoding="utf-8"?>
<p:tagLst xmlns:p="http://schemas.openxmlformats.org/presentationml/2006/main">
  <p:tag name="LATEXADDIN" val="\documentclass{article}&#10;\usepackage{amsmath}&#10;\pagestyle{empty}&#10;\begin{document}&#10;&#10;&#10;$a_m, a_{m+1},   \dots, a_n$&#10;&#10;\end{document}"/>
  <p:tag name="IGUANATEXSIZE" val="30"/>
</p:tagLst>
</file>

<file path=ppt/tags/tag102.xml><?xml version="1.0" encoding="utf-8"?>
<p:tagLst xmlns:p="http://schemas.openxmlformats.org/presentationml/2006/main">
  <p:tag name="LATEXADDIN" val="\documentclass{article}&#10;\usepackage{amsmath}&#10;\pagestyle{empty}&#10;\begin{document}&#10;&#10;&#10;$\{a_n\}$&#10;&#10;\end{document}"/>
  <p:tag name="IGUANATEXSIZE" val="30"/>
</p:tagLst>
</file>

<file path=ppt/tags/tag103.xml><?xml version="1.0" encoding="utf-8"?>
<p:tagLst xmlns:p="http://schemas.openxmlformats.org/presentationml/2006/main">
  <p:tag name="LATEXADDIN" val="\documentclass{article}&#10;\usepackage{amsmath}&#10;\pagestyle{empty}&#10;\begin{document}&#10;&#10;&#10;$a_m \times a_{m+1} \times \dots \times a_n$&#10;&#10;\end{document}"/>
  <p:tag name="IGUANATEXSIZE" val="30"/>
</p:tagLst>
</file>

<file path=ppt/tags/tag104.xml><?xml version="1.0" encoding="utf-8"?>
<p:tagLst xmlns:p="http://schemas.openxmlformats.org/presentationml/2006/main">
  <p:tag name="LATEXADDIN" val="\documentclass{article}&#10;\usepackage{amsmath}&#10;\pagestyle{empty}&#10;\begin{document}&#10;&#10;&#10;$$ \prod_{j=m}^{n} a_j   $$&#10;&#10;\end{document}"/>
  <p:tag name="IGUANATEXSIZE" val="30"/>
</p:tagLst>
</file>

<file path=ppt/tags/tag105.xml><?xml version="1.0" encoding="utf-8"?>
<p:tagLst xmlns:p="http://schemas.openxmlformats.org/presentationml/2006/main">
  <p:tag name="LATEXADDIN" val="\documentclass{article}&#10;\usepackage{amsmath}&#10;\pagestyle{empty}&#10;\begin{document}&#10;&#10;&#10;$ \prod_{j=m}^{n} a_j   $&#10;&#10;\end{document}"/>
  <p:tag name="IGUANATEXSIZE" val="30"/>
</p:tagLst>
</file>

<file path=ppt/tags/tag106.xml><?xml version="1.0" encoding="utf-8"?>
<p:tagLst xmlns:p="http://schemas.openxmlformats.org/presentationml/2006/main">
  <p:tag name="LATEXADDIN" val="\documentclass{article}&#10;\usepackage{amsmath}&#10;\pagestyle{empty}&#10;\begin{document}&#10;&#10;&#10;$ \prod_{m \leq j \leq n} a_j   $&#10;&#10;\end{document}"/>
  <p:tag name="IGUANATEXSIZE" val="30"/>
</p:tagLst>
</file>

<file path=ppt/tags/tag107.xml><?xml version="1.0" encoding="utf-8"?>
<p:tagLst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108.xml><?xml version="1.0" encoding="utf-8"?>
<p:tagLst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109.xml><?xml version="1.0" encoding="utf-8"?>
<p:tagLst xmlns:p="http://schemas.openxmlformats.org/presentationml/2006/main">
  <p:tag name="LATEXADDIN" val="\documentclass{article}&#10;\usepackage{amsmath}&#10;\pagestyle{empty}&#10;\begin{document}&#10;&#10;&#10;$$S_n = \sum_{j=0}^n ar^j$$&#10;\end{document}"/>
  <p:tag name="IGUANATEXSIZE" val="20"/>
</p:tagLst>
</file>

<file path=ppt/tags/tag11.xml><?xml version="1.0" encoding="utf-8"?>
<p:tagLst xmlns:p="http://schemas.openxmlformats.org/presentationml/2006/main">
  <p:tag name="LATEXADDIN" val="\documentclass{article}&#10;\usepackage{amsmath}&#10;\pagestyle{empty}&#10;\begin{document}&#10;&#10;&#10;${ \bar{B}} $&#10;&#10;\end{document}"/>
  <p:tag name="IGUANATEXSIZE" val="14"/>
</p:tagLst>
</file>

<file path=ppt/tags/tag110.xml><?xml version="1.0" encoding="utf-8"?>
<p:tagLst xmlns:p="http://schemas.openxmlformats.org/presentationml/2006/main">
  <p:tag name="LATEXADDIN" val="\documentclass{article}&#10;\usepackage{amsmath}&#10;\pagestyle{empty}&#10;\begin{document}&#10;&#10;&#10;$$rS_n = r\sum_{j=0}^n ar^j$$&#10;\end{document}"/>
  <p:tag name="IGUANATEXSIZE" val="20"/>
</p:tagLst>
</file>

<file path=ppt/tags/tag111.xml><?xml version="1.0" encoding="utf-8"?>
<p:tagLst xmlns:p="http://schemas.openxmlformats.org/presentationml/2006/main">
  <p:tag name="LATEXADDIN" val="\documentclass{article}&#10;\usepackage{amsmath}&#10;\pagestyle{empty}&#10;\begin{document}&#10;&#10;&#10;$$= \sum_{j=0}^n ar^{j+1}$$&#10;\end{document}"/>
  <p:tag name="IGUANATEXSIZE" val="20"/>
</p:tagLst>
</file>

<file path=ppt/tags/tag112.xml><?xml version="1.0" encoding="utf-8"?>
<p:tagLst xmlns:p="http://schemas.openxmlformats.org/presentationml/2006/main">
  <p:tag name="LATEXADDIN" val="\documentclass{article}&#10;\usepackage{amsmath}&#10;\pagestyle{empty}&#10;\begin{document}&#10;&#10;&#10;$$= \sum_{j=0}^n ar^{j+1}$$&#10;\end{document}"/>
  <p:tag name="IGUANATEXSIZE" val="20"/>
</p:tagLst>
</file>

<file path=ppt/tags/tag113.xml><?xml version="1.0" encoding="utf-8"?>
<p:tagLst xmlns:p="http://schemas.openxmlformats.org/presentationml/2006/main">
  <p:tag name="LATEXADDIN" val="\documentclass{article}&#10;\usepackage{amsmath}&#10;\pagestyle{empty}&#10;\begin{document}&#10;&#10;&#10;$$= \sum_{k=1}^{n+1} ar^{k}$$&#10;\end{document}"/>
  <p:tag name="IGUANATEXSIZE" val="20"/>
</p:tagLst>
</file>

<file path=ppt/tags/tag114.xml><?xml version="1.0" encoding="utf-8"?>
<p:tagLst xmlns:p="http://schemas.openxmlformats.org/presentationml/2006/main">
  <p:tag name="LATEXADDIN" val="\documentclass{article}&#10;\usepackage{amsmath}&#10;\pagestyle{empty}&#10;\begin{document}&#10;&#10;&#10;$$= \left(\sum_{k=0}^n ar^{k}\right) + (ar^{n + 1} -a)$$&#10;\end{document}"/>
  <p:tag name="IGUANATEXSIZE" val="15"/>
</p:tagLst>
</file>

<file path=ppt/tags/tag115.xml><?xml version="1.0" encoding="utf-8"?>
<p:tagLst xmlns:p="http://schemas.openxmlformats.org/presentationml/2006/main">
  <p:tag name="LATEXADDIN" val="\documentclass{article}&#10;\usepackage{amsmath}&#10;\pagestyle{empty}&#10;\begin{document}&#10;&#10;&#10;$$= S_n + (ar^{n + 1} -a)$$&#10;\end{document}"/>
  <p:tag name="IGUANATEXSIZE" val="20"/>
</p:tagLst>
</file>

<file path=ppt/tags/tag116.xml><?xml version="1.0" encoding="utf-8"?>
<p:tagLst xmlns:p="http://schemas.openxmlformats.org/presentationml/2006/main">
  <p:tag name="LATEXADDIN" val="\documentclass{article}&#10;\usepackage{amsmath}&#10;\pagestyle{empty}&#10;\begin{document}&#10;&#10;&#10;$$rS_n= S_n + (ar^{n + 1} -a)$$&#10;\end{document}"/>
  <p:tag name="IGUANATEXSIZE" val="20"/>
</p:tagLst>
</file>

<file path=ppt/tags/tag117.xml><?xml version="1.0" encoding="utf-8"?>
<p:tagLst xmlns:p="http://schemas.openxmlformats.org/presentationml/2006/main">
  <p:tag name="LATEXADDIN" val="\documentclass{article}&#10;\usepackage{amsmath}&#10;\pagestyle{empty}&#10;\begin{document}&#10;&#10;&#10;$$S_n= \frac{ar^{n + 1} -a}{r -1}$$&#10;\end{document}"/>
  <p:tag name="IGUANATEXSIZE" val="15"/>
</p:tagLst>
</file>

<file path=ppt/tags/tag118.xml><?xml version="1.0" encoding="utf-8"?>
<p:tagLst xmlns:p="http://schemas.openxmlformats.org/presentationml/2006/main">
  <p:tag name="LATEXADDIN" val="\documentclass{article}&#10;\usepackage{amsmath}&#10;\pagestyle{empty}&#10;\begin{document}&#10;&#10;&#10;$$S_n = \sum_{j=0}^n ar^{j} = \sum_{j = 0}^{n}a = (n + 1)a$$&#10;\end{document}"/>
  <p:tag name="IGUANATEXSIZE" val="15"/>
</p:tagLst>
</file>

<file path=ppt/tags/tag119.xml><?xml version="1.0" encoding="utf-8"?>
<p:tagLst xmlns:p="http://schemas.openxmlformats.org/presentationml/2006/main">
  <p:tag name="LATEXADDIN" val="\documentclass{article}&#10;\usepackage{amsmath}&#10;\pagestyle{empty}&#10;\begin{document}&#10;&#10;$$\left[\begin{array}{ll}&#10;1 &amp; 1\\&#10;0 &amp;2\\&#10;1&amp; 3&#10;\end{array}&#10;\right]&#10;$$&#10;&#10;\end{document}"/>
  <p:tag name="IGUANATEXSIZE" val="20"/>
</p:tagLst>
</file>

<file path=ppt/tags/tag12.xml><?xml version="1.0" encoding="utf-8"?>
<p:tagLst xmlns:p="http://schemas.openxmlformats.org/presentationml/2006/main">
  <p:tag name="LATEXADDIN" val="\documentclass{article}&#10;\usepackage{amsmath}&#10;\pagestyle{empty}&#10;\begin{document}&#10;&#10;&#10;${ \bar{B}} $&#10;&#10;\end{document}"/>
  <p:tag name="IGUANATEXSIZE" val="14"/>
</p:tagLst>
</file>

<file path=ppt/tags/tag120.xml><?xml version="1.0" encoding="utf-8"?>
<p:tagLst xmlns:p="http://schemas.openxmlformats.org/presentationml/2006/main">
  <p:tag name="LATEXADDIN" val="\documentclass{article}&#10;\usepackage{amsmath}&#10;\pagestyle{empty}&#10;\begin{document}&#10;&#10;$\times$&#10;\end{document}"/>
  <p:tag name="IGUANATEXSIZE" val="25"/>
</p:tagLst>
</file>

<file path=ppt/tags/tag121.xml><?xml version="1.0" encoding="utf-8"?>
<p:tagLst xmlns:p="http://schemas.openxmlformats.org/presentationml/2006/main">
  <p:tag name="LATEXADDIN" val="\documentclass{article}&#10;\usepackage{amsmath}&#10;\pagestyle{empty}&#10;\begin{document}&#10;&#10;$\times$&#10;\end{document}"/>
  <p:tag name="IGUANATEXSIZE" val="25"/>
</p:tagLst>
</file>

<file path=ppt/tags/tag122.xml><?xml version="1.0" encoding="utf-8"?>
<p:tagLst xmlns:p="http://schemas.openxmlformats.org/presentationml/2006/main">
  <p:tag name="LATEXADDIN" val="\documentclass{article}&#10;\usepackage{amsmath}&#10;\pagestyle{empty}&#10;\begin{document}&#10;$${\bf A}\; = \;\left[\begin{array}{cccc}&#10;a_{11} &amp; a_{12}&amp; \ldots  &amp; a_{1n}\\&#10;a_{21} &amp; a_{22} &amp; \ldots &amp; a_{2n}\\&#10;. &amp; . &amp;  &amp; .\\&#10;. &amp; . &amp;   &amp; .\\&#10;a_{m1} &amp; a_{m2} &amp; \ldots &amp; a_{mn}&#10;\end{array}&#10;\right]&#10;$$&#10;&#10;\end{document}"/>
  <p:tag name="IGUANATEXSIZE" val="15"/>
</p:tagLst>
</file>

<file path=ppt/tags/tag123.xml><?xml version="1.0" encoding="utf-8"?>
<p:tagLst xmlns:p="http://schemas.openxmlformats.org/presentationml/2006/main">
  <p:tag name="LATEXADDIN" val="\documentclass{article}&#10;\usepackage{amsmath}&#10;\pagestyle{empty}&#10;\begin{document}&#10;$$\left[\begin{array}{c}&#10;a_{1j}\\&#10;a_{2j} \\&#10;. \\&#10;. \\&#10;a_{mj}&#10;\end{array}&#10;\right]&#10;$$&#10;&#10;\end{document}"/>
  <p:tag name="IGUANATEXSIZE" val="15"/>
</p:tagLst>
</file>

<file path=ppt/tags/tag124.xml><?xml version="1.0" encoding="utf-8"?>
<p:tagLst xmlns:p="http://schemas.openxmlformats.org/presentationml/2006/main">
  <p:tag name="LATEXADDIN" val="\documentclass{article}&#10;\usepackage{amsmath}&#10;\pagestyle{empty}&#10;\begin{document}&#10;&#10;$\times$&#10;\end{document}"/>
  <p:tag name="IGUANATEXSIZE" val="25"/>
</p:tagLst>
</file>

<file path=ppt/tags/tag125.xml><?xml version="1.0" encoding="utf-8"?>
<p:tagLst xmlns:p="http://schemas.openxmlformats.org/presentationml/2006/main">
  <p:tag name="LATEXADDIN" val="\documentclass{article}&#10;\usepackage{amsmath}&#10;\pagestyle{empty}&#10;\begin{document}&#10;&#10;$\times$&#10;\end{document}"/>
  <p:tag name="IGUANATEXSIZE" val="25"/>
</p:tagLst>
</file>

<file path=ppt/tags/tag126.xml><?xml version="1.0" encoding="utf-8"?>
<p:tagLst xmlns:p="http://schemas.openxmlformats.org/presentationml/2006/main">
  <p:tag name="LATEXADDIN" val="\documentclass{article}&#10;\usepackage{amsmath}&#10;\pagestyle{empty}&#10;\begin{document}&#10;&#10;$$\left[\begin{array}{rrr}&#10;1 &amp;0 &amp; -1\\&#10;2 &amp;2&amp; -3\\&#10;3&amp; 4 &amp; 0&#10;\end{array}&#10;\right]&#10;\; + \;&#10;\left[&#10;\begin{array}{rrr}&#10;3 &amp; 4 &amp; -1\\&#10;1 &amp; -3 &amp; 0\\&#10;-1 &amp; 1 &amp; 2\\&#10;\end{array}&#10;\right]&#10;\;&#10;=&#10;\;&#10;\left[&#10;\begin{array}{rrr}&#10;4 &amp; 4 &amp; -2\\3 &amp; -1 &amp; -3\\&#10;2 &amp; 5 &amp; 2&#10;\end{array}&#10;\right]&#10;$$&#10;&#10;\end{document}"/>
  <p:tag name="IGUANATEXSIZE" val="20"/>
</p:tagLst>
</file>

<file path=ppt/tags/tag127.xml><?xml version="1.0" encoding="utf-8"?>
<p:tagLst xmlns:p="http://schemas.openxmlformats.org/presentationml/2006/main">
  <p:tag name="LATEXADDIN" val="\documentclass{article}&#10;\usepackage{amsmath}&#10;\pagestyle{empty}&#10;\begin{document}&#10;&#10;$\times$&#10;\end{document}"/>
  <p:tag name="IGUANATEXSIZE" val="25"/>
</p:tagLst>
</file>

<file path=ppt/tags/tag128.xml><?xml version="1.0" encoding="utf-8"?>
<p:tagLst xmlns:p="http://schemas.openxmlformats.org/presentationml/2006/main">
  <p:tag name="LATEXADDIN" val="\documentclass{article}&#10;\usepackage{amsmath}&#10;\pagestyle{empty}&#10;\begin{document}&#10;&#10;$\times$&#10;\end{document}"/>
  <p:tag name="IGUANATEXSIZE" val="25"/>
</p:tagLst>
</file>

<file path=ppt/tags/tag129.xml><?xml version="1.0" encoding="utf-8"?>
<p:tagLst xmlns:p="http://schemas.openxmlformats.org/presentationml/2006/main">
  <p:tag name="LATEXADDIN" val="\documentclass{article}&#10;\usepackage{amsmath}&#10;\pagestyle{empty}&#10;\begin{document}&#10;&#10;$$&#10;\left[&#10;\begin{array}{rrr}&#10;1 &amp;0 &amp; 4\\&#10;2 &amp;1&amp; 1\\&#10;3&amp; 1 &amp; 0\\&#10;0 &amp; 2 &amp;2&#10;\end{array}&#10;\right]&#10;\;&#10;\left[&#10;\begin{array}{rr}&#10;2 &amp; 4\\&#10;1 &amp; 1\\&#10;3 &amp; 0\\&#10;\end{array}&#10;\right]&#10;\;&#10;=&#10;\;&#10;\left[&#10;\begin{array}{rr}&#10;14 &amp; 4 \\8 &amp; 9\\&#10;7 &amp; 13\\ 8 &amp; 2&#10;\end{array}&#10;\right]&#10;$$&#10;&#10;\end{document}"/>
  <p:tag name="IGUANATEXSIZE" val="15"/>
</p:tagLst>
</file>

<file path=ppt/tags/tag13.xml><?xml version="1.0" encoding="utf-8"?>
<p:tagLst xmlns:p="http://schemas.openxmlformats.org/presentationml/2006/main">
  <p:tag name="LATEXADDIN" val="\documentclass{article}&#10;\usepackage{amsmath}&#10;\pagestyle{empty}&#10;\begin{document}&#10;&#10;$A \cup \emptyset = A$&#10;&#10;&#10;\end{document}"/>
  <p:tag name="IGUANATEXSIZE" val="30"/>
</p:tagLst>
</file>

<file path=ppt/tags/tag130.xml><?xml version="1.0" encoding="utf-8"?>
<p:tagLst xmlns:p="http://schemas.openxmlformats.org/presentationml/2006/main">
  <p:tag name="LATEXADDIN" val="\documentclass{article}&#10;\usepackage{amsmath}&#10;\pagestyle{empty}&#10;\begin{document}&#10;&#10;$\times$&#10;\end{document}"/>
  <p:tag name="IGUANATEXSIZE" val="25"/>
</p:tagLst>
</file>

<file path=ppt/tags/tag131.xml><?xml version="1.0" encoding="utf-8"?>
<p:tagLst xmlns:p="http://schemas.openxmlformats.org/presentationml/2006/main">
  <p:tag name="LATEXADDIN" val="\documentclass{article}&#10;\usepackage{amsmath}&#10;\pagestyle{empty}&#10;\begin{document}&#10;&#10;$\times$&#10;\end{document}"/>
  <p:tag name="IGUANATEXSIZE" val="25"/>
</p:tagLst>
</file>

<file path=ppt/tags/tag132.xml><?xml version="1.0" encoding="utf-8"?>
<p:tagLst xmlns:p="http://schemas.openxmlformats.org/presentationml/2006/main">
  <p:tag name="LATEXADDIN" val="\documentclass{article}&#10;\usepackage{amsmath}&#10;\pagestyle{empty}&#10;\begin{document}&#10;&#10;$\times$&#10;\end{document}"/>
  <p:tag name="IGUANATEXSIZE" val="25"/>
</p:tagLst>
</file>

<file path=ppt/tags/tag133.xml><?xml version="1.0" encoding="utf-8"?>
<p:tagLst xmlns:p="http://schemas.openxmlformats.org/presentationml/2006/main">
  <p:tag name="LATEXADDIN" val="\documentclass{article}&#10;\usepackage{amsmath}&#10;\pagestyle{empty}&#10;\usepackage{color}&#10;\begin{document}&#10;$${\bf A}\; = \;\left[\begin{array}{cccc}&#10;a_{11} &amp; a_{12}&amp; \ldots  &amp; a_{1k}\\&#10;a_{21} &amp; a_{22} &amp; \ldots &amp; a_{2k}\\&#10;. &amp; . &amp;  &amp; .\\&#10;. &amp; . &amp;   &amp; .\\&#10;{\color{red}a_{i1}} &amp; {\color{red}a_{i2}} &amp; {\color{red}\ldots} &amp; {\color{red}a_{ik}}\\&#10;. &amp; . &amp;   &amp; .\\&#10;. &amp; . &amp; &amp; .\\&#10;a_{m1} &amp; a_{m2} &amp; \ldots &amp; a_{mk}&#10;\end{array}&#10;\right]&#10;$$&#10;&#10;\end{document}"/>
  <p:tag name="IGUANATEXSIZE" val="15"/>
</p:tagLst>
</file>

<file path=ppt/tags/tag134.xml><?xml version="1.0" encoding="utf-8"?>
<p:tagLst xmlns:p="http://schemas.openxmlformats.org/presentationml/2006/main">
  <p:tag name="LATEXADDIN" val="\documentclass{article}&#10;\usepackage{amsmath}&#10;\pagestyle{empty}&#10;\usepackage{color}&#10;\begin{document}&#10;$${\bf B}\; = \;\left[\begin{array}{cccccc}&#10;b_{11} &amp; a_{12}&amp; \ldots &amp; {\color{red}b_{1j}}&amp; \ldots  &amp; b_{1n}\\&#10;b_{21} &amp; b_{22} &amp; \ldots &amp; {\color{red}b_{2j}} &amp; \ldots &amp; b_{2n}\\&#10;. &amp; . &amp;  &amp; .\\&#10;. &amp; . &amp;   &amp; .\\&#10;b_{k1} &amp; b_{k2} &amp; \ldots &amp; {\color{red} b_{kj}} &amp; \ldots &amp; b_{kn}&#10;\end{array}&#10;\right]&#10;$$&#10;&#10;\end{document}"/>
  <p:tag name="IGUANATEXSIZE" val="15"/>
</p:tagLst>
</file>

<file path=ppt/tags/tag135.xml><?xml version="1.0" encoding="utf-8"?>
<p:tagLst xmlns:p="http://schemas.openxmlformats.org/presentationml/2006/main">
  <p:tag name="LATEXADDIN" val="\documentclass{article}&#10;\usepackage{amsmath}&#10;\pagestyle{empty}&#10;\usepackage{color}&#10;\begin{document}&#10;$${\bf AB}\; = \;\left[\begin{array}{cccc}&#10;c_{11} &amp; c_{12}&amp; \ldots &amp; c_{1n}\\&#10;c_{21} &amp; c_{22} &amp; \ldots &amp; c_{2n}\\&#10;. &amp; . &amp;  &amp; .\\&#10;. &amp; . &amp; {\color{red}c_{ij}} &amp; .\\&#10;. &amp; . &amp;   &amp; .\\&#10;c_{m1} &amp; c_{m2} &amp; \ldots &amp; c_{mn}&#10;\end{array}&#10;\right]&#10;$$&#10;&#10;\end{document}"/>
  <p:tag name="IGUANATEXSIZE" val="15"/>
</p:tagLst>
</file>

<file path=ppt/tags/tag136.xml><?xml version="1.0" encoding="utf-8"?>
<p:tagLst xmlns:p="http://schemas.openxmlformats.org/presentationml/2006/main">
  <p:tag name="LATEXADDIN" val="\documentclass{article}&#10;\usepackage{amsmath}&#10;\usepackage{color}&#10;\pagestyle{empty}&#10;\begin{document}&#10;$$&#10;{\color{red}c_{ij} = a_{i1}b_{1j} + a_{i2}b_{2j} + \dots + a_{ik}b_{kj}}&#10;$$&#10;\end{document}"/>
  <p:tag name="IGUANATEXSIZE" val="20"/>
</p:tagLst>
</file>

<file path=ppt/tags/tag137.xml><?xml version="1.0" encoding="utf-8"?>
<p:tagLst xmlns:p="http://schemas.openxmlformats.org/presentationml/2006/main">
  <p:tag name="LATEXADDIN" val="\documentclass{article}&#10;\usepackage{amsmath}&#10;\pagestyle{empty}&#10;\begin{document}&#10;&#10;$${\bf A} = \left[\begin{array}{ll}&#10;1 &amp; 1\\&#10;2 &amp;1\end{array}&#10;\right]&#10;$$&#10;&#10;\end{document}"/>
  <p:tag name="IGUANATEXSIZE" val="20"/>
</p:tagLst>
</file>

<file path=ppt/tags/tag138.xml><?xml version="1.0" encoding="utf-8"?>
<p:tagLst xmlns:p="http://schemas.openxmlformats.org/presentationml/2006/main">
  <p:tag name="LATEXADDIN" val="\documentclass{article}&#10;\usepackage{amsmath}&#10;\pagestyle{empty}&#10;\begin{document}&#10;&#10;$${\bf B} = \left[\begin{array}{ll}&#10;2 &amp; 1\\&#10;1 &amp;1\end{array}&#10;\right]&#10;$$&#10;&#10;\end{document}"/>
  <p:tag name="IGUANATEXSIZE" val="20"/>
</p:tagLst>
</file>

<file path=ppt/tags/tag139.xml><?xml version="1.0" encoding="utf-8"?>
<p:tagLst xmlns:p="http://schemas.openxmlformats.org/presentationml/2006/main">
  <p:tag name="LATEXADDIN" val="\documentclass{article}&#10;\usepackage{amsmath}&#10;\pagestyle{empty}&#10;\begin{document}&#10;&#10;$${\bf AB} = \left[\begin{array}{ll}&#10;2 &amp; 2\\&#10;5 &amp;3\end{array}&#10;\right]&#10;$$&#10;&#10;\end{document}"/>
  <p:tag name="IGUANATEXSIZE" val="20"/>
</p:tagLst>
</file>

<file path=ppt/tags/tag14.xml><?xml version="1.0" encoding="utf-8"?>
<p:tagLst xmlns:p="http://schemas.openxmlformats.org/presentationml/2006/main">
  <p:tag name="LATEXADDIN" val="\documentclass{article}&#10;\usepackage{amsmath}&#10;\pagestyle{empty}&#10;\begin{document}&#10;&#10;$A \cap U = A$&#10;&#10;&#10;\end{document}"/>
  <p:tag name="IGUANATEXSIZE" val="30"/>
</p:tagLst>
</file>

<file path=ppt/tags/tag140.xml><?xml version="1.0" encoding="utf-8"?>
<p:tagLst xmlns:p="http://schemas.openxmlformats.org/presentationml/2006/main">
  <p:tag name="LATEXADDIN" val="\documentclass{article}&#10;\usepackage{amsmath}&#10;\pagestyle{empty}&#10;\begin{document}&#10;&#10;$${\bf BA} = \left[\begin{array}{ll}&#10;4 &amp; 3\\&#10;3 &amp;2\end{array}&#10;\right]&#10;$$&#10;&#10;\end{document}"/>
  <p:tag name="IGUANATEXSIZE" val="20"/>
</p:tagLst>
</file>

<file path=ppt/tags/tag141.xml><?xml version="1.0" encoding="utf-8"?>
<p:tagLst xmlns:p="http://schemas.openxmlformats.org/presentationml/2006/main">
  <p:tag name="LATEXADDIN" val="\documentclass{article}&#10;\usepackage{amsmath}&#10;\pagestyle{empty}&#10;\usepackage{color}&#10;\begin{document}&#10;$${\bf I}_{\bf n}\; = \;\left[\begin{array}{cccc}&#10;1 &amp; 0&amp; \ldots &amp; 0\\&#10;0 &amp; 1 &amp; \ldots &amp; 0\\&#10;. &amp; . &amp;  &amp; .\\&#10;. &amp; . &amp; . &amp; .\\&#10;. &amp; . &amp;   &amp; .\\&#10;0 &amp; 0 &amp; \ldots &amp; 1&#10;\end{array}&#10;\right]&#10;$$&#10;&#10;\end{document}"/>
  <p:tag name="IGUANATEXSIZE" val="15"/>
</p:tagLst>
</file>

<file path=ppt/tags/tag142.xml><?xml version="1.0" encoding="utf-8"?>
<p:tagLst xmlns:p="http://schemas.openxmlformats.org/presentationml/2006/main">
  <p:tag name="LATEXADDIN" val="\documentclass{article}&#10;\usepackage{amsmath}&#10;\pagestyle{empty}&#10;\begin{document}&#10;&#10;$\times$&#10;\end{document}"/>
  <p:tag name="IGUANATEXSIZE" val="25"/>
</p:tagLst>
</file>

<file path=ppt/tags/tag143.xml><?xml version="1.0" encoding="utf-8"?>
<p:tagLst xmlns:p="http://schemas.openxmlformats.org/presentationml/2006/main">
  <p:tag name="LATEXADDIN" val="\documentclass{article}&#10;\usepackage{amsmath}&#10;\pagestyle{empty}&#10;\begin{document}&#10;&#10;$\times$&#10;\end{document}"/>
  <p:tag name="IGUANATEXSIZE" val="25"/>
</p:tagLst>
</file>

<file path=ppt/tags/tag144.xml><?xml version="1.0" encoding="utf-8"?>
<p:tagLst xmlns:p="http://schemas.openxmlformats.org/presentationml/2006/main">
  <p:tag name="LATEXADDIN" val="\documentclass{article}&#10;\usepackage{amsmath}&#10;\pagestyle{empty}&#10;\begin{document}&#10;&#10;$$&#10;\mbox{The transpose of the matrix}\;&#10;\left[&#10;\begin{array}{rrr}&#10;1 &amp;2 &amp; 3\\&#10;4 &amp;5&amp; 6\\&#10;\end{array}&#10;\right]&#10;\;&#10;\mbox{is the matrix}&#10;\;&#10;\left[&#10;\begin{array}{rr}&#10;1 &amp; 4 \\2 &amp; 5\\&#10;3 &amp; 6&#10;\end{array}&#10;\right].&#10;$$&#10;&#10;\end{document}"/>
  <p:tag name="IGUANATEXSIZE" val="20"/>
</p:tagLst>
</file>

<file path=ppt/tags/tag145.xml><?xml version="1.0" encoding="utf-8"?>
<p:tagLst xmlns:p="http://schemas.openxmlformats.org/presentationml/2006/main">
  <p:tag name="LATEXADDIN" val="\documentclass{article}&#10;\usepackage{amsmath}&#10;\pagestyle{empty}&#10;\begin{document}&#10;&#10;$\times$&#10;\end{document}"/>
  <p:tag name="IGUANATEXSIZE" val="25"/>
</p:tagLst>
</file>

<file path=ppt/tags/tag146.xml><?xml version="1.0" encoding="utf-8"?>
<p:tagLst xmlns:p="http://schemas.openxmlformats.org/presentationml/2006/main">
  <p:tag name="LATEXADDIN" val="\documentclass{article}&#10;\usepackage{amsmath}&#10;\pagestyle{empty}&#10;\begin{document}&#10;&#10;$\times$&#10;\end{document}"/>
  <p:tag name="IGUANATEXSIZE" val="25"/>
</p:tagLst>
</file>

<file path=ppt/tags/tag147.xml><?xml version="1.0" encoding="utf-8"?>
<p:tagLst xmlns:p="http://schemas.openxmlformats.org/presentationml/2006/main">
  <p:tag name="LATEXADDIN" val="\documentclass{article}&#10;\usepackage{amsmath}&#10;\pagestyle{empty}&#10;\begin{document}&#10;&#10;$$&#10;\mbox{The matrix}\;&#10;\left[&#10;\begin{array}{rrr}&#10;1 &amp;1 &amp; 0\\&#10;1 &amp;0&amp; 1\\&#10;0 &amp; 1 &amp; 0&#10;\end{array}&#10;\right]&#10;\;&#10;\mbox{is square.}&#10;$$&#10;&#10;\end{document}"/>
  <p:tag name="IGUANATEXSIZE" val="20"/>
</p:tagLst>
</file>

<file path=ppt/tags/tag148.xml><?xml version="1.0" encoding="utf-8"?>
<p:tagLst xmlns:p="http://schemas.openxmlformats.org/presentationml/2006/main">
  <p:tag name="LATEXADDIN" val="\documentclass{article}&#10;\usepackage{amsmath}&#10;\pagestyle{empty}&#10;\begin{document}&#10;\[&#10;b_1 \wedge b_2 =  \left\{&#10;\begin{array}{ll}&#10;1 &amp;\mbox{if}\; b_1 = b_2 = 1\\&#10;0 &amp; \mbox{otherwise}&#10;\end{array}&#10;\right.&#10;\]&#10;\end{document}"/>
  <p:tag name="IGUANATEXSIZE" val="20"/>
</p:tagLst>
</file>

<file path=ppt/tags/tag149.xml><?xml version="1.0" encoding="utf-8"?>
<p:tagLst xmlns:p="http://schemas.openxmlformats.org/presentationml/2006/main">
  <p:tag name="LATEXADDIN" val="\documentclass{article}&#10;\usepackage{amsmath}&#10;\pagestyle{empty}&#10;\begin{document}&#10;\[&#10;b_1 \vee b_2 =  \left\{&#10;\begin{array}{ll}&#10;1 &amp;\mbox{if}\; b_1 = 1\; \mbox{or}\;  b_2 = 1\\&#10;0 &amp; \mbox{otherwise}&#10;\end{array}&#10;\right.&#10;\]&#10;\end{document}"/>
  <p:tag name="IGUANATEXSIZE" val="20"/>
</p:tagLst>
</file>

<file path=ppt/tags/tag15.xml><?xml version="1.0" encoding="utf-8"?>
<p:tagLst xmlns:p="http://schemas.openxmlformats.org/presentationml/2006/main">
  <p:tag name="LATEXADDIN" val="\documentclass{article}&#10;\usepackage{amsmath}&#10;\pagestyle{empty}&#10;\begin{document}&#10;&#10;$A \cup U = U$&#10;&#10;&#10;\end{document}"/>
  <p:tag name="IGUANATEXSIZE" val="30"/>
</p:tagLst>
</file>

<file path=ppt/tags/tag150.xml><?xml version="1.0" encoding="utf-8"?>
<p:tagLst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151.xml><?xml version="1.0" encoding="utf-8"?>
<p:tagLst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152.xml><?xml version="1.0" encoding="utf-8"?>
<p:tagLst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153.xml><?xml version="1.0" encoding="utf-8"?>
<p:tagLst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154.xml><?xml version="1.0" encoding="utf-8"?>
<p:tagLst xmlns:p="http://schemas.openxmlformats.org/presentationml/2006/main">
  <p:tag name="LATEXADDIN" val="\documentclass{article}&#10;\usepackage{amsmath}&#10;\pagestyle{empty}&#10;\begin{document}&#10;&#10;$$&#10;{\bf A}\vee {\bf B} = &#10;\left[&#10;\begin{array}{lll}&#10;1\vee 0  &amp;0\vee 1 &amp; 1\vee 0\\&#10;0\vee 1 &amp;1\vee 1&amp; 0\vee 0&#10;\end{array}&#10;\right]&#10;=&#10;\left[&#10;\begin{array}{lll}&#10;1 &amp; 1 &amp; 1\\&#10;1 &amp; 1 &amp; 0&#10;\end{array}&#10;\right].&#10;$$&#10;&#10;\end{document}"/>
  <p:tag name="IGUANATEXSIZE" val="20"/>
</p:tagLst>
</file>

<file path=ppt/tags/tag155.xml><?xml version="1.0" encoding="utf-8"?>
<p:tagLst xmlns:p="http://schemas.openxmlformats.org/presentationml/2006/main">
  <p:tag name="LATEXADDIN" val="\documentclass{article}&#10;\usepackage{amsmath}&#10;\pagestyle{empty}&#10;\begin{document}&#10;&#10;$$&#10;{\bf A}\wedge {\bf B} = &#10;\left[&#10;\begin{array}{lll}&#10;1\wedge 0  &amp;0\wedge 1 &amp; 1\wedge 0\\&#10;0\wedge 1 &amp;1\wedge 1&amp; 0\wedge 0&#10;\end{array}&#10;\right]&#10;=&#10;\left[&#10;\begin{array}{lll}&#10;0 &amp; 0 &amp; 0\\&#10;0 &amp; 1 &amp; 0&#10;\end{array}&#10;\right].&#10;$$&#10;&#10;\end{document}"/>
  <p:tag name="IGUANATEXSIZE" val="20"/>
</p:tagLst>
</file>

<file path=ppt/tags/tag156.xml><?xml version="1.0" encoding="utf-8"?>
<p:tagLst xmlns:p="http://schemas.openxmlformats.org/presentationml/2006/main">
  <p:tag name="LATEXADDIN" val="\documentclass{article}&#10;\usepackage{amsmath}&#10;\pagestyle{empty}&#10;\begin{document}&#10;&#10;$$&#10;{\bf A} = &#10;\left[&#10;\begin{array}{ll}&#10;1 &amp;0\\&#10;0 &amp;1\\&#10;1&amp;0&#10;\end{array}&#10;\right],&#10;$$&#10;&#10;\end{document}"/>
  <p:tag name="IGUANATEXSIZE" val="20"/>
</p:tagLst>
</file>

<file path=ppt/tags/tag157.xml><?xml version="1.0" encoding="utf-8"?>
<p:tagLst xmlns:p="http://schemas.openxmlformats.org/presentationml/2006/main">
  <p:tag name="LATEXADDIN" val="\documentclass{article}&#10;\usepackage{amsmath}&#10;\pagestyle{empty}&#10;\begin{document}&#10;&#10;$$&#10;{\bf B} = &#10;\left[&#10;\begin{array}{lll}&#10;1 &amp;1 &amp; 0\\&#10;0 &amp;1&amp; 1&#10;\end{array}&#10;\right].&#10;$$&#10;&#10;\end{document}"/>
  <p:tag name="IGUANATEXSIZE" val="20"/>
</p:tagLst>
</file>

<file path=ppt/tags/tag158.xml><?xml version="1.0" encoding="utf-8"?>
<p:tagLst xmlns:p="http://schemas.openxmlformats.org/presentationml/2006/main">
  <p:tag name="LATEXADDIN" val="\documentclass{article}&#10;\usepackage{amsmath}&#10;\pagestyle{empty}&#10;\begin{document}&#10;&#10;$\times$&#10;\end{document}"/>
  <p:tag name="IGUANATEXSIZE" val="25"/>
</p:tagLst>
</file>

<file path=ppt/tags/tag159.xml><?xml version="1.0" encoding="utf-8"?>
<p:tagLst xmlns:p="http://schemas.openxmlformats.org/presentationml/2006/main">
  <p:tag name="LATEXADDIN" val="\documentclass{article}&#10;\usepackage{amsmath}&#10;\pagestyle{empty}&#10;\begin{document}&#10;&#10;$\times$&#10;\end{document}"/>
  <p:tag name="IGUANATEXSIZE" val="25"/>
</p:tagLst>
</file>

<file path=ppt/tags/tag16.xml><?xml version="1.0" encoding="utf-8"?>
<p:tagLst xmlns:p="http://schemas.openxmlformats.org/presentationml/2006/main">
  <p:tag name="LATEXADDIN" val="\documentclass{article}&#10;\usepackage{amsmath}&#10;\pagestyle{empty}&#10;\begin{document}&#10;&#10;$A \cap \emptyset = \emptyset$&#10;&#10;&#10;\end{document}"/>
  <p:tag name="IGUANATEXSIZE" val="30"/>
</p:tagLst>
</file>

<file path=ppt/tags/tag160.xml><?xml version="1.0" encoding="utf-8"?>
<p:tagLst xmlns:p="http://schemas.openxmlformats.org/presentationml/2006/main">
  <p:tag name="LATEXADDIN" val="\documentclass{article}&#10;\usepackage{amsmath}&#10;\pagestyle{empty}&#10;\begin{document}&#10;&#10;$\times$&#10;\end{document}"/>
  <p:tag name="IGUANATEXSIZE" val="25"/>
</p:tagLst>
</file>

<file path=ppt/tags/tag161.xml><?xml version="1.0" encoding="utf-8"?>
<p:tagLst xmlns:p="http://schemas.openxmlformats.org/presentationml/2006/main">
  <p:tag name="LATEXADDIN" val="\documentclass{article}&#10;\usepackage{amsmath}&#10;\pagestyle{empty}&#10;\begin{document}&#10;&#10;$$&#10;=&#10;\left[&#10;\begin{array}{lll}&#10;1 &amp; 1 &amp; 0\\&#10;0 &amp; 1 &amp; 1\\&#10;1 &amp; 1 &amp; 0&#10;\end{array}&#10;\right].&#10;$$&#10;&#10;\end{document}"/>
  <p:tag name="IGUANATEXSIZE" val="20"/>
</p:tagLst>
</file>

<file path=ppt/tags/tag162.xml><?xml version="1.0" encoding="utf-8"?>
<p:tagLst xmlns:p="http://schemas.openxmlformats.org/presentationml/2006/main">
  <p:tag name="LATEXADDIN" val="\documentclass{article}&#10;\usepackage{amsmath}&#10;\pagestyle{empty}&#10;\begin{document}&#10;&#10;$$&#10;=&#10;\left[&#10;\begin{array}{lll}&#10;1\vee 0 &amp; 1\vee 0 &amp; 0\vee 0\\&#10;0\vee 0 &amp; 0\vee 1 &amp; 0\vee 1\\&#10;1\vee 0  &amp; 1\vee 0 &amp; 0\vee 0&#10;\end{array}&#10;\right]&#10;$$&#10;&#10;\end{document}"/>
  <p:tag name="IGUANATEXSIZE" val="20"/>
</p:tagLst>
</file>

<file path=ppt/tags/tag163.xml><?xml version="1.0" encoding="utf-8"?>
<p:tagLst xmlns:p="http://schemas.openxmlformats.org/presentationml/2006/main">
  <p:tag name="LATEXADDIN" val="\documentclass{article}&#10;\usepackage{amsmath}&#10;\pagestyle{empty}&#10;\begin{document}&#10;&#10;$$&#10;{\bf A} \odot {\bf B} =&#10;\left[&#10;\begin{array}{lll}&#10;(1\wedge 1)\vee (0\wedge 0) &amp; (1\wedge 1)\vee (0\wedge 1) &amp; (1\wedge0)\vee (0\wedge 1)\\&#10;(0\wedge 1)\vee (1\wedge0) &amp; (0\wedge 1)\vee (1\wedge 1) &amp; (0\wedge 0)\vee (1 \wedge 1)\\&#10;(1\wedge 1)\vee (0\wedge 0)  &amp; (1\wedge 1)\vee (0\wedge 1) &amp; (1 \wedge0) \vee (0\wedge 1)&#10;\end{array}&#10;\right]&#10;$$&#10;&#10;\end{document}"/>
  <p:tag name="IGUANATEXSIZE" val="20"/>
</p:tagLst>
</file>

<file path=ppt/tags/tag164.xml><?xml version="1.0" encoding="utf-8"?>
<p:tagLst xmlns:p="http://schemas.openxmlformats.org/presentationml/2006/main">
  <p:tag name="LATEXADDIN" val="\documentclass{article}&#10;\usepackage{amsmath}&#10;\pagestyle{empty}&#10;\begin{document}&#10;\[&#10;{\bf A}^{[r]} =  \underbrace{{\bf A}\odot {\bf A} \odot ...\odot {\bf A}}_{r\; \mbox{\footnotesize times}}&#10;\mbox{.}\]&#10;\end{document}"/>
  <p:tag name="IGUANATEXSIZE" val="20"/>
</p:tagLst>
</file>

<file path=ppt/tags/tag165.xml><?xml version="1.0" encoding="utf-8"?>
<p:tagLst xmlns:p="http://schemas.openxmlformats.org/presentationml/2006/main">
  <p:tag name="LATEXADDIN" val="\documentclass{article}&#10;\usepackage{amsmath}&#10;\pagestyle{empty}&#10;\begin{document}&#10;&#10;$$&#10;{\bf A} =&#10;\left[&#10;\begin{array}{lll}&#10;0 &amp; 0 &amp; 1\\&#10;1 &amp; 0 &amp; 0\\&#10;1 &amp; 1 &amp; 0&#10;\end{array}&#10;\right].&#10;$$&#10;&#10;\end{document}"/>
  <p:tag name="IGUANATEXSIZE" val="14"/>
</p:tagLst>
</file>

<file path=ppt/tags/tag166.xml><?xml version="1.0" encoding="utf-8"?>
<p:tagLst xmlns:p="http://schemas.openxmlformats.org/presentationml/2006/main">
  <p:tag name="LATEXADDIN" val="\documentclass{article}&#10;\usepackage{amsmath}&#10;\pagestyle{empty}&#10;\begin{document}&#10;&#10;$$&#10;{\bf A}^{[2]} = {\bf A} \odot {\bf A} =&#10;\left[&#10;\begin{array}{lll}&#10;1 &amp; 1 &amp; 0\\&#10;0 &amp; 0 &amp; 1\\&#10;1 &amp; 0 &amp; 1&#10;\end{array}&#10;\right]&#10;$$&#10;&#10;\end{document}"/>
  <p:tag name="IGUANATEXSIZE" val="15"/>
</p:tagLst>
</file>

<file path=ppt/tags/tag167.xml><?xml version="1.0" encoding="utf-8"?>
<p:tagLst xmlns:p="http://schemas.openxmlformats.org/presentationml/2006/main">
  <p:tag name="LATEXADDIN" val="\documentclass{article}&#10;\usepackage{amsmath}&#10;\pagestyle{empty}&#10;\begin{document}&#10;&#10;$$&#10;{\bf A}^{[3]} = {\bf A}^{[2]} \odot {\bf A} =&#10;\left[&#10;\begin{array}{lll}&#10;1 &amp; 0 &amp; 1\\&#10;1 &amp; 1 &amp; 0\\&#10;1 &amp; 1 &amp; 1&#10;\end{array}&#10;\right]&#10;$$&#10;&#10;\end{document}"/>
  <p:tag name="IGUANATEXSIZE" val="15"/>
</p:tagLst>
</file>

<file path=ppt/tags/tag168.xml><?xml version="1.0" encoding="utf-8"?>
<p:tagLst xmlns:p="http://schemas.openxmlformats.org/presentationml/2006/main">
  <p:tag name="LATEXADDIN" val="\documentclass{article}&#10;\usepackage{amsmath}&#10;\pagestyle{empty}&#10;\begin{document}&#10;&#10;$$&#10;{\bf A}^{[4]} = {\bf A}^{[3]} \odot {\bf A} =&#10;\left[&#10;\begin{array}{lll}&#10;1 &amp; 1 &amp; 1\\&#10;1 &amp; 0 &amp; 1\\&#10;1 &amp; 1 &amp; 1&#10;\end{array}&#10;\right]&#10;$$&#10;&#10;\end{document}"/>
  <p:tag name="IGUANATEXSIZE" val="15"/>
</p:tagLst>
</file>

<file path=ppt/tags/tag169.xml><?xml version="1.0" encoding="utf-8"?>
<p:tagLst xmlns:p="http://schemas.openxmlformats.org/presentationml/2006/main">
  <p:tag name="LATEXADDIN" val="\documentclass{article}&#10;\usepackage{amsmath}&#10;\pagestyle{empty}&#10;\begin{document}&#10;&#10;$$&#10;{\bf A}^{[5]} =&#10;\left[&#10;\begin{array}{lll}&#10;1 &amp; 1 &amp; 1\\&#10;1 &amp; 1 &amp; 1\\&#10;1 &amp; 1 &amp; 1&#10;\end{array}&#10;\right]&#10;\;\;\bf{A}^{[n]} = {\bf A}^{5} \;\; \;\;\mbox{for all positive integers $n$ with $n \geq 5$}&#10;.$$&#10;&#10;\end{document}"/>
  <p:tag name="IGUANATEXSIZE" val="15"/>
</p:tagLst>
</file>

<file path=ppt/tags/tag17.xml><?xml version="1.0" encoding="utf-8"?>
<p:tagLst xmlns:p="http://schemas.openxmlformats.org/presentationml/2006/main">
  <p:tag name="LATEXADDIN" val="\documentclass{article}&#10;\usepackage{amsmath}&#10;\pagestyle{empty}&#10;\begin{document}&#10;&#10;$A \cup A = A$&#10;&#10;&#10;\end{document}"/>
  <p:tag name="IGUANATEXSIZE" val="30"/>
</p:tagLst>
</file>

<file path=ppt/tags/tag18.xml><?xml version="1.0" encoding="utf-8"?>
<p:tagLst xmlns:p="http://schemas.openxmlformats.org/presentationml/2006/main">
  <p:tag name="LATEXADDIN" val="\documentclass{article}&#10;\usepackage{amsmath}&#10;\pagestyle{empty}&#10;\begin{document}&#10;&#10;$A \cap A = A$&#10;&#10;&#10;\end{document}"/>
  <p:tag name="IGUANATEXSIZE" val="30"/>
</p:tagLst>
</file>

<file path=ppt/tags/tag19.xml><?xml version="1.0" encoding="utf-8"?>
<p:tagLst xmlns:p="http://schemas.openxmlformats.org/presentationml/2006/main">
  <p:tag name="LATEXADDIN" val="\documentclass{article}&#10;\usepackage{amsmath}&#10;\pagestyle{empty}&#10;\begin{document}&#10;&#10;$\overline{(\overline{A})} = A$&#10;&#10;&#10;\end{document}"/>
  <p:tag name="IGUANATEXSIZE" val="30"/>
</p:tagLst>
</file>

<file path=ppt/tags/tag2.xml><?xml version="1.0" encoding="utf-8"?>
<p:tagLst xmlns:p="http://schemas.openxmlformats.org/presentationml/2006/main">
  <p:tag name="LATEXADDIN" val="\documentclass{article}&#10;\usepackage{amsmath}&#10;\pagestyle{empty}&#10;\begin{document}&#10;&#10;&#10;$ \forall x (x \in A \rightarrow x \in B)$&#10;&#10;\end{document}"/>
  <p:tag name="IGUANATEXSIZE" val="25"/>
</p:tagLst>
</file>

<file path=ppt/tags/tag20.xml><?xml version="1.0" encoding="utf-8"?>
<p:tagLst xmlns:p="http://schemas.openxmlformats.org/presentationml/2006/main">
  <p:tag name="LATEXADDIN" val="\documentclass{article}&#10;\usepackage{amsmath}&#10;\pagestyle{empty}&#10;\begin{document}&#10;&#10;$A \cup B = B \cup A$&#10;&#10;&#10;\end{document}"/>
  <p:tag name="IGUANATEXSIZE" val="30"/>
</p:tagLst>
</file>

<file path=ppt/tags/tag21.xml><?xml version="1.0" encoding="utf-8"?>
<p:tagLst xmlns:p="http://schemas.openxmlformats.org/presentationml/2006/main">
  <p:tag name="LATEXADDIN" val="\documentclass{article}&#10;\usepackage{amsmath}&#10;\pagestyle{empty}&#10;\begin{document}&#10;&#10;$A \cap B = B \cap A$&#10;&#10;&#10;\end{document}"/>
  <p:tag name="IGUANATEXSIZE" val="30"/>
</p:tagLst>
</file>

<file path=ppt/tags/tag22.xml><?xml version="1.0" encoding="utf-8"?>
<p:tagLst xmlns:p="http://schemas.openxmlformats.org/presentationml/2006/main">
  <p:tag name="LATEXADDIN" val="\documentclass{article}&#10;\usepackage{amsmath}&#10;\pagestyle{empty}&#10;\begin{document}&#10;&#10;$A \cup (B \cup C) = (A \cup B) \cup C$&#10;&#10;&#10;\end{document}"/>
  <p:tag name="IGUANATEXSIZE" val="30"/>
</p:tagLst>
</file>

<file path=ppt/tags/tag23.xml><?xml version="1.0" encoding="utf-8"?>
<p:tagLst xmlns:p="http://schemas.openxmlformats.org/presentationml/2006/main">
  <p:tag name="LATEXADDIN" val="\documentclass{article}&#10;\usepackage{amsmath}&#10;\pagestyle{empty}&#10;\begin{document}&#10;&#10;$A \cap (B \cap C) = (A \cap B) \cap C$&#10;&#10;&#10;\end{document}"/>
  <p:tag name="IGUANATEXSIZE" val="30"/>
</p:tagLst>
</file>

<file path=ppt/tags/tag24.xml><?xml version="1.0" encoding="utf-8"?>
<p:tagLst xmlns:p="http://schemas.openxmlformats.org/presentationml/2006/main">
  <p:tag name="LATEXADDIN" val="\documentclass{article}&#10;\usepackage{amsmath}&#10;\pagestyle{empty}&#10;\begin{document}&#10;&#10;$A \cap (B \cup C) = (A \cap B) \cup (A \cap C)$&#10;&#10;&#10;\end{document}"/>
  <p:tag name="IGUANATEXSIZE" val="30"/>
</p:tagLst>
</file>

<file path=ppt/tags/tag25.xml><?xml version="1.0" encoding="utf-8"?>
<p:tagLst xmlns:p="http://schemas.openxmlformats.org/presentationml/2006/main">
  <p:tag name="LATEXADDIN" val="\documentclass{article}&#10;\usepackage{amsmath}&#10;\pagestyle{empty}&#10;\begin{document}&#10;&#10;$A \cup (B \cap C) = (A \cup B) \cap (A \cup C)$&#10;&#10;&#10;\end{document}"/>
  <p:tag name="IGUANATEXSIZE" val="30"/>
</p:tagLst>
</file>

<file path=ppt/tags/tag26.xml><?xml version="1.0" encoding="utf-8"?>
<p:tagLst xmlns:p="http://schemas.openxmlformats.org/presentationml/2006/main">
  <p:tag name="LATEXADDIN" val="\documentclass{article}&#10;\usepackage{amsmath}&#10;\pagestyle{empty}&#10;\begin{document}&#10;&#10;$\overline{A \cup B} = \overline{A} \cap \overline{B}$&#10;&#10;&#10;\end{document}"/>
  <p:tag name="IGUANATEXSIZE" val="30"/>
</p:tagLst>
</file>

<file path=ppt/tags/tag27.xml><?xml version="1.0" encoding="utf-8"?>
<p:tagLst xmlns:p="http://schemas.openxmlformats.org/presentationml/2006/main">
  <p:tag name="LATEXADDIN" val="\documentclass{article}&#10;\usepackage{amsmath}&#10;\pagestyle{empty}&#10;\begin{document}&#10;&#10;$\overline{A \cap B} = \overline{A} \cup \overline{B}$&#10;&#10;&#10;\end{document}"/>
  <p:tag name="IGUANATEXSIZE" val="30"/>
</p:tagLst>
</file>

<file path=ppt/tags/tag28.xml><?xml version="1.0" encoding="utf-8"?>
<p:tagLst xmlns:p="http://schemas.openxmlformats.org/presentationml/2006/main">
  <p:tag name="LATEXADDIN" val="\documentclass{article}&#10;\usepackage{amsmath}&#10;\pagestyle{empty}&#10;\begin{document}&#10;&#10;$A \cup (A \cap B) = A$&#10;&#10;&#10;\end{document}"/>
  <p:tag name="IGUANATEXSIZE" val="30"/>
</p:tagLst>
</file>

<file path=ppt/tags/tag29.xml><?xml version="1.0" encoding="utf-8"?>
<p:tagLst xmlns:p="http://schemas.openxmlformats.org/presentationml/2006/main">
  <p:tag name="LATEXADDIN" val="\documentclass{article}&#10;\usepackage{amsmath}&#10;\pagestyle{empty}&#10;\begin{document}&#10;&#10;$A \cap (A \cup B) = A$&#10;&#10;&#10;\end{document}"/>
  <p:tag name="IGUANATEXSIZE" val="30"/>
</p:tagLst>
</file>

<file path=ppt/tags/tag3.xml><?xml version="1.0" encoding="utf-8"?>
<p:tagLst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30.xml><?xml version="1.0" encoding="utf-8"?>
<p:tagLst xmlns:p="http://schemas.openxmlformats.org/presentationml/2006/main">
  <p:tag name="LATEXADDIN" val="\documentclass{article}&#10;\usepackage{amsmath}&#10;\pagestyle{empty}&#10;\begin{document}&#10;&#10;$A \cup \overline{A} = U$&#10;&#10;&#10;\end{document}"/>
  <p:tag name="IGUANATEXSIZE" val="30"/>
</p:tagLst>
</file>

<file path=ppt/tags/tag31.xml><?xml version="1.0" encoding="utf-8"?>
<p:tagLst xmlns:p="http://schemas.openxmlformats.org/presentationml/2006/main">
  <p:tag name="LATEXADDIN" val="\documentclass{article}&#10;\usepackage{amsmath}&#10;\pagestyle{empty}&#10;\begin{document}&#10;&#10;$A \cap \overline{A} = \emptyset$&#10;&#10;&#10;\end{document}"/>
  <p:tag name="IGUANATEXSIZE" val="30"/>
</p:tagLst>
</file>

<file path=ppt/tags/tag32.xml><?xml version="1.0" encoding="utf-8"?>
<p:tagLst xmlns:p="http://schemas.openxmlformats.org/presentationml/2006/main">
  <p:tag name="LATEXADDIN" val="\documentclass{article}&#10;\usepackage{amsmath}&#10;\pagestyle{empty}&#10;\begin{document}&#10;$\overline{A \cap B} = \overline{A} \cup \overline{B}$&#10;&#10;\end{document}"/>
  <p:tag name="IGUANATEXSIZE" val="30"/>
</p:tagLst>
</file>

<file path=ppt/tags/tag33.xml><?xml version="1.0" encoding="utf-8"?>
<p:tagLst xmlns:p="http://schemas.openxmlformats.org/presentationml/2006/main">
  <p:tag name="LATEXADDIN" val="\documentclass{article}&#10;\usepackage{amsmath}&#10;\pagestyle{empty}&#10;\begin{document}&#10;$\overline{A} \cup \overline{B} \subseteq \overline{A \cap B}$&#10;&#10;\end{document}"/>
  <p:tag name="IGUANATEXSIZE" val="30"/>
</p:tagLst>
</file>

<file path=ppt/tags/tag34.xml><?xml version="1.0" encoding="utf-8"?>
<p:tagLst xmlns:p="http://schemas.openxmlformats.org/presentationml/2006/main">
  <p:tag name="LATEXADDIN" val="\documentclass{article}&#10;\usepackage{amsmath}&#10;\pagestyle{empty}&#10;\begin{document}&#10;$\overline{A \cap B} \subseteq \overline{A} \cup \overline{B}$&#10;&#10;\end{document}"/>
  <p:tag name="IGUANATEXSIZE" val="30"/>
</p:tagLst>
</file>

<file path=ppt/tags/tag35.xml><?xml version="1.0" encoding="utf-8"?>
<p:tagLst xmlns:p="http://schemas.openxmlformats.org/presentationml/2006/main">
  <p:tag name="LATEXADDIN" val="\documentclass{article}&#10;\usepackage{amsmath}&#10;\pagestyle{empty}&#10;\begin{document}&#10;$\overline{A \cap B} \subseteq \overline{A} \cup \overline{B}$&#10;&#10;\end{document}"/>
  <p:tag name="IGUANATEXSIZE" val="30"/>
</p:tagLst>
</file>

<file path=ppt/tags/tag36.xml><?xml version="1.0" encoding="utf-8"?>
<p:tagLst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37.xml><?xml version="1.0" encoding="utf-8"?>
<p:tagLst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38.xml><?xml version="1.0" encoding="utf-8"?>
<p:tagLst xmlns:p="http://schemas.openxmlformats.org/presentationml/2006/main">
  <p:tag name="LATEXADDIN" val="\documentclass{article}&#10;\usepackage{amsmath}&#10;\pagestyle{empty}&#10;\begin{document}&#10;$\overline{A} \cup \overline{B} \subseteq \overline{A \cap B}$&#10;&#10;\end{document}"/>
  <p:tag name="IGUANATEXSIZE" val="30"/>
</p:tagLst>
</file>

<file path=ppt/tags/tag39.xml><?xml version="1.0" encoding="utf-8"?>
<p:tagLst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4.xml><?xml version="1.0" encoding="utf-8"?>
<p:tagLst xmlns:p="http://schemas.openxmlformats.org/presentationml/2006/main">
  <p:tag name="LATEXADDIN" val="\documentclass{article}&#10;\usepackage{amsmath}&#10;\pagestyle{empty}&#10;\begin{document}&#10;&#10;&#10;&#10;&#10;$\forall x ( x \in A \leftrightarrow x \in B)$&#10;\end{document}"/>
  <p:tag name="IGUANATEXSIZE" val="30"/>
</p:tagLst>
</file>

<file path=ppt/tags/tag40.xml><?xml version="1.0" encoding="utf-8"?>
<p:tagLst xmlns:p="http://schemas.openxmlformats.org/presentationml/2006/main">
  <p:tag name="LATEXADDIN" val="\documentclass{article}&#10;\usepackage{amsmath}&#10;\pagestyle{empty}&#10;\begin{document}&#10;&#10;&#10;$B \cap C$&#10;&#10;\end{document}"/>
  <p:tag name="IGUANATEXSIZE" val="20"/>
</p:tagLst>
</file>

<file path=ppt/tags/tag41.xml><?xml version="1.0" encoding="utf-8"?>
<p:tagLst xmlns:p="http://schemas.openxmlformats.org/presentationml/2006/main">
  <p:tag name="LATEXADDIN" val="\documentclass{article}&#10;\usepackage{amsmath}&#10;\pagestyle{empty}&#10;\begin{document}&#10;&#10;&#10;$A \cup (B \cap C)$&#10;&#10;\end{document}"/>
  <p:tag name="IGUANATEXSIZE" val="20"/>
</p:tagLst>
</file>

<file path=ppt/tags/tag42.xml><?xml version="1.0" encoding="utf-8"?>
<p:tagLst xmlns:p="http://schemas.openxmlformats.org/presentationml/2006/main">
  <p:tag name="LATEXADDIN" val="\documentclass{article}&#10;\usepackage{amsmath}&#10;\pagestyle{empty}&#10;\begin{document}&#10;&#10;&#10;$A \cup B$&#10;&#10;\end{document}"/>
  <p:tag name="IGUANATEXSIZE" val="20"/>
</p:tagLst>
</file>

<file path=ppt/tags/tag43.xml><?xml version="1.0" encoding="utf-8"?>
<p:tagLst xmlns:p="http://schemas.openxmlformats.org/presentationml/2006/main">
  <p:tag name="LATEXADDIN" val="\documentclass{article}&#10;\usepackage{amsmath}&#10;\pagestyle{empty}&#10;\begin{document}&#10;&#10;&#10;$A \cup C$&#10;&#10;\end{document}"/>
  <p:tag name="IGUANATEXSIZE" val="20"/>
</p:tagLst>
</file>

<file path=ppt/tags/tag44.xml><?xml version="1.0" encoding="utf-8"?>
<p:tagLst xmlns:p="http://schemas.openxmlformats.org/presentationml/2006/main">
  <p:tag name="LATEXADDIN" val="\documentclass{article}&#10;\usepackage{amsmath}&#10;\pagestyle{empty}&#10;\begin{document}&#10;&#10;&#10;$(A \cup B )\cap (A \cup C)$&#10;&#10;\end{document}"/>
  <p:tag name="IGUANATEXSIZE" val="20"/>
</p:tagLst>
</file>

<file path=ppt/tags/tag45.xml><?xml version="1.0" encoding="utf-8"?>
<p:tagLst xmlns:p="http://schemas.openxmlformats.org/presentationml/2006/main">
  <p:tag name="LATEXADDIN" val="\documentclass{article}&#10;\usepackage{amsmath}&#10;\pagestyle{empty}&#10;\begin{document}&#10;&#10;$A \cup (B \cap C) = (A \cup B) \cap (A \cup C)$&#10;&#10;&#10;\end{document}"/>
  <p:tag name="IGUANATEXSIZE" val="30"/>
</p:tagLst>
</file>

<file path=ppt/tags/tag46.xml><?xml version="1.0" encoding="utf-8"?>
<p:tagLst xmlns:p="http://schemas.openxmlformats.org/presentationml/2006/main">
  <p:tag name="LATEXADDIN" val="\documentclass{article}&#10;\usepackage{amsmath}&#10;\pagestyle{empty}&#10;\begin{document}&#10;&#10;\[\bigcup_{i = 1}^{n}A_i =  A_1 \cup A_2 \cup \ldots \cup A_n\]&#10;&#10;\end{document}"/>
  <p:tag name="IGUANATEXSIZE" val="15"/>
</p:tagLst>
</file>

<file path=ppt/tags/tag47.xml><?xml version="1.0" encoding="utf-8"?>
<p:tagLst xmlns:p="http://schemas.openxmlformats.org/presentationml/2006/main">
  <p:tag name="LATEXADDIN" val="\documentclass{article}&#10;\usepackage{amsmath}&#10;\pagestyle{empty}&#10;\begin{document}&#10;&#10;\[\bigcap_{i = 1}^{n}A_i =  A_1 \cap A_2 \cap \ldots\cap A_n\]&#10;&#10;\end{document}"/>
  <p:tag name="IGUANATEXSIZE" val="15"/>
</p:tagLst>
</file>

<file path=ppt/tags/tag48.xml><?xml version="1.0" encoding="utf-8"?>
<p:tagLst xmlns:p="http://schemas.openxmlformats.org/presentationml/2006/main">
  <p:tag name="LATEXADDIN" val="\documentclass{article}&#10;\usepackage{amsmath}&#10;\pagestyle{empty}&#10;\begin{document}&#10;&#10;\[\bigcup_{i = 1}^{n}A_i =\bigcup_{i = 1}^{n} \{i, i+ 1, i +2,...\} = \{1,2,3,...\}\]&#10;&#10;\end{document}"/>
  <p:tag name="IGUANATEXSIZE" val="15"/>
</p:tagLst>
</file>

<file path=ppt/tags/tag49.xml><?xml version="1.0" encoding="utf-8"?>
<p:tagLst xmlns:p="http://schemas.openxmlformats.org/presentationml/2006/main">
  <p:tag name="LATEXADDIN" val="\documentclass{article}&#10;\usepackage{amsmath}&#10;\pagestyle{empty}&#10;\begin{document}&#10;&#10;\[\bigcap_{i = 1}^{n}A_i = \bigcap_{i = 1}^{n} \{i, i + 1, i + 2, ...\} =  \{n, n + 1, n + 2, .....\} = A_n\]&#10;&#10;\end{document}"/>
  <p:tag name="IGUANATEXSIZE" val="15"/>
</p:tagLst>
</file>

<file path=ppt/tags/tag5.xml><?xml version="1.0" encoding="utf-8"?>
<p:tagLst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0.xml><?xml version="1.0" encoding="utf-8"?>
<p:tagLst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51.xml><?xml version="1.0" encoding="utf-8"?>
<p:tagLst xmlns:p="http://schemas.openxmlformats.org/presentationml/2006/main">
  <p:tag name="LATEXADDIN" val="\documentclass{article}&#10;\usepackage{amsmath}&#10;\pagestyle{empty}&#10;\begin{document}&#10;&#10;&#10;$\forall x, y_1, y_2 [[(x,y_1) \in f \wedge (x,y_2)] \rightarrow y_1 = y_2]$&#10;&#10;\end{document}"/>
  <p:tag name="IGUANATEXSIZE" val="30"/>
</p:tagLst>
</file>

<file path=ppt/tags/tag52.xml><?xml version="1.0" encoding="utf-8"?>
<p:tagLst xmlns:p="http://schemas.openxmlformats.org/presentationml/2006/main">
  <p:tag name="LATEXADDIN" val="\documentclass{article}&#10;\usepackage{amsmath}&#10;\pagestyle{empty}&#10;\begin{document}&#10;&#10;&#10;$f(S) = \{f(s) | s \in S\}$&#10;&#10;\end{document}"/>
  <p:tag name="IGUANATEXSIZE" val="30"/>
</p:tagLst>
</file>

<file path=ppt/tags/tag53.xml><?xml version="1.0" encoding="utf-8"?>
<p:tagLst xmlns:p="http://schemas.openxmlformats.org/presentationml/2006/main">
  <p:tag name="LATEXADDIN" val="\documentclass{article}&#10;\usepackage{amsmath}&#10;\pagestyle{empty}&#10;\begin{document}&#10;&#10;&#10;$f: A \rightarrow B$&#10;&#10;\end{document}"/>
  <p:tag name="IGUANATEXSIZE" val="30"/>
</p:tagLst>
</file>

<file path=ppt/tags/tag54.xml><?xml version="1.0" encoding="utf-8"?>
<p:tagLst xmlns:p="http://schemas.openxmlformats.org/presentationml/2006/main">
  <p:tag name="LATEXADDIN" val="\documentclass{article}&#10;\usepackage{amsmath}&#10;\pagestyle{empty}&#10;\begin{document}&#10;&#10;&#10;$f(S) = \{f(s) | s \in S\}$&#10;&#10;\end{document}"/>
  <p:tag name="IGUANATEXSIZE" val="30"/>
</p:tagLst>
</file>

<file path=ppt/tags/tag55.xml><?xml version="1.0" encoding="utf-8"?>
<p:tagLst xmlns:p="http://schemas.openxmlformats.org/presentationml/2006/main">
  <p:tag name="LATEXADDIN" val="\documentclass{article}&#10;\usepackage{amsmath}&#10;\pagestyle{empty}&#10;\begin{document}&#10;&#10;&#10;$f: A \rightarrow B$&#10;&#10;\end{document}"/>
  <p:tag name="IGUANATEXSIZE" val="30"/>
</p:tagLst>
</file>

<file path=ppt/tags/tag56.xml><?xml version="1.0" encoding="utf-8"?>
<p:tagLst xmlns:p="http://schemas.openxmlformats.org/presentationml/2006/main">
  <p:tag name="LATEXADDIN" val="\documentclass{article}&#10;\usepackage{amsmath}&#10;\pagestyle{empty}&#10;\begin{document}&#10;&#10;&#10;$b \in B$&#10;&#10;\end{document}"/>
  <p:tag name="IGUANATEXSIZE" val="30"/>
</p:tagLst>
</file>

<file path=ppt/tags/tag57.xml><?xml version="1.0" encoding="utf-8"?>
<p:tagLst xmlns:p="http://schemas.openxmlformats.org/presentationml/2006/main">
  <p:tag name="LATEXADDIN" val="\documentclass{article}&#10;\usepackage{amsmath}&#10;\pagestyle{empty}&#10;\begin{document}&#10;&#10;&#10;$a \in A$&#10;&#10;\end{document}"/>
  <p:tag name="IGUANATEXSIZE" val="30"/>
</p:tagLst>
</file>

<file path=ppt/tags/tag58.xml><?xml version="1.0" encoding="utf-8"?>
<p:tagLst xmlns:p="http://schemas.openxmlformats.org/presentationml/2006/main">
  <p:tag name="LATEXADDIN" val="\documentclass{article}&#10;\usepackage{amsmath}&#10;\pagestyle{empty}&#10;\begin{document}&#10;&#10;&#10;$f(a) = b$&#10;&#10;\end{document}"/>
  <p:tag name="IGUANATEXSIZE" val="30"/>
</p:tagLst>
</file>

<file path=ppt/tags/tag59.xml><?xml version="1.0" encoding="utf-8"?>
<p:tagLst xmlns:p="http://schemas.openxmlformats.org/presentationml/2006/main">
  <p:tag name="LATEXADDIN" val="\documentclass{article}&#10;\usepackage{amsmath}&#10;\pagestyle{empty}&#10;\begin{document}&#10;$f^{-1}$&#10;&#10;&#10;&#10;\end{document}"/>
  <p:tag name="IGUANATEXSIZE" val="30"/>
</p:tagLst>
</file>

<file path=ppt/tags/tag6.xml><?xml version="1.0" encoding="utf-8"?>
<p:tagLst xmlns:p="http://schemas.openxmlformats.org/presentationml/2006/main">
  <p:tag name="LATEXADDIN" val="\documentclass{article}&#10;\usepackage{amsmath}&#10;\pagestyle{empty}&#10;\begin{document}&#10;&#10;$A \times B = \{(a,b) | a \in A \wedge b \in B\}$&#10;&#10;&#10;\end{document}"/>
  <p:tag name="IGUANATEXSIZE" val="30"/>
</p:tagLst>
</file>

<file path=ppt/tags/tag60.xml><?xml version="1.0" encoding="utf-8"?>
<p:tagLst xmlns:p="http://schemas.openxmlformats.org/presentationml/2006/main">
  <p:tag name="LATEXADDIN" val="\documentclass{article}&#10;\usepackage{amsmath}&#10;\pagestyle{empty}&#10;\begin{document}&#10;$f^{-1}(y) = x\; \mbox{iff}\; f(x) = y$&#10;&#10;&#10;&#10;\end{document}"/>
  <p:tag name="IGUANATEXSIZE" val="30"/>
</p:tagLst>
</file>

<file path=ppt/tags/tag61.xml><?xml version="1.0" encoding="utf-8"?>
<p:tagLst xmlns:p="http://schemas.openxmlformats.org/presentationml/2006/main">
  <p:tag name="LATEXADDIN" val="\documentclass{article}&#10;\usepackage{amsmath}&#10;\pagestyle{empty}&#10;\begin{document}&#10;$f^{-1}$&#10;&#10;&#10;&#10;\end{document}"/>
  <p:tag name="IGUANATEXSIZE" val="30"/>
</p:tagLst>
</file>

<file path=ppt/tags/tag62.xml><?xml version="1.0" encoding="utf-8"?>
<p:tagLst xmlns:p="http://schemas.openxmlformats.org/presentationml/2006/main">
  <p:tag name="LATEXADDIN" val="\documentclass{article}&#10;\usepackage{amsmath}&#10;\pagestyle{empty}&#10;\begin{document}&#10;$ f(x) = x^{2}$&#10;&#10;&#10;&#10;\end{document}"/>
  <p:tag name="IGUANATEXSIZE" val="30"/>
</p:tagLst>
</file>

<file path=ppt/tags/tag63.xml><?xml version="1.0" encoding="utf-8"?>
<p:tagLst xmlns:p="http://schemas.openxmlformats.org/presentationml/2006/main">
  <p:tag name="LATEXADDIN" val="\documentclass{article}&#10;\usepackage{amsmath}&#10;\pagestyle{empty}&#10;\begin{document}&#10;$ f(x) = x^{2}$&#10;&#10;&#10;&#10;\end{document}"/>
  <p:tag name="IGUANATEXSIZE" val="30"/>
</p:tagLst>
</file>

<file path=ppt/tags/tag64.xml><?xml version="1.0" encoding="utf-8"?>
<p:tagLst xmlns:p="http://schemas.openxmlformats.org/presentationml/2006/main">
  <p:tag name="LATEXADDIN" val="\documentclass{article}&#10;\usepackage{amsmath}&#10;\pagestyle{empty}&#10;\begin{document}&#10;$f\circ g$&#10;&#10;&#10;&#10;\end{document}"/>
  <p:tag name="IGUANATEXSIZE" val="30"/>
</p:tagLst>
</file>

<file path=ppt/tags/tag65.xml><?xml version="1.0" encoding="utf-8"?>
<p:tagLst xmlns:p="http://schemas.openxmlformats.org/presentationml/2006/main">
  <p:tag name="LATEXADDIN" val="\documentclass{article}&#10;\usepackage{amsmath}&#10;\pagestyle{empty}&#10;\begin{document}&#10;$f\circ g(x)\; = \; f(g(x))$&#10;&#10;&#10;&#10;\end{document}"/>
  <p:tag name="IGUANATEXSIZE" val="30"/>
</p:tagLst>
</file>

<file path=ppt/tags/tag66.xml><?xml version="1.0" encoding="utf-8"?>
<p:tagLst xmlns:p="http://schemas.openxmlformats.org/presentationml/2006/main">
  <p:tag name="LATEXADDIN" val="\documentclass{article}&#10;\usepackage{amsmath}&#10;\pagestyle{empty}&#10;\begin{document}&#10;$f\circ g$&#10;&#10;&#10;&#10;\end{document}"/>
  <p:tag name="IGUANATEXSIZE" val="30"/>
</p:tagLst>
</file>

<file path=ppt/tags/tag67.xml><?xml version="1.0" encoding="utf-8"?>
<p:tagLst xmlns:p="http://schemas.openxmlformats.org/presentationml/2006/main">
  <p:tag name="LATEXADDIN" val="\documentclass{article}&#10;\usepackage{amsmath}&#10;\pagestyle{empty}&#10;\begin{document}&#10;$f(x) = x^{2}$&#10;&#10;&#10;&#10;\end{document}"/>
  <p:tag name="IGUANATEXSIZE" val="30"/>
</p:tagLst>
</file>

<file path=ppt/tags/tag68.xml><?xml version="1.0" encoding="utf-8"?>
<p:tagLst xmlns:p="http://schemas.openxmlformats.org/presentationml/2006/main">
  <p:tag name="LATEXADDIN" val="\documentclass{article}&#10;\usepackage{amsmath}&#10;\pagestyle{empty}&#10;\begin{document}&#10;$g(x) = 2x + 1$&#10;&#10;&#10;&#10;\end{document}"/>
  <p:tag name="IGUANATEXSIZE" val="30"/>
</p:tagLst>
</file>

<file path=ppt/tags/tag69.xml><?xml version="1.0" encoding="utf-8"?>
<p:tagLst xmlns:p="http://schemas.openxmlformats.org/presentationml/2006/main">
  <p:tag name="LATEXADDIN" val="\documentclass{article}&#10;\usepackage{amsmath}&#10;\pagestyle{empty}&#10;\begin{document}&#10;$f(g(x)) = (2x + 1)^{2}$&#10;&#10;&#10;&#10;\end{document}"/>
  <p:tag name="IGUANATEXSIZE" val="30"/>
</p:tagLst>
</file>

<file path=ppt/tags/tag7.xml><?xml version="1.0" encoding="utf-8"?>
<p:tagLst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70.xml><?xml version="1.0" encoding="utf-8"?>
<p:tagLst xmlns:p="http://schemas.openxmlformats.org/presentationml/2006/main">
  <p:tag name="LATEXADDIN" val="\documentclass{article}&#10;\usepackage{amsmath}&#10;\pagestyle{empty}&#10;\begin{document}&#10;$g(f(x)) = 2x^{2} + 1$&#10;&#10;&#10;&#10;\end{document}"/>
  <p:tag name="IGUANATEXSIZE" val="30"/>
</p:tagLst>
</file>

<file path=ppt/tags/tag71.xml><?xml version="1.0" encoding="utf-8"?>
<p:tagLst xmlns:p="http://schemas.openxmlformats.org/presentationml/2006/main">
  <p:tag name="LATEXADDIN" val="\documentclass{article}&#10;\usepackage{amsmath}&#10;\pagestyle{empty}&#10;\begin{document}&#10;$f(x) = \lfloor x\rfloor$&#10;&#10;&#10;&#10;\end{document}"/>
  <p:tag name="IGUANATEXSIZE" val="30"/>
</p:tagLst>
</file>

<file path=ppt/tags/tag72.xml><?xml version="1.0" encoding="utf-8"?>
<p:tagLst xmlns:p="http://schemas.openxmlformats.org/presentationml/2006/main">
  <p:tag name="LATEXADDIN" val="\documentclass{article}&#10;\usepackage{amsmath}&#10;\pagestyle{empty}&#10;\begin{document}&#10;$f(x) = \lceil x\rceil$&#10;&#10;&#10;&#10;\end{document}"/>
  <p:tag name="IGUANATEXSIZE" val="30"/>
</p:tagLst>
</file>

<file path=ppt/tags/tag73.xml><?xml version="1.0" encoding="utf-8"?>
<p:tagLst xmlns:p="http://schemas.openxmlformats.org/presentationml/2006/main">
  <p:tag name="LATEXADDIN" val="\documentclass{article}&#10;\usepackage{amsmath}&#10;\pagestyle{empty}&#10;\begin{document}&#10;$\lceil 3.5\rceil = 4$&#10;&#10;&#10;&#10;\end{document}"/>
  <p:tag name="IGUANATEXSIZE" val="30"/>
</p:tagLst>
</file>

<file path=ppt/tags/tag74.xml><?xml version="1.0" encoding="utf-8"?>
<p:tagLst xmlns:p="http://schemas.openxmlformats.org/presentationml/2006/main">
  <p:tag name="LATEXADDIN" val="\documentclass{article}&#10;\usepackage{amsmath}&#10;\pagestyle{empty}&#10;\begin{document}&#10;$\lfloor 3.5\rfloor = 3$&#10;&#10;&#10;&#10;\end{document}"/>
  <p:tag name="IGUANATEXSIZE" val="30"/>
</p:tagLst>
</file>

<file path=ppt/tags/tag75.xml><?xml version="1.0" encoding="utf-8"?>
<p:tagLst xmlns:p="http://schemas.openxmlformats.org/presentationml/2006/main">
  <p:tag name="LATEXADDIN" val="\documentclass{article}&#10;\usepackage{amsmath}&#10;\pagestyle{empty}&#10;\begin{document}&#10;$\lceil -1.5\rceil = -1$&#10;&#10;&#10;&#10;\end{document}"/>
  <p:tag name="IGUANATEXSIZE" val="30"/>
</p:tagLst>
</file>

<file path=ppt/tags/tag76.xml><?xml version="1.0" encoding="utf-8"?>
<p:tagLst xmlns:p="http://schemas.openxmlformats.org/presentationml/2006/main">
  <p:tag name="LATEXADDIN" val="\documentclass{article}&#10;\usepackage{amsmath}&#10;\pagestyle{empty}&#10;\begin{document}&#10;$\lfloor -1.5\rfloor = -2$&#10;&#10;&#10;&#10;\end{document}"/>
  <p:tag name="IGUANATEXSIZE" val="30"/>
</p:tagLst>
</file>

<file path=ppt/tags/tag77.xml><?xml version="1.0" encoding="utf-8"?>
<p:tagLst xmlns:p="http://schemas.openxmlformats.org/presentationml/2006/main">
  <p:tag name="LATEXADDIN" val="\documentclass{article}&#10;\usepackage{amsmath}&#10;\pagestyle{empty}&#10;\begin{document}&#10;&#10;&#10;$n! \sim \sqrt{2\pi n} (n/e)^{n}$&#10;&#10;\end{document}"/>
  <p:tag name="IGUANATEXSIZE" val="20"/>
</p:tagLst>
</file>

<file path=ppt/tags/tag78.xml><?xml version="1.0" encoding="utf-8"?>
<p:tagLst xmlns:p="http://schemas.openxmlformats.org/presentationml/2006/main">
  <p:tag name="LATEXADDIN" val="\documentclass{article}&#10;\usepackage{amsmath}&#10;\pagestyle{empty}&#10;\begin{document}&#10;&#10;&#10;$f(n)\sim g(n)\doteq lim_{n\rightarrow \infty}f(n)/g(n) = 1$&#10;&#10;\end{document}"/>
  <p:tag name="IGUANATEXSIZE" val="20"/>
</p:tagLst>
</file>

<file path=ppt/tags/tag79.xml><?xml version="1.0" encoding="utf-8"?>
<p:tagLst xmlns:p="http://schemas.openxmlformats.org/presentationml/2006/main">
  <p:tag name="LATEXADDIN" val="\documentclass{article}&#10;\usepackage{amsmath}&#10;\pagestyle{empty}&#10;\begin{document}&#10;&#10;&#10;$\{a_n\}$&#10;&#10;\end{document}"/>
  <p:tag name="IGUANATEXSIZE" val="30"/>
</p:tagLst>
</file>

<file path=ppt/tags/tag8.xml><?xml version="1.0" encoding="utf-8"?>
<p:tagLst xmlns:p="http://schemas.openxmlformats.org/presentationml/2006/main">
  <p:tag name="LATEXADDIN" val="\documentclass{article}&#10;\usepackage{amsmath}&#10;\pagestyle{empty}&#10;\begin{document}&#10;&#10;$\{x \in D| P(x)\}$&#10;&#10;&#10;\end{document}"/>
  <p:tag name="IGUANATEXSIZE" val="30"/>
</p:tagLst>
</file>

<file path=ppt/tags/tag80.xml><?xml version="1.0" encoding="utf-8"?>
<p:tagLst xmlns:p="http://schemas.openxmlformats.org/presentationml/2006/main">
  <p:tag name="LATEXADDIN" val="\documentclass{article}&#10;\usepackage{amsmath}&#10;\pagestyle{empty}&#10;\begin{document}&#10;&#10;&#10;$$a_n\;=\; \frac{1}{n}$$&#10;&#10;\end{document}"/>
  <p:tag name="IGUANATEXSIZE" val="30"/>
</p:tagLst>
</file>

<file path=ppt/tags/tag81.xml><?xml version="1.0" encoding="utf-8"?>
<p:tagLst xmlns:p="http://schemas.openxmlformats.org/presentationml/2006/main">
  <p:tag name="LATEXADDIN" val="\documentclass{article}&#10;\usepackage{amsmath}&#10;\pagestyle{empty}&#10;\begin{document}&#10;&#10;&#10;$$\{a_n\} \;=\; \{a_1, a_2, a_3, \ldots\}$$&#10;&#10;\end{document}"/>
  <p:tag name="IGUANATEXSIZE" val="30"/>
</p:tagLst>
</file>

<file path=ppt/tags/tag82.xml><?xml version="1.0" encoding="utf-8"?>
<p:tagLst xmlns:p="http://schemas.openxmlformats.org/presentationml/2006/main">
  <p:tag name="LATEXADDIN" val="\documentclass{article}&#10;\usepackage{amsmath}&#10;\pagestyle{empty}&#10;\begin{document}&#10;&#10;&#10;$$ 1, \frac{1}{2}, \frac{1}{3}, \frac{1}{4} \ldots $$&#10;&#10;\end{document}"/>
  <p:tag name="IGUANATEXSIZE" val="30"/>
</p:tagLst>
</file>

<file path=ppt/tags/tag83.xml><?xml version="1.0" encoding="utf-8"?>
<p:tagLst xmlns:p="http://schemas.openxmlformats.org/presentationml/2006/main">
  <p:tag name="LATEXADDIN" val="\documentclass{article}&#10;\usepackage{amsmath}&#10;\pagestyle{empty}&#10;\begin{document}&#10;&#10;&#10;$$ a, ar, ar^{2}, \ldots, ar^{n}, \ldots$$&#10;&#10;\end{document}"/>
  <p:tag name="IGUANATEXSIZE" val="20"/>
</p:tagLst>
</file>

<file path=ppt/tags/tag84.xml><?xml version="1.0" encoding="utf-8"?>
<p:tagLst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85.xml><?xml version="1.0" encoding="utf-8"?>
<p:tagLst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86.xml><?xml version="1.0" encoding="utf-8"?>
<p:tagLst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87.xml><?xml version="1.0" encoding="utf-8"?>
<p:tagLst xmlns:p="http://schemas.openxmlformats.org/presentationml/2006/main">
  <p:tag name="LATEXADDIN" val="\documentclass{article}&#10;\usepackage{amsmath}&#10;\pagestyle{empty}&#10;\begin{document}&#10;&#10;&#10;$$ a, a + d, a + 2d, \ldots, a + nd, \ldots$$&#10;&#10;\end{document}"/>
  <p:tag name="IGUANATEXSIZE" val="20"/>
</p:tagLst>
</file>

<file path=ppt/tags/tag88.xml><?xml version="1.0" encoding="utf-8"?>
<p:tagLst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89.xml><?xml version="1.0" encoding="utf-8"?>
<p:tagLst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9.xml><?xml version="1.0" encoding="utf-8"?>
<p:tagLst xmlns:p="http://schemas.openxmlformats.org/presentationml/2006/main">
  <p:tag name="LATEXADDIN" val="\documentclass{article}&#10;\usepackage{amsmath}&#10;\pagestyle{empty}&#10;\begin{document}&#10;&#10;&#10;$\{ x |  x\in A \vee x \in B\}$&#10;&#10;\end{document}"/>
  <p:tag name="IGUANATEXSIZE" val="30"/>
</p:tagLst>
</file>

<file path=ppt/tags/tag90.xml><?xml version="1.0" encoding="utf-8"?>
<p:tagLst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91.xml><?xml version="1.0" encoding="utf-8"?>
<p:tagLst xmlns:p="http://schemas.openxmlformats.org/presentationml/2006/main">
  <p:tag name="LATEXADDIN" val="\documentclass{article}&#10;\usepackage{amsmath}&#10;\pagestyle{empty}&#10;\begin{document}&#10;&#10;&#10;$a_m, a_{m+1},   \dots, a_n$&#10;&#10;\end{document}"/>
  <p:tag name="IGUANATEXSIZE" val="30"/>
</p:tagLst>
</file>

<file path=ppt/tags/tag92.xml><?xml version="1.0" encoding="utf-8"?>
<p:tagLst xmlns:p="http://schemas.openxmlformats.org/presentationml/2006/main">
  <p:tag name="LATEXADDIN" val="\documentclass{article}&#10;\usepackage{amsmath}&#10;\pagestyle{empty}&#10;\begin{document}&#10;&#10;&#10;$\{a_n\}$&#10;&#10;\end{document}"/>
  <p:tag name="IGUANATEXSIZE" val="25"/>
</p:tagLst>
</file>

<file path=ppt/tags/tag93.xml><?xml version="1.0" encoding="utf-8"?>
<p:tagLst xmlns:p="http://schemas.openxmlformats.org/presentationml/2006/main">
  <p:tag name="LATEXADDIN" val="\documentclass{article}&#10;\usepackage{amsmath}&#10;\pagestyle{empty}&#10;\begin{document}&#10;&#10;&#10;$$ \sum_{j=m}^{n} a_j   $$&#10;&#10;\end{document}"/>
  <p:tag name="IGUANATEXSIZE" val="30"/>
</p:tagLst>
</file>

<file path=ppt/tags/tag94.xml><?xml version="1.0" encoding="utf-8"?>
<p:tagLst xmlns:p="http://schemas.openxmlformats.org/presentationml/2006/main">
  <p:tag name="LATEXADDIN" val="\documentclass{article}&#10;\usepackage{amsmath}&#10;\pagestyle{empty}&#10;\begin{document}&#10;&#10;&#10;$ \sum_{j=m}^{n} a_j   $&#10;&#10;\end{document}"/>
  <p:tag name="IGUANATEXSIZE" val="30"/>
</p:tagLst>
</file>

<file path=ppt/tags/tag95.xml><?xml version="1.0" encoding="utf-8"?>
<p:tagLst xmlns:p="http://schemas.openxmlformats.org/presentationml/2006/main">
  <p:tag name="LATEXADDIN" val="\documentclass{article}&#10;\usepackage{amsmath}&#10;\pagestyle{empty}&#10;\begin{document}&#10;&#10;&#10;$ \sum_{m \leq j \leq n} a_j   $&#10;&#10;\end{document}"/>
  <p:tag name="IGUANATEXSIZE" val="30"/>
</p:tagLst>
</file>

<file path=ppt/tags/tag96.xml><?xml version="1.0" encoding="utf-8"?>
<p:tagLst xmlns:p="http://schemas.openxmlformats.org/presentationml/2006/main">
  <p:tag name="LATEXADDIN" val="\documentclass{article}&#10;\usepackage{amsmath}&#10;\pagestyle{empty}&#10;\begin{document}&#10;&#10;&#10;$a_m + a_{m+1} +  \dots + a_n$&#10;&#10;\end{document}"/>
  <p:tag name="IGUANATEXSIZE" val="30"/>
</p:tagLst>
</file>

<file path=ppt/tags/tag97.xml><?xml version="1.0" encoding="utf-8"?>
<p:tagLst xmlns:p="http://schemas.openxmlformats.org/presentationml/2006/main">
  <p:tag name="LATEXADDIN" val="\documentclass{article}&#10;\usepackage{amsmath}&#10;\pagestyle{empty}&#10;\begin{document}&#10;&#10;&#10;$\sum_{j \in S} a_j$&#10;&#10;\end{document}"/>
  <p:tag name="IGUANATEXSIZE" val="30"/>
</p:tagLst>
</file>

<file path=ppt/tags/tag98.xml><?xml version="1.0" encoding="utf-8"?>
<p:tagLst xmlns:p="http://schemas.openxmlformats.org/presentationml/2006/main">
  <p:tag name="LATEXADDIN" val="\documentclass{article}&#10;\usepackage{amsmath}&#10;\pagestyle{empty}&#10;\begin{document}&#10;&#10;&#10;$$r^{0} + r^{1} + r^{2} + r^{3} + \dots + r^{n} = \sum_{0}^{n} r^j$$&#10;&#10;\end{document}"/>
  <p:tag name="IGUANATEXSIZE" val="20"/>
</p:tagLst>
</file>

<file path=ppt/tags/tag99.xml><?xml version="1.0" encoding="utf-8"?>
<p:tagLst xmlns:p="http://schemas.openxmlformats.org/presentationml/2006/main">
  <p:tag name="LATEXADDIN" val="\documentclass{article}&#10;\usepackage{amsmath}&#10;\pagestyle{empty}&#10;\begin{document}&#10;&#10;&#10;$$ 1 + \frac{1}{2} + \frac{1}{3} + \frac{1}{4} + \dots = \sum_{1}^{\infty} \frac{1}{i}$$&#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0</TotalTime>
  <Words>38273</Words>
  <Application>WPS Presentation</Application>
  <PresentationFormat>On-screen Show (4:3)</PresentationFormat>
  <Paragraphs>1880</Paragraphs>
  <Slides>225</Slides>
  <Notes>8</Notes>
  <HiddenSlides>8</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225</vt:i4>
      </vt:variant>
    </vt:vector>
  </HeadingPairs>
  <TitlesOfParts>
    <vt:vector size="243" baseType="lpstr">
      <vt:lpstr>Arial</vt:lpstr>
      <vt:lpstr>SimSun</vt:lpstr>
      <vt:lpstr>Wingdings</vt:lpstr>
      <vt:lpstr>Wingdings 2</vt:lpstr>
      <vt:lpstr>Cambria Math</vt:lpstr>
      <vt:lpstr>Cambria Math</vt:lpstr>
      <vt:lpstr>Constantia</vt:lpstr>
      <vt:lpstr>Calibri</vt:lpstr>
      <vt:lpstr>Microsoft YaHei</vt:lpstr>
      <vt:lpstr>Arial Unicode MS</vt:lpstr>
      <vt:lpstr>MS Reference Sans Serif</vt:lpstr>
      <vt:lpstr>Brush Script MT</vt:lpstr>
      <vt:lpstr>Symbol</vt:lpstr>
      <vt:lpstr>Lucida Calligraphy</vt:lpstr>
      <vt:lpstr>Lucida Calligraphy</vt:lpstr>
      <vt:lpstr>Times-Bold</vt:lpstr>
      <vt:lpstr>Equinox Bold</vt:lpstr>
      <vt:lpstr>Flow</vt:lpstr>
      <vt:lpstr>Basic Structures: Sets, Functions, Sequences, Sums, and Matrices</vt:lpstr>
      <vt:lpstr>Chapter Summary</vt:lpstr>
      <vt:lpstr>Sets</vt:lpstr>
      <vt:lpstr>Section Summary</vt:lpstr>
      <vt:lpstr>Introduction</vt:lpstr>
      <vt:lpstr>Sets</vt:lpstr>
      <vt:lpstr>Describing a Set: Roster Method</vt:lpstr>
      <vt:lpstr>Roster Method</vt:lpstr>
      <vt:lpstr>Some Important Sets</vt:lpstr>
      <vt:lpstr>Set-Builder Notation</vt:lpstr>
      <vt:lpstr>Interval Notation</vt:lpstr>
      <vt:lpstr>Universal Set and Empty Set</vt:lpstr>
      <vt:lpstr>Example</vt:lpstr>
      <vt:lpstr>Partition of a Set</vt:lpstr>
      <vt:lpstr>Example</vt:lpstr>
      <vt:lpstr>Russell’s Paradox</vt:lpstr>
      <vt:lpstr>Some things to remember</vt:lpstr>
      <vt:lpstr>Set Equality</vt:lpstr>
      <vt:lpstr>Subsets</vt:lpstr>
      <vt:lpstr>Showing a Set is or is not a Subset of Another Set</vt:lpstr>
      <vt:lpstr>Example</vt:lpstr>
      <vt:lpstr>Another look at Equality of Sets</vt:lpstr>
      <vt:lpstr>Proper Subsets</vt:lpstr>
      <vt:lpstr>Example</vt:lpstr>
      <vt:lpstr>Set Cardinality</vt:lpstr>
      <vt:lpstr>Power Sets</vt:lpstr>
      <vt:lpstr>Tuples</vt:lpstr>
      <vt:lpstr>Example</vt:lpstr>
      <vt:lpstr>Cartesian Product</vt:lpstr>
      <vt:lpstr>Cartesian Product </vt:lpstr>
      <vt:lpstr>Example</vt:lpstr>
      <vt:lpstr>Using Set Notation with Quantifiers</vt:lpstr>
      <vt:lpstr>Truth Sets of Quantifiers</vt:lpstr>
      <vt:lpstr>Example</vt:lpstr>
      <vt:lpstr>Set Operations</vt:lpstr>
      <vt:lpstr>Section Summary</vt:lpstr>
      <vt:lpstr>Boolean Algebra</vt:lpstr>
      <vt:lpstr>Union</vt:lpstr>
      <vt:lpstr>Intersection</vt:lpstr>
      <vt:lpstr>Complement</vt:lpstr>
      <vt:lpstr>Difference</vt:lpstr>
      <vt:lpstr>The Cardinality of the Union of Two Sets</vt:lpstr>
      <vt:lpstr>Concept</vt:lpstr>
      <vt:lpstr>Example</vt:lpstr>
      <vt:lpstr>Example</vt:lpstr>
      <vt:lpstr>Answer</vt:lpstr>
      <vt:lpstr>Review Questions</vt:lpstr>
      <vt:lpstr>Review Questions</vt:lpstr>
      <vt:lpstr>Set Identities</vt:lpstr>
      <vt:lpstr>Set Identities</vt:lpstr>
      <vt:lpstr>Set Identities</vt:lpstr>
      <vt:lpstr>PowerPoint 演示文稿</vt:lpstr>
      <vt:lpstr>Proving Set Identities</vt:lpstr>
      <vt:lpstr>Proof of Second De Morgan Law</vt:lpstr>
      <vt:lpstr>Proof of Second De Morgan Law </vt:lpstr>
      <vt:lpstr>Proof of Second De Morgan Law </vt:lpstr>
      <vt:lpstr>Set-Builder Notation: Second De Morgan Law</vt:lpstr>
      <vt:lpstr>Example</vt:lpstr>
      <vt:lpstr>Membership Table</vt:lpstr>
      <vt:lpstr>Generalized Unions and Intersections</vt:lpstr>
      <vt:lpstr>Example</vt:lpstr>
      <vt:lpstr>Computer Representation of Sets</vt:lpstr>
      <vt:lpstr>Solution</vt:lpstr>
      <vt:lpstr>Functions</vt:lpstr>
      <vt:lpstr>Section Summary</vt:lpstr>
      <vt:lpstr>Functions and Sets</vt:lpstr>
      <vt:lpstr>Functions and Sets</vt:lpstr>
      <vt:lpstr>Arrow Diagrams</vt:lpstr>
      <vt:lpstr>Example</vt:lpstr>
      <vt:lpstr>Example</vt:lpstr>
      <vt:lpstr>Test for Function Equality</vt:lpstr>
      <vt:lpstr>Equality of Functions</vt:lpstr>
      <vt:lpstr>Solution </vt:lpstr>
      <vt:lpstr>Functions Defined on a Cartesian Product</vt:lpstr>
      <vt:lpstr>Boolean Functions</vt:lpstr>
      <vt:lpstr>Example</vt:lpstr>
      <vt:lpstr>Functions Acting on Sets</vt:lpstr>
      <vt:lpstr>Functions</vt:lpstr>
      <vt:lpstr>Functions </vt:lpstr>
      <vt:lpstr>Functions</vt:lpstr>
      <vt:lpstr>Representing Functions</vt:lpstr>
      <vt:lpstr>Questions</vt:lpstr>
      <vt:lpstr>Questions</vt:lpstr>
      <vt:lpstr>Question on Functions and Sets </vt:lpstr>
      <vt:lpstr>Question on Functions and Sets </vt:lpstr>
      <vt:lpstr>One-to-One Functions</vt:lpstr>
      <vt:lpstr>Graphical Illustration </vt:lpstr>
      <vt:lpstr>Identifying One-to-One Functions Defined on Finite Sets</vt:lpstr>
      <vt:lpstr>Solution </vt:lpstr>
      <vt:lpstr>Proving or Disproving That Functions Are One-to-One</vt:lpstr>
      <vt:lpstr>Solution </vt:lpstr>
      <vt:lpstr>Onto Functions</vt:lpstr>
      <vt:lpstr>Graphical Illustration </vt:lpstr>
      <vt:lpstr>Identifying Onto Functions Defined on Finite Sets</vt:lpstr>
      <vt:lpstr>Solution </vt:lpstr>
      <vt:lpstr>Proving or Disproving That Functions Are Onto</vt:lpstr>
      <vt:lpstr>Solution </vt:lpstr>
      <vt:lpstr>Solution</vt:lpstr>
      <vt:lpstr>One-to-One Correspondences</vt:lpstr>
      <vt:lpstr>Example: A Function of Two Variables</vt:lpstr>
      <vt:lpstr>Proof</vt:lpstr>
      <vt:lpstr>Proof</vt:lpstr>
      <vt:lpstr>Inverse Functions</vt:lpstr>
      <vt:lpstr>Finding an Inverse Function for a Function Given by an Arrow Diagram</vt:lpstr>
      <vt:lpstr>Example</vt:lpstr>
      <vt:lpstr>Proof</vt:lpstr>
      <vt:lpstr>Finding an Inverse Function for a Function of Two Variables</vt:lpstr>
      <vt:lpstr>Composition of Functions</vt:lpstr>
      <vt:lpstr>Schematic Representation </vt:lpstr>
      <vt:lpstr>Problem </vt:lpstr>
      <vt:lpstr>Solution </vt:lpstr>
      <vt:lpstr>Composition of Functions Defined on Finite Sets</vt:lpstr>
      <vt:lpstr>Solution </vt:lpstr>
      <vt:lpstr>Composition with the Identity Function</vt:lpstr>
      <vt:lpstr>Solution </vt:lpstr>
      <vt:lpstr>Composition with an Identity Function</vt:lpstr>
      <vt:lpstr>Composing a Function with Its Inverse</vt:lpstr>
      <vt:lpstr>Composing a Function with Its Inverse</vt:lpstr>
      <vt:lpstr>Composition of a Function with Its Inverse</vt:lpstr>
      <vt:lpstr>Proof</vt:lpstr>
      <vt:lpstr>Composition of One-to-One Functions</vt:lpstr>
      <vt:lpstr>Proof</vt:lpstr>
      <vt:lpstr>Composition of Onto Functions</vt:lpstr>
      <vt:lpstr>Proof</vt:lpstr>
      <vt:lpstr>Graphical Illustration </vt:lpstr>
      <vt:lpstr>Cardinality with Applications </vt:lpstr>
      <vt:lpstr>Definition</vt:lpstr>
      <vt:lpstr>Countable Sets</vt:lpstr>
      <vt:lpstr>Show that the set of odd positive integers is a countable set.</vt:lpstr>
      <vt:lpstr>Show that the set of all integers is countable.</vt:lpstr>
      <vt:lpstr>Let 2Z be the set of all even integers. Prove that 2Z and Z have the same cardinality.</vt:lpstr>
      <vt:lpstr>Solution </vt:lpstr>
      <vt:lpstr> Countable Sets</vt:lpstr>
      <vt:lpstr>Show that the set Z of all integers is countable.</vt:lpstr>
      <vt:lpstr>The Search for Larger Infinities: The Cantor Diagonalization Process</vt:lpstr>
      <vt:lpstr>Show that the set of all real numbers has the same cardinality as the set of real numbers between 0 and 1.</vt:lpstr>
      <vt:lpstr>Injections</vt:lpstr>
      <vt:lpstr>Surjections</vt:lpstr>
      <vt:lpstr>Bijections</vt:lpstr>
      <vt:lpstr>Examples of Different Types of Correspondences.  </vt:lpstr>
      <vt:lpstr>Showing that f is one-to-one or onto</vt:lpstr>
      <vt:lpstr>Showing that f is one-to-one or onto</vt:lpstr>
      <vt:lpstr>Showing that f is one-to-one or onto</vt:lpstr>
      <vt:lpstr>Inverse Functions</vt:lpstr>
      <vt:lpstr>Inverse Functions </vt:lpstr>
      <vt:lpstr>Questions</vt:lpstr>
      <vt:lpstr>Questions</vt:lpstr>
      <vt:lpstr>Questions</vt:lpstr>
      <vt:lpstr>Questions</vt:lpstr>
      <vt:lpstr>Questions</vt:lpstr>
      <vt:lpstr>Questions</vt:lpstr>
      <vt:lpstr>Composition</vt:lpstr>
      <vt:lpstr>Composition </vt:lpstr>
      <vt:lpstr>Composition</vt:lpstr>
      <vt:lpstr>Composition Questions</vt:lpstr>
      <vt:lpstr>Composition Questions</vt:lpstr>
      <vt:lpstr>Composition Questions</vt:lpstr>
      <vt:lpstr>Composition Questions</vt:lpstr>
      <vt:lpstr>Graphs of Functions</vt:lpstr>
      <vt:lpstr>Some Important Functions</vt:lpstr>
      <vt:lpstr>Floor and Ceiling Functions </vt:lpstr>
      <vt:lpstr>Floor and Ceiling Functions </vt:lpstr>
      <vt:lpstr>Computer Applications of Floor and Ceiling Functions</vt:lpstr>
      <vt:lpstr>Proving Properties of Functions </vt:lpstr>
      <vt:lpstr>Proving Properties of Functions </vt:lpstr>
      <vt:lpstr>Factorial Function </vt:lpstr>
      <vt:lpstr>Sequences and Summations</vt:lpstr>
      <vt:lpstr>Section Summary</vt:lpstr>
      <vt:lpstr>Introduction</vt:lpstr>
      <vt:lpstr>Introduction</vt:lpstr>
      <vt:lpstr>Sequences</vt:lpstr>
      <vt:lpstr>Sequences </vt:lpstr>
      <vt:lpstr>Geometric Progression</vt:lpstr>
      <vt:lpstr>Arithmetic Progression</vt:lpstr>
      <vt:lpstr>Finding Terms of Sequences Given by Explicit Formulas</vt:lpstr>
      <vt:lpstr>Finding an Explicit Formula to Fit Given Initial Terms</vt:lpstr>
      <vt:lpstr>Summation Notation</vt:lpstr>
      <vt:lpstr>Changing from Summation Notation to Expanded Form</vt:lpstr>
      <vt:lpstr>Changing from Expanded Form to Summation Notation</vt:lpstr>
      <vt:lpstr>Sequences Used in Computer Science: Strings</vt:lpstr>
      <vt:lpstr>Recurrence Relations</vt:lpstr>
      <vt:lpstr>Questions about Recurrence Relations</vt:lpstr>
      <vt:lpstr>Questions about Recurrence Relations</vt:lpstr>
      <vt:lpstr>Questions about Recurrence Relations</vt:lpstr>
      <vt:lpstr>Fibonacci Sequence</vt:lpstr>
      <vt:lpstr>Fibonacci Sequence</vt:lpstr>
      <vt:lpstr>Fibonacci Sequence and the Golden Ratio</vt:lpstr>
      <vt:lpstr>Golden Ratio in Nature</vt:lpstr>
      <vt:lpstr>Golden Ratio in Nature</vt:lpstr>
      <vt:lpstr>Golden Ratio in Art</vt:lpstr>
      <vt:lpstr>Golden Ratio in Architecture</vt:lpstr>
      <vt:lpstr>Solving Recurrence Relations</vt:lpstr>
      <vt:lpstr>Iterative Solution Example</vt:lpstr>
      <vt:lpstr>Iterative Solution Example</vt:lpstr>
      <vt:lpstr>Financial Application</vt:lpstr>
      <vt:lpstr>Financial Application</vt:lpstr>
      <vt:lpstr>Useful Sequences</vt:lpstr>
      <vt:lpstr>Summations</vt:lpstr>
      <vt:lpstr>Summations</vt:lpstr>
      <vt:lpstr>Product Notation </vt:lpstr>
      <vt:lpstr>Product Notation</vt:lpstr>
      <vt:lpstr>Geometric Series</vt:lpstr>
      <vt:lpstr>Geometric Series</vt:lpstr>
      <vt:lpstr>Geometric Series</vt:lpstr>
      <vt:lpstr>Some Useful Summation Formulae </vt:lpstr>
      <vt:lpstr>Matrices</vt:lpstr>
      <vt:lpstr>Section Summary</vt:lpstr>
      <vt:lpstr>Matrices</vt:lpstr>
      <vt:lpstr>Matrix</vt:lpstr>
      <vt:lpstr>Notation</vt:lpstr>
      <vt:lpstr>Matrix Arithmetic: Addition</vt:lpstr>
      <vt:lpstr>Matrix Multiplication</vt:lpstr>
      <vt:lpstr>Illustration of Matrix Multiplication </vt:lpstr>
      <vt:lpstr>Matrix Multiplication is not Commutative</vt:lpstr>
      <vt:lpstr>Identity Matrix and Powers of Matrices</vt:lpstr>
      <vt:lpstr>Transposes of Matrices</vt:lpstr>
      <vt:lpstr>Transposes of Matrices</vt:lpstr>
      <vt:lpstr>Zero-One Matrices</vt:lpstr>
      <vt:lpstr>Zero-One Matrices</vt:lpstr>
      <vt:lpstr>Joins and Meets of Zero-One Matrices</vt:lpstr>
      <vt:lpstr>Joins and Meets of Zero-One Matrices</vt:lpstr>
      <vt:lpstr>Boolean Product of Zero-One Matrices</vt:lpstr>
      <vt:lpstr>Boolean Product of Zero-One Matrices</vt:lpstr>
      <vt:lpstr>Boolean Powers of Zero-One Matrices</vt:lpstr>
      <vt:lpstr>Boolean Powers of Zero-One Matrices</vt:lpstr>
    </vt:vector>
  </TitlesOfParts>
  <Company>Monmouth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USER</cp:lastModifiedBy>
  <cp:revision>2179</cp:revision>
  <dcterms:created xsi:type="dcterms:W3CDTF">2011-03-27T19:09:00Z</dcterms:created>
  <dcterms:modified xsi:type="dcterms:W3CDTF">2022-09-24T11:08:46Z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453CEE8BDB81439696A9CE7CD3179EF9</vt:lpwstr>
  </property>
  <property fmtid="{D5CDD505-2E9C-101B-9397-08002B2CF9AE}" pid="3" name="KSOProductBuildVer">
    <vt:lpwstr>1033-11.2.0.11306</vt:lpwstr>
  </property>
</Properties>
</file>